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C87E9F0-1B05-4481-9627-886A87E0EFB6}" type="datetimeFigureOut">
              <a:rPr lang="fi-FI" smtClean="0"/>
              <a:pPr/>
              <a:t>29.4.2013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343FD73-7AD3-412B-93DB-CEA6E31D3873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43608" y="1772816"/>
            <a:ext cx="6624736" cy="1224136"/>
          </a:xfrm>
        </p:spPr>
        <p:txBody>
          <a:bodyPr/>
          <a:lstStyle/>
          <a:p>
            <a:r>
              <a:rPr lang="fi-FI" i="1" dirty="0" err="1" smtClean="0">
                <a:latin typeface="Gigi" pitchFamily="82" charset="0"/>
              </a:rPr>
              <a:t>mYRSKYT</a:t>
            </a:r>
            <a:endParaRPr lang="fi-FI" i="1" dirty="0">
              <a:latin typeface="Gigi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29001"/>
            <a:ext cx="3744416" cy="227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38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456456"/>
          </a:xfrm>
        </p:spPr>
        <p:txBody>
          <a:bodyPr/>
          <a:lstStyle/>
          <a:p>
            <a:r>
              <a:rPr lang="fi-FI" b="0" i="1" dirty="0">
                <a:latin typeface="Bell MT" pitchFamily="18" charset="0"/>
              </a:rPr>
              <a:t>Myrskyn luokittelu</a:t>
            </a:r>
            <a:r>
              <a:rPr lang="fi-FI" i="1" dirty="0">
                <a:latin typeface="Bell MT" pitchFamily="18" charset="0"/>
              </a:rPr>
              <a:t>: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0" y="2132856"/>
            <a:ext cx="2819400" cy="3384376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- Myrsky </a:t>
            </a:r>
            <a:r>
              <a:rPr lang="fi-FI" dirty="0"/>
              <a:t>syntyy, kun tuulen nopeus ylittää 21 metriä sekunnissa. </a:t>
            </a:r>
          </a:p>
          <a:p>
            <a:r>
              <a:rPr lang="fi-FI" dirty="0" smtClean="0"/>
              <a:t>- Hirmumyrskyissä </a:t>
            </a:r>
            <a:r>
              <a:rPr lang="fi-FI" dirty="0"/>
              <a:t>tuulen nopeus on  33 metriä sekunnissa tai enemmän.</a:t>
            </a:r>
          </a:p>
          <a:p>
            <a:r>
              <a:rPr lang="fi-FI" dirty="0" smtClean="0"/>
              <a:t>- Trooppisissa </a:t>
            </a:r>
            <a:r>
              <a:rPr lang="fi-FI" dirty="0"/>
              <a:t>hirmumyrskyissä tuulen nopeus voi olla jopa yli 100 metriä sekunnissa .</a:t>
            </a:r>
          </a:p>
          <a:p>
            <a:r>
              <a:rPr lang="fi-FI" dirty="0" smtClean="0"/>
              <a:t>- Tuuli </a:t>
            </a:r>
            <a:r>
              <a:rPr lang="fi-FI" dirty="0"/>
              <a:t>on seurausta ilmanpaine–eroista: sitä voimakkaampi tuuli, mitä suuremmasta erosta on kyse. </a:t>
            </a:r>
          </a:p>
          <a:p>
            <a:r>
              <a:rPr lang="fi-FI" dirty="0" smtClean="0"/>
              <a:t>- Myrskyt </a:t>
            </a:r>
            <a:r>
              <a:rPr lang="fi-FI" dirty="0"/>
              <a:t>ilmakehän </a:t>
            </a:r>
            <a:r>
              <a:rPr lang="fi-FI" dirty="0" smtClean="0"/>
              <a:t>kuuluvat hasardeihin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7" name="Kuvan paikkamerkki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75" r="168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9394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568424"/>
          </a:xfrm>
        </p:spPr>
        <p:txBody>
          <a:bodyPr>
            <a:normAutofit/>
          </a:bodyPr>
          <a:lstStyle/>
          <a:p>
            <a:r>
              <a:rPr lang="fi-FI" sz="2800" i="1" dirty="0">
                <a:latin typeface="Bell MT" pitchFamily="18" charset="0"/>
              </a:rPr>
              <a:t>Keskileveyksien myrskyt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Lauhkean ilmastovyöhykkeen polaaririntamassa, sekä pohjoisella että eteläisellä pallonpuoliskolla, esiintyy voimakkaita kevät– ja syysmyrskyjä, joita syntyy, kun trooppinen lämmin ja kostea ilmamassa törmää kuivaan ja kylmään polaariseen ilmamassaan. Kun ilmamassojen kosteus- ja lämpötilaerot ovat suuria syntyy voimakkaita sykloneja.</a:t>
            </a:r>
          </a:p>
        </p:txBody>
      </p:sp>
    </p:spTree>
    <p:extLst>
      <p:ext uri="{BB962C8B-B14F-4D97-AF65-F5344CB8AC3E}">
        <p14:creationId xmlns:p14="http://schemas.microsoft.com/office/powerpoint/2010/main" xmlns="" val="38274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i="1" dirty="0" smtClean="0">
                <a:latin typeface="Bell MT" pitchFamily="18" charset="0"/>
              </a:rPr>
              <a:t>Tornadot</a:t>
            </a:r>
            <a:endParaRPr lang="fi-FI" sz="3200" i="1" dirty="0">
              <a:latin typeface="Bell MT" pitchFamily="18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4"/>
          </p:nvPr>
        </p:nvSpPr>
        <p:spPr>
          <a:xfrm>
            <a:off x="4648200" y="2204864"/>
            <a:ext cx="3124200" cy="3600400"/>
          </a:xfrm>
        </p:spPr>
        <p:txBody>
          <a:bodyPr>
            <a:normAutofit fontScale="85000" lnSpcReduction="10000"/>
          </a:bodyPr>
          <a:lstStyle/>
          <a:p>
            <a:r>
              <a:rPr lang="fi-FI" sz="1400" dirty="0" smtClean="0"/>
              <a:t>Tavataan </a:t>
            </a:r>
            <a:r>
              <a:rPr lang="fi-FI" sz="1400" dirty="0"/>
              <a:t>Pohjois-Amerikassa Kalliovuorten ja </a:t>
            </a:r>
            <a:r>
              <a:rPr lang="fi-FI" sz="1400" dirty="0" err="1"/>
              <a:t>Appalakkien</a:t>
            </a:r>
            <a:r>
              <a:rPr lang="fi-FI" sz="1400" dirty="0"/>
              <a:t> väliin jäävillä </a:t>
            </a:r>
            <a:r>
              <a:rPr lang="fi-FI" sz="1400" dirty="0" err="1"/>
              <a:t>tansangoilla</a:t>
            </a:r>
            <a:endParaRPr lang="fi-FI" sz="1400" dirty="0"/>
          </a:p>
          <a:p>
            <a:r>
              <a:rPr lang="fi-FI" sz="1400" dirty="0"/>
              <a:t>Tornadoita voi esiintyä maailmanlaajuisesti kaikkialla missä esiintyy myös ukkospilviä. Eniten niitä tavataan kuitenkin Pohjois-Amerikan keskilännessä ja lounaisosissa, </a:t>
            </a:r>
            <a:r>
              <a:rPr lang="fi-FI" sz="1400" dirty="0" smtClean="0"/>
              <a:t>tornadokujaksi (</a:t>
            </a:r>
            <a:r>
              <a:rPr lang="fi-FI" sz="1400" dirty="0"/>
              <a:t>Tornado </a:t>
            </a:r>
            <a:r>
              <a:rPr lang="fi-FI" sz="1400" dirty="0" err="1" smtClean="0"/>
              <a:t>Alley</a:t>
            </a:r>
            <a:r>
              <a:rPr lang="fi-FI" sz="1400" dirty="0" smtClean="0"/>
              <a:t>) </a:t>
            </a:r>
            <a:r>
              <a:rPr lang="fi-FI" sz="1400" dirty="0"/>
              <a:t>- kutsutulla alueella, missä kylmä ja kuiva Kalliovuorilta peräisin oleva ilma törmää Meksikonlahdelta pohjoiseen virtaavaan lämpimään ja kosteaan ilmamassaan. Tällä alueella kehittyy eniten tornadoja </a:t>
            </a:r>
            <a:r>
              <a:rPr lang="fi-FI" sz="1400" dirty="0" err="1"/>
              <a:t>huhti-</a:t>
            </a:r>
            <a:r>
              <a:rPr lang="fi-FI" sz="1400" dirty="0"/>
              <a:t> kesäkuussa</a:t>
            </a:r>
            <a:r>
              <a:rPr lang="fi-FI" sz="1400" dirty="0" smtClean="0"/>
              <a:t>..</a:t>
            </a:r>
            <a:endParaRPr lang="fi-FI" sz="1400" dirty="0"/>
          </a:p>
          <a:p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1403648" y="2132856"/>
            <a:ext cx="3124200" cy="3600400"/>
          </a:xfrm>
        </p:spPr>
        <p:txBody>
          <a:bodyPr>
            <a:normAutofit fontScale="40000" lnSpcReduction="20000"/>
          </a:bodyPr>
          <a:lstStyle/>
          <a:p>
            <a:r>
              <a:rPr lang="fi-FI" sz="2800" dirty="0" smtClean="0"/>
              <a:t>Tornadot </a:t>
            </a:r>
            <a:r>
              <a:rPr lang="fi-FI" sz="2800" dirty="0"/>
              <a:t>ovat  mantereen sisäosissa kehittyviä pyörremyrskyjä.</a:t>
            </a:r>
          </a:p>
          <a:p>
            <a:r>
              <a:rPr lang="fi-FI" sz="2800" dirty="0" smtClean="0"/>
              <a:t>Tornadon </a:t>
            </a:r>
            <a:r>
              <a:rPr lang="fi-FI" sz="2800" dirty="0"/>
              <a:t>silmä on vain noin kilometrin levyinen suppilomainen, ukkospilven  reunasta maahan ulottuva pilvipyörre.</a:t>
            </a:r>
          </a:p>
          <a:p>
            <a:r>
              <a:rPr lang="fi-FI" sz="2800" dirty="0"/>
              <a:t> </a:t>
            </a:r>
            <a:r>
              <a:rPr lang="fi-FI" sz="2800" dirty="0" smtClean="0"/>
              <a:t>Tornadon </a:t>
            </a:r>
            <a:r>
              <a:rPr lang="fi-FI" sz="2800" dirty="0"/>
              <a:t>elinikä on yleensä alle 10 minuuttia,  joskus huomattavasti enemmän.</a:t>
            </a:r>
          </a:p>
          <a:p>
            <a:r>
              <a:rPr lang="fi-FI" sz="2800" dirty="0" smtClean="0"/>
              <a:t>Myrskynsilmän </a:t>
            </a:r>
            <a:r>
              <a:rPr lang="fi-FI" sz="2800" dirty="0"/>
              <a:t>ja ympäristön välinen ilmanpaine–ero kiihdyttää keskuksen ympärillä puhaltavia tuulia. </a:t>
            </a:r>
            <a:endParaRPr lang="fi-FI" sz="2800" dirty="0" smtClean="0"/>
          </a:p>
          <a:p>
            <a:r>
              <a:rPr lang="fi-FI" sz="2800" dirty="0" smtClean="0"/>
              <a:t> </a:t>
            </a:r>
            <a:r>
              <a:rPr lang="fi-FI" sz="2800" dirty="0"/>
              <a:t>Keskimäärin tornadot etenevät noin 100 kilometriä tunnissa. </a:t>
            </a:r>
            <a:endParaRPr lang="fi-FI" sz="2800" dirty="0" smtClean="0"/>
          </a:p>
          <a:p>
            <a:r>
              <a:rPr lang="fi-FI" sz="2800" dirty="0" smtClean="0"/>
              <a:t>Tornado </a:t>
            </a:r>
            <a:r>
              <a:rPr lang="fi-FI" sz="2800" dirty="0"/>
              <a:t>voi edetä joko hyppäyksittäin tai pysytellen pitkään maanpinnan läheisyydessä.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928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i-FI" sz="1400" dirty="0"/>
              <a:t>Tornado syntyy tavallisimmin kun eri ilmakerroksissa tuulet puhaltavat eri suuntiin tai eri nopeuksilla. Silloin syntyy vaakasuora rullamainen pyörimisliike. Voimakas nousuvirtaus nostaa tämän pyörteen osin pystyasentoon</a:t>
            </a:r>
            <a:r>
              <a:rPr lang="fi-FI" sz="1400" dirty="0" smtClean="0"/>
              <a:t>.</a:t>
            </a:r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i="1" dirty="0" smtClean="0">
                <a:latin typeface="Bell MT" pitchFamily="18" charset="0"/>
              </a:rPr>
              <a:t>Tornadon synty</a:t>
            </a:r>
            <a:endParaRPr lang="fi-FI" sz="2800" i="1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2617514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98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i="1" dirty="0" smtClean="0">
                <a:latin typeface="Bell MT" pitchFamily="18" charset="0"/>
              </a:rPr>
              <a:t>Muuta:</a:t>
            </a:r>
            <a:endParaRPr lang="fi-FI" b="0" i="1" dirty="0">
              <a:latin typeface="Bell MT" pitchFamily="18" charset="0"/>
            </a:endParaRPr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6" r="6316"/>
          <a:stretch>
            <a:fillRect/>
          </a:stretch>
        </p:blipFill>
        <p:spPr/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3003376" cy="331238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- Tempaavat </a:t>
            </a:r>
            <a:r>
              <a:rPr lang="fi-FI" dirty="0"/>
              <a:t>mukaansa raskaita esineitä, esim. autoja, taloja ja puita. Aineellisten tuhojen lisäksi aiheuttavat usein monen ihmishengen </a:t>
            </a:r>
            <a:r>
              <a:rPr lang="fi-FI" dirty="0" smtClean="0"/>
              <a:t>menetyksen</a:t>
            </a:r>
          </a:p>
          <a:p>
            <a:r>
              <a:rPr lang="fi-FI" dirty="0" smtClean="0"/>
              <a:t> </a:t>
            </a:r>
            <a:r>
              <a:rPr lang="fi-FI" dirty="0" smtClean="0"/>
              <a:t>- Tornadoita </a:t>
            </a:r>
            <a:r>
              <a:rPr lang="fi-FI" dirty="0"/>
              <a:t>ei pidä sekoittaa hurrikaaneihin ja muihin trooppisiin hirmumyrskyihin jotka ovat satojen kilometrien korkuisia  ja useiden vuorokausien mittaisia. Eikä myöskään syntymekanismiltaan erilaisiin lumi- ja pölypyörteisiin.</a:t>
            </a:r>
          </a:p>
        </p:txBody>
      </p:sp>
    </p:spTree>
    <p:extLst>
      <p:ext uri="{BB962C8B-B14F-4D97-AF65-F5344CB8AC3E}">
        <p14:creationId xmlns:p14="http://schemas.microsoft.com/office/powerpoint/2010/main" xmlns="" val="34415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i="1" dirty="0" smtClean="0">
                <a:latin typeface="Bell MT" pitchFamily="18" charset="0"/>
              </a:rPr>
              <a:t>Trombi</a:t>
            </a:r>
            <a:endParaRPr lang="fi-FI" sz="3200" i="1" dirty="0">
              <a:latin typeface="Bell MT" pitchFamily="18" charset="0"/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fi-FI" sz="1300" dirty="0" smtClean="0"/>
              <a:t>Trombit </a:t>
            </a:r>
            <a:r>
              <a:rPr lang="fi-FI" sz="1300" dirty="0"/>
              <a:t>ovat tornadoa heikompia tuulipyörteitä.</a:t>
            </a:r>
          </a:p>
          <a:p>
            <a:r>
              <a:rPr lang="fi-FI" sz="1300" dirty="0" smtClean="0"/>
              <a:t>Tuulipyörre </a:t>
            </a:r>
            <a:r>
              <a:rPr lang="fi-FI" sz="1300" dirty="0"/>
              <a:t>on sain muutaman kymmenen metrin levyinen.</a:t>
            </a:r>
          </a:p>
          <a:p>
            <a:r>
              <a:rPr lang="fi-FI" sz="1300" dirty="0" smtClean="0"/>
              <a:t>Tuulen </a:t>
            </a:r>
            <a:r>
              <a:rPr lang="fi-FI" sz="1300" dirty="0"/>
              <a:t>nopeus riittää kaatamaan puita, nostamaan maasta ylös irtainta ainesta, sekä nostattamaan vedessä komeita vesipatsaita.</a:t>
            </a:r>
          </a:p>
          <a:p>
            <a:r>
              <a:rPr lang="fi-FI" sz="1300" dirty="0" smtClean="0"/>
              <a:t>Esiintyy </a:t>
            </a:r>
            <a:r>
              <a:rPr lang="fi-FI" sz="1300" dirty="0"/>
              <a:t>lauhkeilla vyöhykkeillä. Tavataan myös Suomessa</a:t>
            </a:r>
            <a:r>
              <a:rPr lang="fi-FI" sz="1300" dirty="0" smtClean="0"/>
              <a:t>.</a:t>
            </a:r>
          </a:p>
          <a:p>
            <a:pPr>
              <a:buNone/>
            </a:pPr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36912"/>
            <a:ext cx="31242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96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Katariina Eerola</a:t>
            </a:r>
          </a:p>
          <a:p>
            <a:r>
              <a:rPr lang="fi-FI" dirty="0" smtClean="0"/>
              <a:t> Salla </a:t>
            </a:r>
            <a:r>
              <a:rPr lang="fi-FI" dirty="0" err="1" smtClean="0"/>
              <a:t>Saurusvaara</a:t>
            </a:r>
            <a:endParaRPr lang="fi-FI" dirty="0" smtClean="0"/>
          </a:p>
          <a:p>
            <a:r>
              <a:rPr lang="fi-FI" dirty="0" smtClean="0"/>
              <a:t> Elisa Ylinen</a:t>
            </a:r>
          </a:p>
          <a:p>
            <a:r>
              <a:rPr lang="fi-FI" smtClean="0"/>
              <a:t>2013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uodikas">
  <a:themeElements>
    <a:clrScheme name="Aaltomuoto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Muodolline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uodik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369</Words>
  <Application>Microsoft Office PowerPoint</Application>
  <PresentationFormat>Näytössä katseltava diaesitys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Muodikas</vt:lpstr>
      <vt:lpstr>mYRSKYT</vt:lpstr>
      <vt:lpstr>Myrskyn luokittelu:</vt:lpstr>
      <vt:lpstr>Keskileveyksien myrskyt</vt:lpstr>
      <vt:lpstr>Tornadot</vt:lpstr>
      <vt:lpstr>Tornadon synty</vt:lpstr>
      <vt:lpstr>Muuta:</vt:lpstr>
      <vt:lpstr>Trombi</vt:lpstr>
      <vt:lpstr>Dia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mYRSKYT</dc:title>
  <dc:creator>Oppilas</dc:creator>
  <cp:lastModifiedBy>admin</cp:lastModifiedBy>
  <cp:revision>10</cp:revision>
  <dcterms:created xsi:type="dcterms:W3CDTF">2013-04-26T12:19:19Z</dcterms:created>
  <dcterms:modified xsi:type="dcterms:W3CDTF">2013-04-29T08:04:30Z</dcterms:modified>
</cp:coreProperties>
</file>