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86" y="-16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2933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2925286"/>
            <a:ext cx="9144000" cy="158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514600" y="236220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65400" y="3045460"/>
            <a:ext cx="4013200" cy="428625"/>
          </a:xfrm>
        </p:spPr>
        <p:txBody>
          <a:bodyPr tIns="0" anchor="t">
            <a:noAutofit/>
          </a:bodyPr>
          <a:lstStyle>
            <a:lvl1pPr marL="0" indent="0" algn="ctr">
              <a:buNone/>
              <a:defRPr sz="1600" b="0" i="0" cap="none" spc="0" baseline="0">
                <a:solidFill>
                  <a:schemeClr val="bg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65400" y="2397760"/>
            <a:ext cx="4013200" cy="599440"/>
          </a:xfrm>
          <a:noFill/>
          <a:ln>
            <a:noFill/>
          </a:ln>
        </p:spPr>
        <p:txBody>
          <a:bodyPr bIns="0" anchor="b"/>
          <a:lstStyle>
            <a:lvl1pPr>
              <a:defRPr>
                <a:effectLst>
                  <a:glow rad="88900">
                    <a:schemeClr val="tx1">
                      <a:alpha val="60000"/>
                    </a:schemeClr>
                  </a:glow>
                </a:effectLst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A480F494-7EE1-46BC-AFDC-6AE0F2D8BF71}" type="datetimeFigureOut">
              <a:rPr lang="fi-FI" smtClean="0"/>
              <a:t>15.1.2018</a:t>
            </a:fld>
            <a:endParaRPr lang="fi-FI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D297836-1FBB-4950-968B-67B3040F6C81}" type="slidenum">
              <a:rPr lang="fi-FI" smtClean="0"/>
              <a:t>‹#›</a:t>
            </a:fld>
            <a:endParaRPr lang="fi-FI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0F494-7EE1-46BC-AFDC-6AE0F2D8BF71}" type="datetimeFigureOut">
              <a:rPr lang="fi-FI" smtClean="0"/>
              <a:t>15.1.2018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97836-1FBB-4950-968B-67B3040F6C8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 rot="5400000">
            <a:off x="4267200" y="3429000"/>
            <a:ext cx="6858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 bwMode="hidden">
          <a:xfrm>
            <a:off x="0" y="1"/>
            <a:ext cx="7696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629400" cy="50292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0F494-7EE1-46BC-AFDC-6AE0F2D8BF71}" type="datetimeFigureOut">
              <a:rPr lang="fi-FI" smtClean="0"/>
              <a:t>15.1.2018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97836-1FBB-4950-968B-67B3040F6C81}" type="slidenum">
              <a:rPr lang="fi-FI" smtClean="0"/>
              <a:t>‹#›</a:t>
            </a:fld>
            <a:endParaRPr lang="fi-FI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914401"/>
            <a:ext cx="926980" cy="50292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457200" y="2020824"/>
            <a:ext cx="8229600" cy="4075176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480F494-7EE1-46BC-AFDC-6AE0F2D8BF71}" type="datetimeFigureOut">
              <a:rPr lang="fi-FI" smtClean="0"/>
              <a:t>15.1.2018</a:t>
            </a:fld>
            <a:endParaRPr lang="fi-FI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D297836-1FBB-4950-968B-67B3040F6C81}" type="slidenum">
              <a:rPr lang="fi-FI" smtClean="0"/>
              <a:t>‹#›</a:t>
            </a:fld>
            <a:endParaRPr lang="fi-FI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922776"/>
            <a:ext cx="9144000" cy="29352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0" y="3921760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514600" y="336804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 bwMode="black">
          <a:xfrm>
            <a:off x="2529052" y="3367246"/>
            <a:ext cx="4085897" cy="706821"/>
          </a:xfrm>
          <a:prstGeom prst="rect">
            <a:avLst/>
          </a:prstGeom>
          <a:noFill/>
          <a:ln w="98425" cmpd="thinThick">
            <a:noFill/>
            <a:miter lim="800000"/>
          </a:ln>
        </p:spPr>
        <p:txBody>
          <a:bodyPr vert="horz" lIns="91440" tIns="45720" rIns="91440" bIns="0" rtlCol="0" anchor="b" anchorCtr="0">
            <a:normAutofit/>
          </a:bodyPr>
          <a:lstStyle>
            <a:lvl1pPr>
              <a:defRPr kumimoji="0" lang="en-US" sz="1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 bwMode="black">
          <a:xfrm>
            <a:off x="2518542" y="4084577"/>
            <a:ext cx="4106917" cy="397094"/>
          </a:xfrm>
        </p:spPr>
        <p:txBody>
          <a:bodyPr tIns="0" anchor="t" anchorCtr="0">
            <a:normAutofit/>
          </a:bodyPr>
          <a:lstStyle>
            <a:lvl1pPr marL="0" indent="0" algn="ctr">
              <a:buNone/>
              <a:def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0F494-7EE1-46BC-AFDC-6AE0F2D8BF71}" type="datetimeFigureOut">
              <a:rPr lang="fi-FI" smtClean="0"/>
              <a:t>15.1.2018</a:t>
            </a:fld>
            <a:endParaRPr lang="fi-FI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D297836-1FBB-4950-968B-67B3040F6C81}" type="slidenum">
              <a:rPr lang="fi-FI" smtClean="0"/>
              <a:t>‹#›</a:t>
            </a:fld>
            <a:endParaRPr lang="fi-FI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020824"/>
            <a:ext cx="4023360" cy="400507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5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020824"/>
            <a:ext cx="4023360" cy="400507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A480F494-7EE1-46BC-AFDC-6AE0F2D8BF71}" type="datetimeFigureOut">
              <a:rPr lang="fi-FI" smtClean="0"/>
              <a:t>15.1.2018</a:t>
            </a:fld>
            <a:endParaRPr lang="fi-FI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D297836-1FBB-4950-968B-67B3040F6C81}" type="slidenum">
              <a:rPr lang="fi-FI" smtClean="0"/>
              <a:t>‹#›</a:t>
            </a:fld>
            <a:endParaRPr lang="fi-FI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819400"/>
            <a:ext cx="4023360" cy="3209544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24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816352"/>
            <a:ext cx="4023360" cy="3209544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kern="1200" cap="none" spc="200" baseline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466344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i="0" kern="1200" cap="none" spc="200" baseline="0" dirty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Tx/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A480F494-7EE1-46BC-AFDC-6AE0F2D8BF71}" type="datetimeFigureOut">
              <a:rPr lang="fi-FI" smtClean="0"/>
              <a:t>15.1.2018</a:t>
            </a:fld>
            <a:endParaRPr lang="fi-FI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D297836-1FBB-4950-968B-67B3040F6C81}" type="slidenum">
              <a:rPr lang="fi-FI" smtClean="0"/>
              <a:t>‹#›</a:t>
            </a:fld>
            <a:endParaRPr lang="fi-FI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0F494-7EE1-46BC-AFDC-6AE0F2D8BF71}" type="datetimeFigureOut">
              <a:rPr lang="fi-FI" smtClean="0"/>
              <a:t>15.1.2018</a:t>
            </a:fld>
            <a:endParaRPr lang="fi-FI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D297836-1FBB-4950-968B-67B3040F6C81}" type="slidenum">
              <a:rPr lang="fi-FI" smtClean="0"/>
              <a:t>‹#›</a:t>
            </a:fld>
            <a:endParaRPr lang="fi-FI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0F494-7EE1-46BC-AFDC-6AE0F2D8BF71}" type="datetimeFigureOut">
              <a:rPr lang="fi-FI" smtClean="0"/>
              <a:t>15.1.2018</a:t>
            </a:fld>
            <a:endParaRPr lang="fi-FI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D297836-1FBB-4950-968B-67B3040F6C81}" type="slidenum">
              <a:rPr lang="fi-FI" smtClean="0"/>
              <a:t>‹#›</a:t>
            </a:fld>
            <a:endParaRPr lang="fi-FI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4"/>
          </p:nvPr>
        </p:nvSpPr>
        <p:spPr>
          <a:xfrm>
            <a:off x="1485900" y="1914525"/>
            <a:ext cx="6172200" cy="3510915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7360" y="5513832"/>
            <a:ext cx="5669280" cy="548640"/>
          </a:xfrm>
        </p:spPr>
        <p:txBody>
          <a:bodyPr vert="horz" lIns="91440" tIns="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Arial" pitchFamily="34" charset="0"/>
              <a:buNone/>
              <a:defRPr lang="en-US" sz="1400" b="0" i="0" kern="1200" cap="none" spc="0" baseline="0" smtClean="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A480F494-7EE1-46BC-AFDC-6AE0F2D8BF71}" type="datetimeFigureOut">
              <a:rPr lang="fi-FI" smtClean="0"/>
              <a:t>15.1.2018</a:t>
            </a:fld>
            <a:endParaRPr lang="fi-FI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D297836-1FBB-4950-968B-67B3040F6C81}" type="slidenum">
              <a:rPr lang="fi-FI" smtClean="0"/>
              <a:t>‹#›</a:t>
            </a:fld>
            <a:endParaRPr lang="fi-FI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52209" y="2026918"/>
            <a:ext cx="5439582" cy="3263750"/>
          </a:xfrm>
          <a:solidFill>
            <a:schemeClr val="tx1"/>
          </a:solidFill>
          <a:ln w="69850" cmpd="dbl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0" kern="1200" cap="none" spc="0" baseline="0" dirty="0">
                <a:solidFill>
                  <a:schemeClr val="bg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1737360" y="5516880"/>
            <a:ext cx="5669280" cy="548640"/>
          </a:xfrm>
        </p:spPr>
        <p:txBody>
          <a:bodyPr vert="horz" lIns="91440" tIns="0" rIns="91440" bIns="0" rtlCol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lang="en-US" sz="1400" b="0" i="0" kern="1200" cap="none" spc="30" baseline="0" smtClean="0">
                <a:solidFill>
                  <a:schemeClr val="tx2"/>
                </a:solidFill>
                <a:latin typeface="+mn-lt"/>
                <a:ea typeface="+mn-ea"/>
                <a:cs typeface="Tahoma" pitchFamily="34" charset="0"/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>
          <a:xfrm>
            <a:off x="2981325" y="273180"/>
            <a:ext cx="3181350" cy="292100"/>
          </a:xfrm>
        </p:spPr>
        <p:txBody>
          <a:bodyPr/>
          <a:lstStyle/>
          <a:p>
            <a:fld id="{A480F494-7EE1-46BC-AFDC-6AE0F2D8BF71}" type="datetimeFigureOut">
              <a:rPr lang="fi-FI" smtClean="0"/>
              <a:t>15.1.2018</a:t>
            </a:fld>
            <a:endParaRPr lang="fi-FI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5"/>
          </p:nvPr>
        </p:nvSpPr>
        <p:spPr>
          <a:xfrm>
            <a:off x="4038600" y="6172200"/>
            <a:ext cx="1066800" cy="304800"/>
          </a:xfrm>
        </p:spPr>
        <p:txBody>
          <a:bodyPr/>
          <a:lstStyle/>
          <a:p>
            <a:fld id="{CD297836-1FBB-4950-968B-67B3040F6C81}" type="slidenum">
              <a:rPr lang="fi-FI" smtClean="0"/>
              <a:t>‹#›</a:t>
            </a:fld>
            <a:endParaRPr lang="fi-FI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6"/>
          </p:nvPr>
        </p:nvSpPr>
        <p:spPr>
          <a:xfrm>
            <a:off x="1447800" y="6486525"/>
            <a:ext cx="6248400" cy="292100"/>
          </a:xfrm>
        </p:spPr>
        <p:txBody>
          <a:bodyPr/>
          <a:lstStyle/>
          <a:p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hidden">
          <a:xfrm>
            <a:off x="0" y="1335973"/>
            <a:ext cx="9144000" cy="55220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19301"/>
            <a:ext cx="8229600" cy="4117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81325" y="273180"/>
            <a:ext cx="318135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 b="0" cap="all" spc="300" baseline="0">
                <a:solidFill>
                  <a:schemeClr val="tx1"/>
                </a:solidFill>
              </a:defRPr>
            </a:lvl1pPr>
          </a:lstStyle>
          <a:p>
            <a:fld id="{A480F494-7EE1-46BC-AFDC-6AE0F2D8BF71}" type="datetimeFigureOut">
              <a:rPr lang="fi-FI" smtClean="0"/>
              <a:t>15.1.2018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7800" y="6486525"/>
            <a:ext cx="62484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100" b="0" cap="all" spc="300" baseline="0">
                <a:solidFill>
                  <a:schemeClr val="tx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38600" y="6172200"/>
            <a:ext cx="1066800" cy="3048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>
            <a:normAutofit/>
          </a:bodyPr>
          <a:lstStyle>
            <a:lvl1pPr algn="ctr">
              <a:defRPr sz="1200" b="1">
                <a:solidFill>
                  <a:schemeClr val="tx1"/>
                </a:solidFill>
              </a:defRPr>
            </a:lvl1pPr>
          </a:lstStyle>
          <a:p>
            <a:fld id="{CD297836-1FBB-4950-968B-67B3040F6C81}" type="slidenum">
              <a:rPr lang="fi-FI" smtClean="0"/>
              <a:t>‹#›</a:t>
            </a:fld>
            <a:endParaRPr lang="fi-FI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1331436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ts val="400"/>
        </a:spcBef>
        <a:buNone/>
        <a:defRPr sz="1800" b="1" kern="1200" cap="all" spc="0" baseline="0">
          <a:solidFill>
            <a:schemeClr val="bg1">
              <a:lumMod val="75000"/>
              <a:lumOff val="25000"/>
            </a:schemeClr>
          </a:solidFill>
          <a:effectLst/>
          <a:latin typeface="+mj-lt"/>
          <a:ea typeface="+mj-ea"/>
          <a:cs typeface="Tunga" pitchFamily="2"/>
        </a:defRPr>
      </a:lvl1pPr>
    </p:titleStyle>
    <p:bodyStyle>
      <a:lvl1pPr marL="0" indent="0" algn="ctr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FontTx/>
        <a:buNone/>
        <a:defRPr sz="20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 baseline="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©Marita Jalkanen 2018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UUSIA GEENITEKNISIÄ KASVINJALOSTUSMENETELMIÄ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70145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Siitepölyhiukkasia kasvatetaan tietyillä ravinne- ja kasvatusalustoilla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Haploidiset siitepölyt saadaan </a:t>
            </a:r>
            <a:r>
              <a:rPr lang="fi-FI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kolkisiinilla</a:t>
            </a:r>
            <a:r>
              <a:rPr lang="fi-FI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homotsygoottisiksi diploideiksi yksilöiksi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Näitä voidaan jakaa kasvualustalla</a:t>
            </a:r>
            <a:endParaRPr lang="fi-FI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dirty="0" smtClean="0"/>
              <a:t>Kasvupisteen tai alkion solukko kehittyy ravintoalustalla solumassaksi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dirty="0" smtClean="0"/>
              <a:t>Hormonikäsittelyllä siihen saadaan versoja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dirty="0" smtClean="0"/>
              <a:t>Versot juurrutetaan hormoneilla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dirty="0" smtClean="0"/>
              <a:t>Identtiset taimet siirretään kasvamaan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dirty="0" smtClean="0"/>
              <a:t>Esim. kloonimetsien tuotannossa</a:t>
            </a: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fi-FI" dirty="0" smtClean="0"/>
              <a:t>HAPLOIDIAJALOSTUS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half" idx="15"/>
          </p:nvPr>
        </p:nvSpPr>
        <p:spPr/>
        <p:txBody>
          <a:bodyPr/>
          <a:lstStyle/>
          <a:p>
            <a:r>
              <a:rPr lang="fi-FI" dirty="0" smtClean="0"/>
              <a:t>SOLUKKOVILJELY</a:t>
            </a:r>
            <a:endParaRPr lang="fi-FI" dirty="0"/>
          </a:p>
        </p:txBody>
      </p:sp>
      <p:sp>
        <p:nvSpPr>
          <p:cNvPr id="6" name="Otsikk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8641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1403648" y="476672"/>
            <a:ext cx="6336704" cy="1512168"/>
          </a:xfrm>
        </p:spPr>
        <p:txBody>
          <a:bodyPr>
            <a:normAutofit/>
          </a:bodyPr>
          <a:lstStyle/>
          <a:p>
            <a:pPr algn="l"/>
            <a:r>
              <a:rPr lang="fi-FI" dirty="0" smtClean="0"/>
              <a:t>SOLUKKOVILJELYSSÄ saadaan perimältään identtisiä taimia:</a:t>
            </a:r>
            <a:br>
              <a:rPr lang="fi-FI" dirty="0" smtClean="0"/>
            </a:br>
            <a:r>
              <a:rPr lang="fi-FI" dirty="0" smtClean="0"/>
              <a:t>1. otetaan soluja 2. kasvatetaan ravintoalustalla solukkoa 3. solukot omille kasvualustoille</a:t>
            </a:r>
            <a:endParaRPr lang="fi-FI" dirty="0"/>
          </a:p>
        </p:txBody>
      </p:sp>
      <p:pic>
        <p:nvPicPr>
          <p:cNvPr id="4" name="Sisällön paikkamerkki 3" descr="02YJ_s78.jpg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9818" y="2020888"/>
            <a:ext cx="6444363" cy="4075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59905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sz="quarter" idx="14"/>
          </p:nvPr>
        </p:nvSpPr>
        <p:spPr>
          <a:xfrm>
            <a:off x="1475656" y="1988840"/>
            <a:ext cx="6172200" cy="3510915"/>
          </a:xfrm>
        </p:spPr>
        <p:txBody>
          <a:bodyPr>
            <a:normAutofit fontScale="92500" lnSpcReduction="1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dirty="0" smtClean="0"/>
              <a:t>Voidaan tuoda muista kasvilajeista ominaisuuksia, joita ei voida saada risteyttämällä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dirty="0" smtClean="0"/>
              <a:t>I virallinen muuntogeenilajike oli </a:t>
            </a:r>
            <a:r>
              <a:rPr lang="fi-FI" dirty="0" err="1" smtClean="0"/>
              <a:t>FlavrSavr-tomaatti</a:t>
            </a:r>
            <a:r>
              <a:rPr lang="fi-FI" dirty="0" smtClean="0"/>
              <a:t> 1994 (mädäntymistä ehkäisevä geeni), vedettiin markkinoilta 1997, koska se muuten ei ollut muita parempi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dirty="0" smtClean="0"/>
              <a:t>Tavoitteina parantaa viljelyominaisuuksia, kestää paremmin torjunta-aineita tai tuholaisia, lisätä kasvien ravintoarvoa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dirty="0" smtClean="0"/>
              <a:t>Eräs </a:t>
            </a:r>
            <a:r>
              <a:rPr lang="fi-FI" dirty="0" err="1" smtClean="0"/>
              <a:t>gmo-maissilajike</a:t>
            </a:r>
            <a:r>
              <a:rPr lang="fi-FI" dirty="0" smtClean="0"/>
              <a:t> sisältää 8 siirtogeeniä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dirty="0" smtClean="0"/>
              <a:t>Yleisimpiä </a:t>
            </a:r>
            <a:r>
              <a:rPr lang="fi-FI" dirty="0" err="1" smtClean="0"/>
              <a:t>gmo-kasveja</a:t>
            </a:r>
            <a:r>
              <a:rPr lang="fi-FI" dirty="0" smtClean="0"/>
              <a:t> maissi, soija ja rapsi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dirty="0" smtClean="0"/>
              <a:t>Eettisiä ongelmia mm. patentointi ja yritysten politiikka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Geeninsiirto jalostusmenetelmänä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87082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dirty="0" smtClean="0"/>
              <a:t>ei viljelyssä ravintokäyttöön </a:t>
            </a:r>
            <a:r>
              <a:rPr lang="fi-FI" dirty="0" err="1" smtClean="0"/>
              <a:t>gmo-kasveja</a:t>
            </a:r>
            <a:endParaRPr lang="fi-FI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dirty="0"/>
              <a:t>t</a:t>
            </a:r>
            <a:r>
              <a:rPr lang="fi-FI" dirty="0" smtClean="0"/>
              <a:t>estattu kenttäkokeissa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dirty="0" smtClean="0"/>
              <a:t>Suomessa geenitekniikan lautakunta käsittelee hakemukset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dirty="0" smtClean="0"/>
              <a:t>Euroopassa suhtaudutaan suuremmalla varauksella kuin USA:ssa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SUOMESSA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23846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ckTie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lackTi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20000"/>
              </a:schemeClr>
            </a:gs>
            <a:gs pos="30000">
              <a:schemeClr val="phClr">
                <a:tint val="61000"/>
                <a:satMod val="220000"/>
              </a:schemeClr>
            </a:gs>
            <a:gs pos="45000">
              <a:schemeClr val="phClr">
                <a:tint val="66000"/>
                <a:satMod val="240000"/>
              </a:schemeClr>
            </a:gs>
            <a:gs pos="55000">
              <a:schemeClr val="phClr">
                <a:tint val="66000"/>
                <a:satMod val="220000"/>
              </a:schemeClr>
            </a:gs>
            <a:gs pos="73000">
              <a:schemeClr val="phClr">
                <a:tint val="61000"/>
                <a:satMod val="220000"/>
              </a:schemeClr>
            </a:gs>
            <a:gs pos="100000">
              <a:schemeClr val="phClr">
                <a:tint val="45000"/>
                <a:satMod val="22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  <a:satMod val="110000"/>
              </a:schemeClr>
            </a:gs>
            <a:gs pos="30000">
              <a:schemeClr val="phClr">
                <a:shade val="90000"/>
                <a:satMod val="120000"/>
              </a:schemeClr>
            </a:gs>
            <a:gs pos="45000">
              <a:schemeClr val="phClr">
                <a:shade val="100000"/>
                <a:satMod val="128000"/>
              </a:schemeClr>
            </a:gs>
            <a:gs pos="55000">
              <a:schemeClr val="phClr">
                <a:shade val="100000"/>
                <a:satMod val="128000"/>
              </a:schemeClr>
            </a:gs>
            <a:gs pos="73000">
              <a:schemeClr val="phClr">
                <a:shade val="90000"/>
                <a:satMod val="120000"/>
              </a:schemeClr>
            </a:gs>
            <a:gs pos="100000">
              <a:schemeClr val="phClr">
                <a:shade val="63000"/>
                <a:satMod val="11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7150" dist="38100" dir="5400000" algn="br" rotWithShape="0">
              <a:srgbClr val="000000">
                <a:alpha val="57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1800000"/>
            </a:lightRig>
          </a:scene3d>
          <a:sp3d>
            <a:bevelT w="44450" h="31750" prst="coolSlant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20000"/>
              </a:schemeClr>
            </a:duotone>
          </a:blip>
          <a:stretch/>
        </a:blip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30000"/>
                <a:satMod val="255000"/>
              </a:schemeClr>
            </a:gs>
          </a:gsLst>
          <a:path path="circle">
            <a:fillToRect l="50000" t="-80000" r="50000" b="18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 Tie</Template>
  <TotalTime>33</TotalTime>
  <Words>140</Words>
  <Application>Microsoft Office PowerPoint</Application>
  <PresentationFormat>Näytössä katseltava diaesitys (4:3)</PresentationFormat>
  <Paragraphs>25</Paragraphs>
  <Slides>5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6" baseType="lpstr">
      <vt:lpstr>BlackTie</vt:lpstr>
      <vt:lpstr>UUSIA GEENITEKNISIÄ KASVINJALOSTUSMENETELMIÄ</vt:lpstr>
      <vt:lpstr>PowerPoint-esitys</vt:lpstr>
      <vt:lpstr>SOLUKKOVILJELYSSÄ saadaan perimältään identtisiä taimia: 1. otetaan soluja 2. kasvatetaan ravintoalustalla solukkoa 3. solukot omille kasvualustoille</vt:lpstr>
      <vt:lpstr>Geeninsiirto jalostusmenetelmänä</vt:lpstr>
      <vt:lpstr>SUOMESSA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UUSIA GEENITEKNISIÄ KASVINJALOSTUSMENETELMIÄ</dc:title>
  <dc:creator>Jalkanen Marita</dc:creator>
  <cp:lastModifiedBy>Jalkanen Marita</cp:lastModifiedBy>
  <cp:revision>6</cp:revision>
  <dcterms:created xsi:type="dcterms:W3CDTF">2018-01-12T15:34:27Z</dcterms:created>
  <dcterms:modified xsi:type="dcterms:W3CDTF">2018-01-15T06:46:22Z</dcterms:modified>
</cp:coreProperties>
</file>