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5" r:id="rId5"/>
    <p:sldId id="308" r:id="rId6"/>
    <p:sldId id="318" r:id="rId7"/>
    <p:sldId id="319" r:id="rId8"/>
    <p:sldId id="320" r:id="rId9"/>
    <p:sldId id="321" r:id="rId10"/>
    <p:sldId id="322" r:id="rId11"/>
  </p:sldIdLst>
  <p:sldSz cx="12188825" cy="6858000"/>
  <p:notesSz cx="6858000" cy="9144000"/>
  <p:custDataLst>
    <p:tags r:id="rId14"/>
  </p:custDataLst>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559" autoAdjust="0"/>
  </p:normalViewPr>
  <p:slideViewPr>
    <p:cSldViewPr showGuides="1">
      <p:cViewPr varScale="1">
        <p:scale>
          <a:sx n="105" d="100"/>
          <a:sy n="105" d="100"/>
        </p:scale>
        <p:origin x="120" y="21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05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D70C531-4D80-4C38-8E10-5F3E2903AE5A}" type="datetime1">
              <a:rPr lang="fi-FI" smtClean="0"/>
              <a:t>9.12.2018</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0DD202-58A1-4ABD-B068-DFFCA0C44EAC}" type="slidenum">
              <a:rPr lang="fi-FI"/>
              <a:t>‹#›</a:t>
            </a:fld>
            <a:endParaRPr lang="fi-FI"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6EAF9498-8861-4890-8748-97803473DB59}" type="datetime1">
              <a:rPr lang="fi-FI" noProof="0" smtClean="0"/>
              <a:t>9.12.2018</a:t>
            </a:fld>
            <a:endParaRPr lang="fi-FI" noProof="0" dirty="0"/>
          </a:p>
        </p:txBody>
      </p:sp>
      <p:sp>
        <p:nvSpPr>
          <p:cNvPr id="4" name="Dian kuvan paikkamerkki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fi-FI" noProof="0"/>
              <a:t>‹#›</a:t>
            </a:fld>
            <a:endParaRPr lang="fi-FI"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F93199CD-3E1B-4AE6-990F-76F925F5EA9F}" type="slidenum">
              <a:rPr lang="fi-FI" smtClean="0"/>
              <a:t>1</a:t>
            </a:fld>
            <a:endParaRPr lang="fi-FI" dirty="0"/>
          </a:p>
        </p:txBody>
      </p:sp>
    </p:spTree>
    <p:extLst>
      <p:ext uri="{BB962C8B-B14F-4D97-AF65-F5344CB8AC3E}">
        <p14:creationId xmlns:p14="http://schemas.microsoft.com/office/powerpoint/2010/main" val="127972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F93199CD-3E1B-4AE6-990F-76F925F5EA9F}" type="slidenum">
              <a:rPr lang="fi-FI" smtClean="0"/>
              <a:t>2</a:t>
            </a:fld>
            <a:endParaRPr lang="fi-FI" dirty="0"/>
          </a:p>
        </p:txBody>
      </p:sp>
    </p:spTree>
    <p:extLst>
      <p:ext uri="{BB962C8B-B14F-4D97-AF65-F5344CB8AC3E}">
        <p14:creationId xmlns:p14="http://schemas.microsoft.com/office/powerpoint/2010/main" val="1065751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Kuva 8" descr="Suuri aalto"/>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Suorakulmio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p:cNvSpPr>
            <a:spLocks noGrp="1"/>
          </p:cNvSpPr>
          <p:nvPr>
            <p:ph type="ctrTitle"/>
          </p:nvPr>
        </p:nvSpPr>
        <p:spPr>
          <a:xfrm>
            <a:off x="7008813" y="1600200"/>
            <a:ext cx="4572001" cy="3733800"/>
          </a:xfrm>
        </p:spPr>
        <p:txBody>
          <a:bodyPr rtlCol="0" anchor="b">
            <a:normAutofit/>
          </a:bodyPr>
          <a:lstStyle>
            <a:lvl1pPr>
              <a:lnSpc>
                <a:spcPct val="80000"/>
              </a:lnSpc>
              <a:defRPr sz="4400">
                <a:solidFill>
                  <a:schemeClr val="tx1"/>
                </a:solidFill>
              </a:defRPr>
            </a:lvl1pPr>
          </a:lstStyle>
          <a:p>
            <a:pPr rtl="0"/>
            <a:r>
              <a:rPr lang="fi-FI" noProof="0"/>
              <a:t>Muokkaa ots. perustyyl. napsautt.</a:t>
            </a:r>
            <a:endParaRPr lang="fi-FI" noProof="0" dirty="0"/>
          </a:p>
        </p:txBody>
      </p:sp>
      <p:sp>
        <p:nvSpPr>
          <p:cNvPr id="3" name="Alaotsikko 2"/>
          <p:cNvSpPr>
            <a:spLocks noGrp="1"/>
          </p:cNvSpPr>
          <p:nvPr>
            <p:ph type="subTitle" idx="1"/>
          </p:nvPr>
        </p:nvSpPr>
        <p:spPr>
          <a:xfrm>
            <a:off x="7008813" y="5562599"/>
            <a:ext cx="4571999" cy="835025"/>
          </a:xfrm>
        </p:spPr>
        <p:txBody>
          <a:bodyPr rtlCol="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i-FI" noProof="0"/>
              <a:t>Muokkaa alaotsikon perustyyliä napsautt.</a:t>
            </a:r>
            <a:endParaRPr lang="fi-FI"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p:txBody>
          <a:bodyPr vert="eaVert"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B704432F-D132-4D88-BB98-17210C8EB8F2}" type="datetime1">
              <a:rPr lang="fi-FI" noProof="0" smtClean="0"/>
              <a:t>9.12.2018</a:t>
            </a:fld>
            <a:endParaRPr lang="fi-FI" noProof="0" dirty="0"/>
          </a:p>
        </p:txBody>
      </p:sp>
      <p:sp>
        <p:nvSpPr>
          <p:cNvPr id="6" name="Dian numeron paikkamerkki 5"/>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142412" y="609600"/>
            <a:ext cx="1981201" cy="5638800"/>
          </a:xfrm>
        </p:spPr>
        <p:txBody>
          <a:bodyPr vert="eaVert"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a:xfrm>
            <a:off x="1522412" y="609600"/>
            <a:ext cx="7391399" cy="5638800"/>
          </a:xfrm>
        </p:spPr>
        <p:txBody>
          <a:bodyPr vert="eaVert"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A1E4F8C0-CA3F-47E1-8F7D-C0AD05A9458F}" type="datetime1">
              <a:rPr lang="fi-FI" noProof="0" smtClean="0"/>
              <a:t>9.12.2018</a:t>
            </a:fld>
            <a:endParaRPr lang="fi-FI" noProof="0" dirty="0"/>
          </a:p>
        </p:txBody>
      </p:sp>
      <p:sp>
        <p:nvSpPr>
          <p:cNvPr id="6" name="Dian numeron paikkamerkki 5"/>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Sisällön paikkamerkki 2"/>
          <p:cNvSpPr>
            <a:spLocks noGrp="1"/>
          </p:cNvSpPr>
          <p:nvPr>
            <p:ph idx="1"/>
          </p:nvPr>
        </p:nvSpPr>
        <p:spPr/>
        <p:txBody>
          <a:bodyPr rtlCol="0"/>
          <a:lstStyle>
            <a:lvl5pPr>
              <a:defRPr/>
            </a:lvl5pPr>
            <a:lvl6pPr>
              <a:defRPr/>
            </a:lvl6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Alatunnisteen paikkamerkki 4"/>
          <p:cNvSpPr>
            <a:spLocks noGrp="1"/>
          </p:cNvSpPr>
          <p:nvPr>
            <p:ph type="ftr" sz="quarter" idx="11"/>
          </p:nvPr>
        </p:nvSpPr>
        <p:spPr>
          <a:xfrm>
            <a:off x="1979611" y="6400800"/>
            <a:ext cx="5954834" cy="276228"/>
          </a:xfrm>
        </p:spPr>
        <p:txBody>
          <a:bodyPr rtlCol="0"/>
          <a:lstStyle/>
          <a:p>
            <a:pPr rtl="0"/>
            <a:r>
              <a:rPr lang="fi-FI" noProof="0" dirty="0"/>
              <a:t>Lisää alatunniste</a:t>
            </a:r>
          </a:p>
        </p:txBody>
      </p:sp>
      <p:sp>
        <p:nvSpPr>
          <p:cNvPr id="5" name="Päivämäärän paikkamerkki 3"/>
          <p:cNvSpPr>
            <a:spLocks noGrp="1"/>
          </p:cNvSpPr>
          <p:nvPr>
            <p:ph type="dt" sz="half" idx="10"/>
          </p:nvPr>
        </p:nvSpPr>
        <p:spPr>
          <a:xfrm>
            <a:off x="8228011" y="6400800"/>
            <a:ext cx="1548659" cy="276228"/>
          </a:xfrm>
        </p:spPr>
        <p:txBody>
          <a:bodyPr rtlCol="0"/>
          <a:lstStyle/>
          <a:p>
            <a:pPr rtl="0"/>
            <a:fld id="{B83EB6C7-4511-45FF-B283-B8788D2D3615}" type="datetime1">
              <a:rPr lang="fi-FI" noProof="0" smtClean="0"/>
              <a:t>9.12.2018</a:t>
            </a:fld>
            <a:endParaRPr lang="fi-FI" noProof="0" dirty="0"/>
          </a:p>
        </p:txBody>
      </p:sp>
      <p:sp>
        <p:nvSpPr>
          <p:cNvPr id="6" name="Dian numeron paikkamerkki 5"/>
          <p:cNvSpPr>
            <a:spLocks noGrp="1"/>
          </p:cNvSpPr>
          <p:nvPr>
            <p:ph type="sldNum" sz="quarter" idx="12"/>
          </p:nvPr>
        </p:nvSpPr>
        <p:spPr>
          <a:xfrm>
            <a:off x="10056811" y="6400800"/>
            <a:ext cx="1066802" cy="276228"/>
          </a:xfrm>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otsikko">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436812" y="1616074"/>
            <a:ext cx="7315198" cy="2727325"/>
          </a:xfrm>
        </p:spPr>
        <p:txBody>
          <a:bodyPr rtlCol="0" anchor="b">
            <a:normAutofit/>
          </a:bodyPr>
          <a:lstStyle>
            <a:lvl1pPr algn="l">
              <a:lnSpc>
                <a:spcPct val="80000"/>
              </a:lnSpc>
              <a:defRPr sz="4800" b="0" cap="none" baseline="0"/>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2436814" y="4495800"/>
            <a:ext cx="7315198" cy="1673225"/>
          </a:xfrm>
        </p:spPr>
        <p:txBody>
          <a:bodyPr rtlCol="0"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noProof="0"/>
              <a:t>Muokkaa tekstin perustyylejä</a:t>
            </a:r>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7BC0C824-9DF9-4A1F-AEE1-2E4BDA3B54EC}" type="datetime1">
              <a:rPr lang="fi-FI" noProof="0" smtClean="0"/>
              <a:t>9.12.2018</a:t>
            </a:fld>
            <a:endParaRPr lang="fi-FI" noProof="0" dirty="0"/>
          </a:p>
        </p:txBody>
      </p:sp>
      <p:sp>
        <p:nvSpPr>
          <p:cNvPr id="6" name="Dian numeron paikkamerkki 5"/>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Sisällön paikkamerkki 2"/>
          <p:cNvSpPr>
            <a:spLocks noGrp="1"/>
          </p:cNvSpPr>
          <p:nvPr>
            <p:ph sz="half" idx="1"/>
          </p:nvPr>
        </p:nvSpPr>
        <p:spPr>
          <a:xfrm>
            <a:off x="1979613" y="1828800"/>
            <a:ext cx="4419599"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Sisällön paikkamerkki 3"/>
          <p:cNvSpPr>
            <a:spLocks noGrp="1"/>
          </p:cNvSpPr>
          <p:nvPr>
            <p:ph sz="half" idx="2"/>
          </p:nvPr>
        </p:nvSpPr>
        <p:spPr>
          <a:xfrm>
            <a:off x="6704015" y="1828800"/>
            <a:ext cx="4419600"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3788EAAA-CD9E-4F49-9C10-F62D697B4D2C}" type="datetime1">
              <a:rPr lang="fi-FI" noProof="0" smtClean="0"/>
              <a:t>9.12.2018</a:t>
            </a:fld>
            <a:endParaRPr lang="fi-FI" noProof="0" dirty="0"/>
          </a:p>
        </p:txBody>
      </p:sp>
      <p:sp>
        <p:nvSpPr>
          <p:cNvPr id="7" name="Dian numeron paikkamerkki 6"/>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a:defRPr/>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97802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4" name="Sisällön paikkamerkki 3"/>
          <p:cNvSpPr>
            <a:spLocks noGrp="1"/>
          </p:cNvSpPr>
          <p:nvPr>
            <p:ph sz="half" idx="2"/>
          </p:nvPr>
        </p:nvSpPr>
        <p:spPr>
          <a:xfrm>
            <a:off x="197802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70547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6" name="Sisällön paikkamerkki 5"/>
          <p:cNvSpPr>
            <a:spLocks noGrp="1"/>
          </p:cNvSpPr>
          <p:nvPr>
            <p:ph sz="quarter" idx="4"/>
          </p:nvPr>
        </p:nvSpPr>
        <p:spPr>
          <a:xfrm>
            <a:off x="670547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8" name="Alatunnisteen paikkamerkki 7"/>
          <p:cNvSpPr>
            <a:spLocks noGrp="1"/>
          </p:cNvSpPr>
          <p:nvPr>
            <p:ph type="ftr" sz="quarter" idx="11"/>
          </p:nvPr>
        </p:nvSpPr>
        <p:spPr/>
        <p:txBody>
          <a:bodyPr rtlCol="0"/>
          <a:lstStyle/>
          <a:p>
            <a:pPr rtl="0"/>
            <a:r>
              <a:rPr lang="fi-FI" noProof="0" dirty="0"/>
              <a:t>Lisää alatunniste</a:t>
            </a:r>
          </a:p>
        </p:txBody>
      </p:sp>
      <p:sp>
        <p:nvSpPr>
          <p:cNvPr id="7" name="Päivämäärän paikkamerkki 6"/>
          <p:cNvSpPr>
            <a:spLocks noGrp="1"/>
          </p:cNvSpPr>
          <p:nvPr>
            <p:ph type="dt" sz="half" idx="10"/>
          </p:nvPr>
        </p:nvSpPr>
        <p:spPr/>
        <p:txBody>
          <a:bodyPr rtlCol="0"/>
          <a:lstStyle/>
          <a:p>
            <a:pPr rtl="0"/>
            <a:fld id="{1E51053B-2268-410F-8B95-84E94A93CDCD}" type="datetime1">
              <a:rPr lang="fi-FI" noProof="0" smtClean="0"/>
              <a:t>9.12.2018</a:t>
            </a:fld>
            <a:endParaRPr lang="fi-FI" noProof="0" dirty="0"/>
          </a:p>
        </p:txBody>
      </p:sp>
      <p:sp>
        <p:nvSpPr>
          <p:cNvPr id="9" name="Dian numeron paikkamerkki 8"/>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4" name="Alatunnisteen paikkamerkki 3"/>
          <p:cNvSpPr>
            <a:spLocks noGrp="1"/>
          </p:cNvSpPr>
          <p:nvPr>
            <p:ph type="ftr" sz="quarter" idx="11"/>
          </p:nvPr>
        </p:nvSpPr>
        <p:spPr/>
        <p:txBody>
          <a:bodyPr rtlCol="0"/>
          <a:lstStyle/>
          <a:p>
            <a:pPr rtl="0"/>
            <a:r>
              <a:rPr lang="fi-FI" noProof="0" dirty="0"/>
              <a:t>Lisää alatunniste</a:t>
            </a:r>
          </a:p>
        </p:txBody>
      </p:sp>
      <p:sp>
        <p:nvSpPr>
          <p:cNvPr id="3" name="Päivämäärän paikkamerkki 2"/>
          <p:cNvSpPr>
            <a:spLocks noGrp="1"/>
          </p:cNvSpPr>
          <p:nvPr>
            <p:ph type="dt" sz="half" idx="10"/>
          </p:nvPr>
        </p:nvSpPr>
        <p:spPr/>
        <p:txBody>
          <a:bodyPr rtlCol="0"/>
          <a:lstStyle/>
          <a:p>
            <a:pPr rtl="0"/>
            <a:fld id="{BF3F7D74-2320-4462-B624-0DBD1DD756DE}" type="datetime1">
              <a:rPr lang="fi-FI" noProof="0" smtClean="0"/>
              <a:t>9.12.2018</a:t>
            </a:fld>
            <a:endParaRPr lang="fi-FI" noProof="0" dirty="0"/>
          </a:p>
        </p:txBody>
      </p:sp>
      <p:sp>
        <p:nvSpPr>
          <p:cNvPr id="5" name="Dian numeron paikkamerkki 4"/>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6" name="Kuva 5" descr="Suuri aalto (läpikuultava)" title="Aalt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Alatunnisteen paikkamerkki 2"/>
          <p:cNvSpPr>
            <a:spLocks noGrp="1"/>
          </p:cNvSpPr>
          <p:nvPr>
            <p:ph type="ftr" sz="quarter" idx="11"/>
          </p:nvPr>
        </p:nvSpPr>
        <p:spPr/>
        <p:txBody>
          <a:bodyPr rtlCol="0"/>
          <a:lstStyle/>
          <a:p>
            <a:pPr rtl="0"/>
            <a:r>
              <a:rPr lang="fi-FI" noProof="0" dirty="0"/>
              <a:t>Lisää alatunniste</a:t>
            </a:r>
          </a:p>
        </p:txBody>
      </p:sp>
      <p:sp>
        <p:nvSpPr>
          <p:cNvPr id="2" name="Päivämäärän paikkamerkki 1"/>
          <p:cNvSpPr>
            <a:spLocks noGrp="1"/>
          </p:cNvSpPr>
          <p:nvPr>
            <p:ph type="dt" sz="half" idx="10"/>
          </p:nvPr>
        </p:nvSpPr>
        <p:spPr/>
        <p:txBody>
          <a:bodyPr rtlCol="0"/>
          <a:lstStyle/>
          <a:p>
            <a:pPr rtl="0"/>
            <a:fld id="{2A22EB55-AA31-47E5-939F-3D9DA8F8D272}" type="datetime1">
              <a:rPr lang="fi-FI" noProof="0" smtClean="0"/>
              <a:t>9.12.2018</a:t>
            </a:fld>
            <a:endParaRPr lang="fi-FI" noProof="0" dirty="0"/>
          </a:p>
        </p:txBody>
      </p:sp>
      <p:sp>
        <p:nvSpPr>
          <p:cNvPr id="4" name="Dian numeron paikkamerkki 3"/>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979613" y="588963"/>
            <a:ext cx="3657600" cy="2840037"/>
          </a:xfrm>
        </p:spPr>
        <p:txBody>
          <a:bodyPr rtlCol="0" anchor="b">
            <a:noAutofit/>
          </a:bodyPr>
          <a:lstStyle>
            <a:lvl1pPr algn="l">
              <a:lnSpc>
                <a:spcPct val="80000"/>
              </a:lnSpc>
              <a:defRPr sz="3500" b="0">
                <a:solidFill>
                  <a:schemeClr val="tx1"/>
                </a:solidFill>
              </a:defRPr>
            </a:lvl1pPr>
          </a:lstStyle>
          <a:p>
            <a:pPr rtl="0"/>
            <a:r>
              <a:rPr lang="fi-FI" noProof="0"/>
              <a:t>Muokkaa ots. perustyyl. napsautt.</a:t>
            </a:r>
            <a:endParaRPr lang="fi-FI" noProof="0" dirty="0"/>
          </a:p>
        </p:txBody>
      </p:sp>
      <p:sp>
        <p:nvSpPr>
          <p:cNvPr id="3" name="Sisällön paikkamerkki 2"/>
          <p:cNvSpPr>
            <a:spLocks noGrp="1"/>
          </p:cNvSpPr>
          <p:nvPr>
            <p:ph idx="1"/>
          </p:nvPr>
        </p:nvSpPr>
        <p:spPr>
          <a:xfrm>
            <a:off x="6094414" y="588963"/>
            <a:ext cx="5486400" cy="558006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Tekstin paikkamerkki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C0310C78-EEEC-4C26-8691-15A9D14BF556}" type="datetime1">
              <a:rPr lang="fi-FI" noProof="0" smtClean="0"/>
              <a:t>9.12.2018</a:t>
            </a:fld>
            <a:endParaRPr lang="fi-FI" noProof="0" dirty="0"/>
          </a:p>
        </p:txBody>
      </p:sp>
      <p:sp>
        <p:nvSpPr>
          <p:cNvPr id="7" name="Dian numeron paikkamerkki 6"/>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1979613" y="588963"/>
            <a:ext cx="3657600" cy="2840038"/>
          </a:xfrm>
        </p:spPr>
        <p:txBody>
          <a:bodyPr rtlCol="0" anchor="b">
            <a:normAutofit/>
          </a:bodyPr>
          <a:lstStyle>
            <a:lvl1pPr algn="l">
              <a:lnSpc>
                <a:spcPct val="80000"/>
              </a:lnSpc>
              <a:defRPr sz="3500" b="0" i="0" baseline="0">
                <a:solidFill>
                  <a:schemeClr val="tx1"/>
                </a:solidFill>
              </a:defRPr>
            </a:lvl1pPr>
          </a:lstStyle>
          <a:p>
            <a:pPr rtl="0"/>
            <a:r>
              <a:rPr lang="fi-FI" noProof="0"/>
              <a:t>Muokkaa ots. perustyyl. napsautt.</a:t>
            </a:r>
            <a:endParaRPr lang="fi-FI" noProof="0" dirty="0"/>
          </a:p>
        </p:txBody>
      </p:sp>
      <p:sp>
        <p:nvSpPr>
          <p:cNvPr id="8" name="Suorakulmio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3" name="Kuvan paikkamerkki 2" descr="Tyhjä paikkamerkki kuvan lisäämistä varten. Napsauta paikkamerkkiä ja valitse kuva, jonka haluat lisätä"/>
          <p:cNvSpPr>
            <a:spLocks noGrp="1"/>
          </p:cNvSpPr>
          <p:nvPr>
            <p:ph type="pic" idx="1"/>
          </p:nvPr>
        </p:nvSpPr>
        <p:spPr>
          <a:xfrm>
            <a:off x="6307494" y="805658"/>
            <a:ext cx="5060286" cy="5146672"/>
          </a:xfrm>
          <a:solidFill>
            <a:schemeClr val="bg2"/>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endParaRPr lang="fi-FI" noProof="0" dirty="0"/>
          </a:p>
        </p:txBody>
      </p:sp>
      <p:sp>
        <p:nvSpPr>
          <p:cNvPr id="4" name="Tekstin paikkamerkki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ADEC8730-C5C5-4266-BF26-008801863F1B}" type="datetime1">
              <a:rPr lang="fi-FI" noProof="0" smtClean="0"/>
              <a:t>9.12.2018</a:t>
            </a:fld>
            <a:endParaRPr lang="fi-FI" noProof="0" dirty="0"/>
          </a:p>
        </p:txBody>
      </p:sp>
      <p:sp>
        <p:nvSpPr>
          <p:cNvPr id="7" name="Dian numeron paikkamerkki 6"/>
          <p:cNvSpPr>
            <a:spLocks noGrp="1"/>
          </p:cNvSpPr>
          <p:nvPr>
            <p:ph type="sldNum" sz="quarter" idx="12"/>
          </p:nvPr>
        </p:nvSpPr>
        <p:spPr/>
        <p:txBody>
          <a:bodyPr rtlCol="0"/>
          <a:lstStyle/>
          <a:p>
            <a:pPr rtl="0"/>
            <a:fld id="{2A013F82-EE5E-44EE-A61D-E31C6657F26F}" type="slidenum">
              <a:rPr lang="fi-FI" noProof="0"/>
              <a:pPr/>
              <a:t>‹#›</a:t>
            </a:fld>
            <a:endParaRPr lang="fi-FI"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Kuva 6" descr="Suuri aalto (läpikuultava)" title="Aalt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Kuva 9" descr="Suuri aalto"/>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Suorakulmio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on paikkamerkki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pPr rtl="0"/>
            <a:r>
              <a:rPr lang="fi-FI" noProof="0" dirty="0"/>
              <a:t>Muokkaa otsikon perustyyliä napsauttamalla</a:t>
            </a:r>
          </a:p>
        </p:txBody>
      </p:sp>
      <p:sp>
        <p:nvSpPr>
          <p:cNvPr id="3" name="Tekstin paikkamerkki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Alatunnisteen paikkamerkki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pPr rtl="0"/>
            <a:r>
              <a:rPr lang="fi-FI" noProof="0" dirty="0"/>
              <a:t>Lisää alatunniste</a:t>
            </a:r>
          </a:p>
        </p:txBody>
      </p:sp>
      <p:sp>
        <p:nvSpPr>
          <p:cNvPr id="4" name="Päivämäärän paikkamerkki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EBB8991E-F663-4BEC-BBA2-91281C16187D}" type="datetime1">
              <a:rPr lang="fi-FI" noProof="0" smtClean="0"/>
              <a:t>9.12.2018</a:t>
            </a:fld>
            <a:endParaRPr lang="fi-FI" noProof="0" dirty="0"/>
          </a:p>
        </p:txBody>
      </p:sp>
      <p:sp>
        <p:nvSpPr>
          <p:cNvPr id="6" name="Dian numeron paikkamerkki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2A013F82-EE5E-44EE-A61D-E31C6657F26F}" type="slidenum">
              <a:rPr lang="fi-FI" noProof="0" smtClean="0"/>
              <a:pPr/>
              <a:t>‹#›</a:t>
            </a:fld>
            <a:endParaRPr lang="fi-FI"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p:txBody>
          <a:bodyPr rtlCol="0">
            <a:normAutofit/>
          </a:bodyPr>
          <a:lstStyle/>
          <a:p>
            <a:pPr rtl="0"/>
            <a:r>
              <a:rPr lang="fi-FI" sz="5400" dirty="0"/>
              <a:t>ELÄINTEN MAAILMA</a:t>
            </a:r>
            <a:br>
              <a:rPr lang="fi-FI" sz="5400" dirty="0"/>
            </a:br>
            <a:r>
              <a:rPr lang="fi-FI" sz="5400" dirty="0"/>
              <a:t>BIO 7</a:t>
            </a:r>
          </a:p>
        </p:txBody>
      </p:sp>
      <p:sp>
        <p:nvSpPr>
          <p:cNvPr id="4" name="Alaotsikko 3"/>
          <p:cNvSpPr>
            <a:spLocks noGrp="1"/>
          </p:cNvSpPr>
          <p:nvPr>
            <p:ph type="subTitle" idx="1"/>
          </p:nvPr>
        </p:nvSpPr>
        <p:spPr/>
        <p:txBody>
          <a:bodyPr rtlCol="0"/>
          <a:lstStyle/>
          <a:p>
            <a:pPr rtl="0"/>
            <a:r>
              <a:rPr lang="fi-FI" dirty="0"/>
              <a:t>©Marita Jalkanen 2018</a:t>
            </a:r>
          </a:p>
        </p:txBody>
      </p:sp>
      <p:sp>
        <p:nvSpPr>
          <p:cNvPr id="2" name="Tekstiruutu 1">
            <a:extLst>
              <a:ext uri="{FF2B5EF4-FFF2-40B4-BE49-F238E27FC236}">
                <a16:creationId xmlns:a16="http://schemas.microsoft.com/office/drawing/2014/main" id="{58DD0A22-E642-472D-A16B-B9BA82157203}"/>
              </a:ext>
            </a:extLst>
          </p:cNvPr>
          <p:cNvSpPr txBox="1"/>
          <p:nvPr/>
        </p:nvSpPr>
        <p:spPr>
          <a:xfrm>
            <a:off x="5637276" y="2971800"/>
            <a:ext cx="914400" cy="914400"/>
          </a:xfrm>
          <a:prstGeom prst="rect">
            <a:avLst/>
          </a:prstGeom>
          <a:noFill/>
        </p:spPr>
        <p:txBody>
          <a:bodyPr wrap="square" rtlCol="0">
            <a:spAutoFit/>
          </a:bodyPr>
          <a:lstStyle/>
          <a:p>
            <a:endParaRPr lang="fi-FI" dirty="0"/>
          </a:p>
        </p:txBody>
      </p:sp>
      <p:sp>
        <p:nvSpPr>
          <p:cNvPr id="5" name="Tekstiruutu 4">
            <a:extLst>
              <a:ext uri="{FF2B5EF4-FFF2-40B4-BE49-F238E27FC236}">
                <a16:creationId xmlns:a16="http://schemas.microsoft.com/office/drawing/2014/main" id="{7DB3099C-9037-475C-ACFA-9A0141D48294}"/>
              </a:ext>
            </a:extLst>
          </p:cNvPr>
          <p:cNvSpPr txBox="1"/>
          <p:nvPr/>
        </p:nvSpPr>
        <p:spPr>
          <a:xfrm>
            <a:off x="8254652" y="1052736"/>
            <a:ext cx="2808312" cy="1728192"/>
          </a:xfrm>
          <a:prstGeom prst="rect">
            <a:avLst/>
          </a:prstGeom>
          <a:noFill/>
        </p:spPr>
        <p:txBody>
          <a:bodyPr wrap="square" rtlCol="0">
            <a:spAutoFit/>
          </a:bodyPr>
          <a:lstStyle/>
          <a:p>
            <a:endParaRPr lang="fi-FI" dirty="0"/>
          </a:p>
        </p:txBody>
      </p:sp>
      <p:pic>
        <p:nvPicPr>
          <p:cNvPr id="6" name="Kuva 5">
            <a:extLst>
              <a:ext uri="{FF2B5EF4-FFF2-40B4-BE49-F238E27FC236}">
                <a16:creationId xmlns:a16="http://schemas.microsoft.com/office/drawing/2014/main" id="{25773E79-13BE-4624-B558-E4BA620AC334}"/>
              </a:ext>
            </a:extLst>
          </p:cNvPr>
          <p:cNvPicPr>
            <a:picLocks noChangeAspect="1"/>
          </p:cNvPicPr>
          <p:nvPr/>
        </p:nvPicPr>
        <p:blipFill>
          <a:blip r:embed="rId3"/>
          <a:stretch>
            <a:fillRect/>
          </a:stretch>
        </p:blipFill>
        <p:spPr>
          <a:xfrm>
            <a:off x="7174354" y="209736"/>
            <a:ext cx="4240915" cy="2780928"/>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p:cNvSpPr>
            <a:spLocks noGrp="1"/>
          </p:cNvSpPr>
          <p:nvPr>
            <p:ph type="title"/>
          </p:nvPr>
        </p:nvSpPr>
        <p:spPr>
          <a:xfrm>
            <a:off x="1979612" y="260648"/>
            <a:ext cx="9144001" cy="1872208"/>
          </a:xfrm>
        </p:spPr>
        <p:txBody>
          <a:bodyPr rtlCol="0">
            <a:normAutofit/>
          </a:bodyPr>
          <a:lstStyle/>
          <a:p>
            <a:pPr rtl="0"/>
            <a:r>
              <a:rPr lang="fi-FI" sz="3200" dirty="0"/>
              <a:t>MILLAISTA ON OLLA ELÄIN? MITÄ TIEDE TÄLLÄ HETKELLÄ TIETÄÄ ELÄINTEN ÄLYKKYYDESTÄ, TUNNE-ELÄMÄSTÄ JA KOKEMUSMAAILMASTA?</a:t>
            </a:r>
            <a:br>
              <a:rPr lang="fi-FI" sz="3200" dirty="0"/>
            </a:br>
            <a:endParaRPr lang="fi-FI" sz="3200" dirty="0"/>
          </a:p>
        </p:txBody>
      </p:sp>
      <p:sp>
        <p:nvSpPr>
          <p:cNvPr id="14" name="Sisällön paikkamerkki 13"/>
          <p:cNvSpPr>
            <a:spLocks noGrp="1"/>
          </p:cNvSpPr>
          <p:nvPr>
            <p:ph idx="1"/>
          </p:nvPr>
        </p:nvSpPr>
        <p:spPr/>
        <p:txBody>
          <a:bodyPr rtlCol="0">
            <a:normAutofit fontScale="92500" lnSpcReduction="20000"/>
          </a:bodyPr>
          <a:lstStyle/>
          <a:p>
            <a:pPr marL="0" indent="0" rtl="0">
              <a:buNone/>
            </a:pPr>
            <a:endParaRPr lang="fi-FI" dirty="0"/>
          </a:p>
          <a:p>
            <a:pPr rtl="0"/>
            <a:r>
              <a:rPr lang="fi-FI" dirty="0"/>
              <a:t>Tällä kurssilla pohditaan asiaa monelta lähestymiskannalta, kuten </a:t>
            </a:r>
          </a:p>
          <a:p>
            <a:pPr rtl="0"/>
            <a:r>
              <a:rPr lang="fi-FI" dirty="0"/>
              <a:t>MITÄ HYÖTYÄ ON ELÄINTEN ÄLYLLISIÄ KYKYJÄ JA TUNNETILOJA KARTOITTAVISTA TUTKIMUKSISTA?</a:t>
            </a:r>
          </a:p>
          <a:p>
            <a:pPr marL="457200" indent="-457200" rtl="0">
              <a:buFont typeface="+mj-lt"/>
              <a:buAutoNum type="arabicPeriod"/>
            </a:pPr>
            <a:r>
              <a:rPr lang="fi-FI" dirty="0"/>
              <a:t>Tieto auttaa meitä ymmärtämään eläimiämme, missä tulevat vastaan eri lajien älykkyyden ja oppimiskyvyn sekä hahmottamiskyvyn rajat </a:t>
            </a:r>
            <a:r>
              <a:rPr lang="fi-FI" dirty="0">
                <a:sym typeface="Wingdings" panose="05000000000000000000" pitchFamily="2" charset="2"/>
              </a:rPr>
              <a:t> on helpompi olla vaatimatta liikoja</a:t>
            </a:r>
          </a:p>
          <a:p>
            <a:pPr marL="457200" indent="-457200" rtl="0">
              <a:buFont typeface="+mj-lt"/>
              <a:buAutoNum type="arabicPeriod"/>
            </a:pPr>
            <a:r>
              <a:rPr lang="fi-FI" dirty="0">
                <a:sym typeface="Wingdings" panose="05000000000000000000" pitchFamily="2" charset="2"/>
              </a:rPr>
              <a:t>Eri lajien kokemusmaailmat poikkeavat enemmän kuin ennen ajateltiin (maailma hirven tai joutsenen silmin?)</a:t>
            </a:r>
          </a:p>
          <a:p>
            <a:pPr marL="457200" indent="-457200" rtl="0">
              <a:buFont typeface="+mj-lt"/>
              <a:buAutoNum type="arabicPeriod"/>
            </a:pPr>
            <a:r>
              <a:rPr lang="fi-FI" dirty="0">
                <a:sym typeface="Wingdings" panose="05000000000000000000" pitchFamily="2" charset="2"/>
              </a:rPr>
              <a:t>Luonnonvaraiset eläimet ovat kaukana niistä ”vaistonvaraisista” automaateista, joina niitä joskus ajateltiin (oppimisen merkitys!)</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4">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 calcmode="lin" valueType="num">
                                      <p:cBhvr>
                                        <p:cTn id="20"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14">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wipe(down)">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1000"/>
                                        <p:tgtEl>
                                          <p:spTgt spid="14">
                                            <p:txEl>
                                              <p:pRg st="4" end="4"/>
                                            </p:txEl>
                                          </p:spTgt>
                                        </p:tgtEl>
                                      </p:cBhvr>
                                    </p:animEffect>
                                    <p:anim calcmode="lin" valueType="num">
                                      <p:cBhvr>
                                        <p:cTn id="3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Effect transition="in" filter="fade">
                                      <p:cBhvr>
                                        <p:cTn id="40" dur="2000"/>
                                        <p:tgtEl>
                                          <p:spTgt spid="14">
                                            <p:txEl>
                                              <p:pRg st="5" end="5"/>
                                            </p:txEl>
                                          </p:spTgt>
                                        </p:tgtEl>
                                      </p:cBhvr>
                                    </p:animEffect>
                                    <p:anim calcmode="lin" valueType="num">
                                      <p:cBhvr>
                                        <p:cTn id="41" dur="2000" fill="hold"/>
                                        <p:tgtEl>
                                          <p:spTgt spid="14">
                                            <p:txEl>
                                              <p:pRg st="5" end="5"/>
                                            </p:txEl>
                                          </p:spTgt>
                                        </p:tgtEl>
                                        <p:attrNameLst>
                                          <p:attrName>ppt_w</p:attrName>
                                        </p:attrNameLst>
                                      </p:cBhvr>
                                      <p:tavLst>
                                        <p:tav tm="0" fmla="#ppt_w*sin(2.5*pi*$)">
                                          <p:val>
                                            <p:fltVal val="0"/>
                                          </p:val>
                                        </p:tav>
                                        <p:tav tm="100000">
                                          <p:val>
                                            <p:fltVal val="1"/>
                                          </p:val>
                                        </p:tav>
                                      </p:tavLst>
                                    </p:anim>
                                    <p:anim calcmode="lin" valueType="num">
                                      <p:cBhvr>
                                        <p:cTn id="42" dur="2000" fill="hold"/>
                                        <p:tgtEl>
                                          <p:spTgt spid="1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5778CE-F544-4C61-A32E-176BDE218CAE}"/>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16683A9-EB99-4F94-AE1E-E0300B23A051}"/>
              </a:ext>
            </a:extLst>
          </p:cNvPr>
          <p:cNvSpPr>
            <a:spLocks noGrp="1"/>
          </p:cNvSpPr>
          <p:nvPr>
            <p:ph idx="1"/>
          </p:nvPr>
        </p:nvSpPr>
        <p:spPr/>
        <p:txBody>
          <a:bodyPr>
            <a:normAutofit fontScale="70000" lnSpcReduction="20000"/>
          </a:bodyPr>
          <a:lstStyle/>
          <a:p>
            <a:pPr marL="457200" indent="-457200">
              <a:buFont typeface="Arial" pitchFamily="34" charset="0"/>
              <a:buAutoNum type="arabicPeriod" startAt="3"/>
            </a:pPr>
            <a:endParaRPr lang="fi-FI" dirty="0">
              <a:sym typeface="Wingdings" panose="05000000000000000000" pitchFamily="2" charset="2"/>
            </a:endParaRPr>
          </a:p>
          <a:p>
            <a:pPr marL="457200" indent="-457200">
              <a:buFont typeface="Arial" pitchFamily="34" charset="0"/>
              <a:buAutoNum type="arabicPeriod" startAt="3"/>
            </a:pPr>
            <a:r>
              <a:rPr lang="fi-FI" dirty="0">
                <a:sym typeface="Wingdings" panose="05000000000000000000" pitchFamily="2" charset="2"/>
              </a:rPr>
              <a:t>Käsitys eri eläinryhmien älystä ja tunteista on päivitetty ja se auttaa meitä ymmärtämään myös omaa evoluutiotamme</a:t>
            </a:r>
          </a:p>
          <a:p>
            <a:pPr marL="457200" indent="-457200">
              <a:buFont typeface="Arial" pitchFamily="34" charset="0"/>
              <a:buAutoNum type="arabicPeriod" startAt="3"/>
            </a:pPr>
            <a:r>
              <a:rPr lang="fi-FI" dirty="0">
                <a:sym typeface="Wingdings" panose="05000000000000000000" pitchFamily="2" charset="2"/>
              </a:rPr>
              <a:t>Kun ymmärrämme, mikä on älykkyyttä, mikä taas jotain muuta, onnistumme paremmin muokkaamaan eläinten käyttäytymistä arjessa toimivampaan suuntaan (s. 165), esim. koiran käytös</a:t>
            </a:r>
            <a:endParaRPr lang="fi-FI" dirty="0"/>
          </a:p>
          <a:p>
            <a:pPr marL="457200" indent="-457200">
              <a:buAutoNum type="arabicPeriod" startAt="3"/>
            </a:pPr>
            <a:r>
              <a:rPr lang="fi-FI" dirty="0"/>
              <a:t>Ymmärrämme, että ”tyhminä” pitämämme eläimet eivät olekaan sitä,  miltä näyttävät. Taustalla saattaa olla opetusmenetelmämme, pienissä häkeissä pitoa seuraava apaattisuus, muu lajityypillisen käyttäytymisen estäminen tai vaikka pelkotila</a:t>
            </a:r>
          </a:p>
          <a:p>
            <a:pPr marL="457200" indent="-457200">
              <a:buAutoNum type="arabicPeriod" startAt="3"/>
            </a:pPr>
            <a:r>
              <a:rPr lang="fi-FI" dirty="0"/>
              <a:t>Uusin tieto on avannut eteemme huikean maailman esimerkiksi eläinten tunteista. Tunteiden ja sen tutkimukseen liittyvien menetelmien kehittäminen on nyt hyvin vauhdikasta ja valokeilassa. Oletuksella, että vähemmän älykkäillä lajeilla olisi laimeammat tunteet, ei ole mitään perusteita (esim. kalat). Älyllinen taso vaikuttaa kuitenkin siihen, mitä kaikkia tunteita eläin voi kokea, esim. huolestuminen</a:t>
            </a:r>
          </a:p>
          <a:p>
            <a:pPr marL="457200" indent="-457200">
              <a:buAutoNum type="arabicPeriod" startAt="3"/>
            </a:pPr>
            <a:r>
              <a:rPr lang="fi-FI" dirty="0">
                <a:solidFill>
                  <a:schemeClr val="accent4">
                    <a:lumMod val="60000"/>
                    <a:lumOff val="40000"/>
                  </a:schemeClr>
                </a:solidFill>
              </a:rPr>
              <a:t>Mitä konkreettisia esimerkkejä olet huomannut tuntemiesi eläinten tunnekirjosta?</a:t>
            </a:r>
          </a:p>
        </p:txBody>
      </p:sp>
    </p:spTree>
    <p:extLst>
      <p:ext uri="{BB962C8B-B14F-4D97-AF65-F5344CB8AC3E}">
        <p14:creationId xmlns:p14="http://schemas.microsoft.com/office/powerpoint/2010/main" val="313370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80">
                                          <p:stCondLst>
                                            <p:cond delay="0"/>
                                          </p:stCondLst>
                                        </p:cTn>
                                        <p:tgtEl>
                                          <p:spTgt spid="3">
                                            <p:txEl>
                                              <p:pRg st="2" end="2"/>
                                            </p:txEl>
                                          </p:spTgt>
                                        </p:tgtEl>
                                      </p:cBhvr>
                                    </p:animEffect>
                                    <p:anim calcmode="lin" valueType="num">
                                      <p:cBhvr>
                                        <p:cTn id="1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2" end="2"/>
                                            </p:txEl>
                                          </p:spTgt>
                                        </p:tgtEl>
                                      </p:cBhvr>
                                      <p:to x="100000" y="60000"/>
                                    </p:animScale>
                                    <p:animScale>
                                      <p:cBhvr>
                                        <p:cTn id="21" dur="166" decel="50000">
                                          <p:stCondLst>
                                            <p:cond delay="676"/>
                                          </p:stCondLst>
                                        </p:cTn>
                                        <p:tgtEl>
                                          <p:spTgt spid="3">
                                            <p:txEl>
                                              <p:pRg st="2" end="2"/>
                                            </p:txEl>
                                          </p:spTgt>
                                        </p:tgtEl>
                                      </p:cBhvr>
                                      <p:to x="100000" y="100000"/>
                                    </p:animScale>
                                    <p:animScale>
                                      <p:cBhvr>
                                        <p:cTn id="22" dur="26">
                                          <p:stCondLst>
                                            <p:cond delay="1312"/>
                                          </p:stCondLst>
                                        </p:cTn>
                                        <p:tgtEl>
                                          <p:spTgt spid="3">
                                            <p:txEl>
                                              <p:pRg st="2" end="2"/>
                                            </p:txEl>
                                          </p:spTgt>
                                        </p:tgtEl>
                                      </p:cBhvr>
                                      <p:to x="100000" y="80000"/>
                                    </p:animScale>
                                    <p:animScale>
                                      <p:cBhvr>
                                        <p:cTn id="23" dur="166" decel="50000">
                                          <p:stCondLst>
                                            <p:cond delay="1338"/>
                                          </p:stCondLst>
                                        </p:cTn>
                                        <p:tgtEl>
                                          <p:spTgt spid="3">
                                            <p:txEl>
                                              <p:pRg st="2" end="2"/>
                                            </p:txEl>
                                          </p:spTgt>
                                        </p:tgtEl>
                                      </p:cBhvr>
                                      <p:to x="100000" y="100000"/>
                                    </p:animScale>
                                    <p:animScale>
                                      <p:cBhvr>
                                        <p:cTn id="24" dur="26">
                                          <p:stCondLst>
                                            <p:cond delay="1642"/>
                                          </p:stCondLst>
                                        </p:cTn>
                                        <p:tgtEl>
                                          <p:spTgt spid="3">
                                            <p:txEl>
                                              <p:pRg st="2" end="2"/>
                                            </p:txEl>
                                          </p:spTgt>
                                        </p:tgtEl>
                                      </p:cBhvr>
                                      <p:to x="100000" y="90000"/>
                                    </p:animScale>
                                    <p:animScale>
                                      <p:cBhvr>
                                        <p:cTn id="25" dur="166" decel="50000">
                                          <p:stCondLst>
                                            <p:cond delay="1668"/>
                                          </p:stCondLst>
                                        </p:cTn>
                                        <p:tgtEl>
                                          <p:spTgt spid="3">
                                            <p:txEl>
                                              <p:pRg st="2" end="2"/>
                                            </p:txEl>
                                          </p:spTgt>
                                        </p:tgtEl>
                                      </p:cBhvr>
                                      <p:to x="100000" y="100000"/>
                                    </p:animScale>
                                    <p:animScale>
                                      <p:cBhvr>
                                        <p:cTn id="26" dur="26">
                                          <p:stCondLst>
                                            <p:cond delay="1808"/>
                                          </p:stCondLst>
                                        </p:cTn>
                                        <p:tgtEl>
                                          <p:spTgt spid="3">
                                            <p:txEl>
                                              <p:pRg st="2" end="2"/>
                                            </p:txEl>
                                          </p:spTgt>
                                        </p:tgtEl>
                                      </p:cBhvr>
                                      <p:to x="100000" y="95000"/>
                                    </p:animScale>
                                    <p:animScale>
                                      <p:cBhvr>
                                        <p:cTn id="27" dur="166" decel="50000">
                                          <p:stCondLst>
                                            <p:cond delay="1834"/>
                                          </p:stCondLst>
                                        </p:cTn>
                                        <p:tgtEl>
                                          <p:spTgt spid="3">
                                            <p:txEl>
                                              <p:pRg st="2" end="2"/>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heel(1)">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200EE1-F807-4D37-A3D6-857FE482D521}"/>
              </a:ext>
            </a:extLst>
          </p:cNvPr>
          <p:cNvSpPr>
            <a:spLocks noGrp="1"/>
          </p:cNvSpPr>
          <p:nvPr>
            <p:ph type="ctrTitle"/>
          </p:nvPr>
        </p:nvSpPr>
        <p:spPr/>
        <p:txBody>
          <a:bodyPr/>
          <a:lstStyle/>
          <a:p>
            <a:r>
              <a:rPr lang="fi-FI" dirty="0"/>
              <a:t>ELÄINTEN SALAISET AISTIT</a:t>
            </a:r>
          </a:p>
        </p:txBody>
      </p:sp>
      <p:sp>
        <p:nvSpPr>
          <p:cNvPr id="3" name="Alaotsikko 2">
            <a:extLst>
              <a:ext uri="{FF2B5EF4-FFF2-40B4-BE49-F238E27FC236}">
                <a16:creationId xmlns:a16="http://schemas.microsoft.com/office/drawing/2014/main" id="{84F89993-E342-4538-876B-50A41718E37A}"/>
              </a:ext>
            </a:extLst>
          </p:cNvPr>
          <p:cNvSpPr>
            <a:spLocks noGrp="1"/>
          </p:cNvSpPr>
          <p:nvPr>
            <p:ph type="subTitle" idx="1"/>
          </p:nvPr>
        </p:nvSpPr>
        <p:spPr/>
        <p:txBody>
          <a:bodyPr/>
          <a:lstStyle/>
          <a:p>
            <a:r>
              <a:rPr lang="fi-FI" dirty="0"/>
              <a:t>Mitä ihmislajille vieraita aisteja tiedät?</a:t>
            </a:r>
          </a:p>
        </p:txBody>
      </p:sp>
    </p:spTree>
    <p:extLst>
      <p:ext uri="{BB962C8B-B14F-4D97-AF65-F5344CB8AC3E}">
        <p14:creationId xmlns:p14="http://schemas.microsoft.com/office/powerpoint/2010/main" val="165878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D93ACD-BEA2-4FA2-A426-E4D389EFBBA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9C19C4D-89C2-4600-A5D7-F5309A4D8D92}"/>
              </a:ext>
            </a:extLst>
          </p:cNvPr>
          <p:cNvSpPr>
            <a:spLocks noGrp="1"/>
          </p:cNvSpPr>
          <p:nvPr>
            <p:ph idx="1"/>
          </p:nvPr>
        </p:nvSpPr>
        <p:spPr/>
        <p:txBody>
          <a:bodyPr>
            <a:normAutofit fontScale="92500" lnSpcReduction="20000"/>
          </a:bodyPr>
          <a:lstStyle/>
          <a:p>
            <a:pPr marL="457200" indent="-457200">
              <a:lnSpc>
                <a:spcPct val="110000"/>
              </a:lnSpc>
              <a:spcBef>
                <a:spcPts val="1200"/>
              </a:spcBef>
              <a:buFont typeface="+mj-lt"/>
              <a:buAutoNum type="arabicPeriod"/>
            </a:pPr>
            <a:r>
              <a:rPr lang="fi-FI" b="1" dirty="0"/>
              <a:t>ULTRAVIOLETTINÄKÖ</a:t>
            </a:r>
          </a:p>
          <a:p>
            <a:pPr>
              <a:lnSpc>
                <a:spcPct val="100000"/>
              </a:lnSpc>
              <a:spcBef>
                <a:spcPts val="600"/>
              </a:spcBef>
            </a:pPr>
            <a:r>
              <a:rPr lang="fi-FI" dirty="0"/>
              <a:t>Linnut</a:t>
            </a:r>
          </a:p>
          <a:p>
            <a:pPr>
              <a:lnSpc>
                <a:spcPct val="100000"/>
              </a:lnSpc>
              <a:spcBef>
                <a:spcPts val="600"/>
              </a:spcBef>
            </a:pPr>
            <a:r>
              <a:rPr lang="fi-FI" dirty="0"/>
              <a:t>Koralliriuttojen kalat</a:t>
            </a:r>
          </a:p>
          <a:p>
            <a:pPr marL="0" indent="0">
              <a:lnSpc>
                <a:spcPct val="110000"/>
              </a:lnSpc>
              <a:spcBef>
                <a:spcPts val="1200"/>
              </a:spcBef>
              <a:buNone/>
            </a:pPr>
            <a:endParaRPr lang="fi-FI" b="1" dirty="0"/>
          </a:p>
          <a:p>
            <a:pPr marL="0" indent="0">
              <a:lnSpc>
                <a:spcPct val="110000"/>
              </a:lnSpc>
              <a:spcBef>
                <a:spcPts val="1200"/>
              </a:spcBef>
              <a:buNone/>
            </a:pPr>
            <a:r>
              <a:rPr lang="fi-FI" b="1" dirty="0"/>
              <a:t>2. INFRAPUNANÄKÖ</a:t>
            </a:r>
          </a:p>
          <a:p>
            <a:pPr>
              <a:lnSpc>
                <a:spcPct val="110000"/>
              </a:lnSpc>
              <a:spcBef>
                <a:spcPts val="1200"/>
              </a:spcBef>
            </a:pPr>
            <a:r>
              <a:rPr lang="fi-FI" dirty="0"/>
              <a:t>Osalla käärmeistä, ainakin boa- ja pytonlajit, kalkkarokäärme</a:t>
            </a:r>
          </a:p>
          <a:p>
            <a:pPr>
              <a:lnSpc>
                <a:spcPct val="110000"/>
              </a:lnSpc>
              <a:spcBef>
                <a:spcPts val="1200"/>
              </a:spcBef>
            </a:pPr>
            <a:endParaRPr lang="fi-FI" dirty="0"/>
          </a:p>
          <a:p>
            <a:pPr marL="0" indent="0">
              <a:lnSpc>
                <a:spcPct val="110000"/>
              </a:lnSpc>
              <a:spcBef>
                <a:spcPts val="1200"/>
              </a:spcBef>
              <a:buNone/>
            </a:pPr>
            <a:r>
              <a:rPr lang="fi-FI" b="1" dirty="0"/>
              <a:t>3. NISÄKKÄIDEN MONENLAISET VÄRINÄÖT</a:t>
            </a:r>
          </a:p>
          <a:p>
            <a:pPr>
              <a:lnSpc>
                <a:spcPct val="120000"/>
              </a:lnSpc>
              <a:spcBef>
                <a:spcPts val="600"/>
              </a:spcBef>
            </a:pPr>
            <a:r>
              <a:rPr lang="fi-FI" dirty="0"/>
              <a:t>Ultravioletin erottaminen</a:t>
            </a:r>
          </a:p>
          <a:p>
            <a:pPr>
              <a:lnSpc>
                <a:spcPct val="120000"/>
              </a:lnSpc>
              <a:spcBef>
                <a:spcPts val="600"/>
              </a:spcBef>
            </a:pPr>
            <a:r>
              <a:rPr lang="fi-FI" dirty="0"/>
              <a:t>Punavihersokeus</a:t>
            </a:r>
          </a:p>
          <a:p>
            <a:endParaRPr lang="fi-FI" dirty="0"/>
          </a:p>
          <a:p>
            <a:endParaRPr lang="fi-FI" dirty="0"/>
          </a:p>
          <a:p>
            <a:pPr marL="457200" indent="-457200">
              <a:buFont typeface="+mj-lt"/>
              <a:buAutoNum type="arabicPeriod"/>
            </a:pPr>
            <a:endParaRPr lang="fi-FI" dirty="0"/>
          </a:p>
        </p:txBody>
      </p:sp>
    </p:spTree>
    <p:extLst>
      <p:ext uri="{BB962C8B-B14F-4D97-AF65-F5344CB8AC3E}">
        <p14:creationId xmlns:p14="http://schemas.microsoft.com/office/powerpoint/2010/main" val="236039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95BBCB-8E07-4A89-90DC-9220971422F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C3E1FE0A-F0E0-4B5A-BB19-F39DE7DED5B4}"/>
              </a:ext>
            </a:extLst>
          </p:cNvPr>
          <p:cNvSpPr>
            <a:spLocks noGrp="1"/>
          </p:cNvSpPr>
          <p:nvPr>
            <p:ph idx="1"/>
          </p:nvPr>
        </p:nvSpPr>
        <p:spPr/>
        <p:txBody>
          <a:bodyPr/>
          <a:lstStyle/>
          <a:p>
            <a:pPr marL="0" indent="0">
              <a:buNone/>
            </a:pPr>
            <a:r>
              <a:rPr lang="fi-FI" dirty="0"/>
              <a:t>4. INFRAÄÄNET</a:t>
            </a:r>
          </a:p>
          <a:p>
            <a:pPr marL="0" indent="0">
              <a:buNone/>
            </a:pPr>
            <a:r>
              <a:rPr lang="fi-FI" dirty="0"/>
              <a:t>5. ULTRAÄÄNET</a:t>
            </a:r>
          </a:p>
          <a:p>
            <a:pPr marL="0" indent="0">
              <a:buNone/>
            </a:pPr>
            <a:r>
              <a:rPr lang="fi-FI" dirty="0"/>
              <a:t>6. HAJUAISTI</a:t>
            </a:r>
          </a:p>
          <a:p>
            <a:pPr marL="0" indent="0">
              <a:buNone/>
            </a:pPr>
            <a:r>
              <a:rPr lang="fi-FI" dirty="0"/>
              <a:t>7. TUNTOAISTI</a:t>
            </a:r>
          </a:p>
          <a:p>
            <a:pPr marL="0" indent="0">
              <a:buNone/>
            </a:pPr>
            <a:r>
              <a:rPr lang="fi-FI" dirty="0"/>
              <a:t>8. VEDEN LIIKKEET</a:t>
            </a:r>
          </a:p>
          <a:p>
            <a:pPr marL="0" indent="0">
              <a:buNone/>
            </a:pPr>
            <a:r>
              <a:rPr lang="fi-FI" dirty="0"/>
              <a:t>9. SÄHKÖKENTÄT</a:t>
            </a:r>
          </a:p>
          <a:p>
            <a:pPr marL="0" indent="0">
              <a:buNone/>
            </a:pPr>
            <a:r>
              <a:rPr lang="fi-FI" dirty="0"/>
              <a:t>10. MAGNEETTIKENTTÄ</a:t>
            </a:r>
          </a:p>
          <a:p>
            <a:pPr marL="0" indent="0">
              <a:buNone/>
            </a:pPr>
            <a:r>
              <a:rPr lang="fi-FI" dirty="0"/>
              <a:t>11. PAINOVOIMAKENTÄN EROT SUUNNISTUKSEN APUNA</a:t>
            </a:r>
          </a:p>
        </p:txBody>
      </p:sp>
    </p:spTree>
    <p:extLst>
      <p:ext uri="{BB962C8B-B14F-4D97-AF65-F5344CB8AC3E}">
        <p14:creationId xmlns:p14="http://schemas.microsoft.com/office/powerpoint/2010/main" val="84877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96B237-B60C-4BCD-8FAF-5C3062D0D40E}"/>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7A528876-C857-4389-949C-A6AC3A1020DD}"/>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87349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allot 16 x 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20124_TF02901025" id="{6B21AC14-B802-41E4-AFA1-8025CA27681E}" vid="{D1D50D0A-5DCA-416C-BF30-B549EC276773}"/>
    </a:ext>
  </a:extLst>
</a:theme>
</file>

<file path=ppt/theme/theme2.xml><?xml version="1.0" encoding="utf-8"?>
<a:theme xmlns:a="http://schemas.openxmlformats.org/drawingml/2006/main" name="Office-teema">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ema">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2.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C5BB1-9D2C-412A-AE6C-0FC75190A4CE}">
  <ds:schemaRefs>
    <ds:schemaRef ds:uri="http://schemas.openxmlformats.org/package/2006/metadata/core-properties"/>
    <ds:schemaRef ds:uri="http://purl.org/dc/elements/1.1/"/>
    <ds:schemaRef ds:uri="a4f35948-e619-41b3-aa29-22878b09cfd2"/>
    <ds:schemaRef ds:uri="http://schemas.microsoft.com/office/infopath/2007/PartnerControls"/>
    <ds:schemaRef ds:uri="http://purl.org/dc/terms/"/>
    <ds:schemaRef ds:uri="40262f94-9f35-4ac3-9a90-690165a166b7"/>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Aallot, luontoaiheinen esitys (laajakuva)</Template>
  <TotalTime>67</TotalTime>
  <Words>308</Words>
  <Application>Microsoft Office PowerPoint</Application>
  <PresentationFormat>Mukautettu</PresentationFormat>
  <Paragraphs>38</Paragraphs>
  <Slides>7</Slides>
  <Notes>2</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7</vt:i4>
      </vt:variant>
    </vt:vector>
  </HeadingPairs>
  <TitlesOfParts>
    <vt:vector size="10" baseType="lpstr">
      <vt:lpstr>Arial</vt:lpstr>
      <vt:lpstr>Century Gothic</vt:lpstr>
      <vt:lpstr>Aallot 16 x 9</vt:lpstr>
      <vt:lpstr>ELÄINTEN MAAILMA BIO 7</vt:lpstr>
      <vt:lpstr>MILLAISTA ON OLLA ELÄIN? MITÄ TIEDE TÄLLÄ HETKELLÄ TIETÄÄ ELÄINTEN ÄLYKKYYDESTÄ, TUNNE-ELÄMÄSTÄ JA KOKEMUSMAAILMASTA? </vt:lpstr>
      <vt:lpstr>PowerPoint-esitys</vt:lpstr>
      <vt:lpstr>ELÄINTEN SALAISET AISTIT</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ELÄINTEN MAAILMA BIO 7</dc:title>
  <dc:creator>Marita Jalkanen</dc:creator>
  <cp:lastModifiedBy>Marita Jalkanen</cp:lastModifiedBy>
  <cp:revision>9</cp:revision>
  <dcterms:created xsi:type="dcterms:W3CDTF">2018-12-09T15:37:22Z</dcterms:created>
  <dcterms:modified xsi:type="dcterms:W3CDTF">2018-12-09T16:45:06Z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