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265" r:id="rId5"/>
    <p:sldId id="308" r:id="rId6"/>
    <p:sldId id="318" r:id="rId7"/>
    <p:sldId id="319" r:id="rId8"/>
    <p:sldId id="328" r:id="rId9"/>
    <p:sldId id="320" r:id="rId10"/>
    <p:sldId id="321" r:id="rId11"/>
    <p:sldId id="329" r:id="rId12"/>
    <p:sldId id="331" r:id="rId13"/>
    <p:sldId id="323" r:id="rId14"/>
    <p:sldId id="322" r:id="rId15"/>
    <p:sldId id="324" r:id="rId16"/>
    <p:sldId id="325" r:id="rId17"/>
    <p:sldId id="326" r:id="rId18"/>
    <p:sldId id="327" r:id="rId19"/>
    <p:sldId id="332" r:id="rId20"/>
    <p:sldId id="333" r:id="rId21"/>
    <p:sldId id="334" r:id="rId22"/>
    <p:sldId id="335" r:id="rId23"/>
    <p:sldId id="336" r:id="rId24"/>
    <p:sldId id="337" r:id="rId25"/>
    <p:sldId id="338" r:id="rId26"/>
    <p:sldId id="339" r:id="rId27"/>
    <p:sldId id="340" r:id="rId28"/>
    <p:sldId id="341" r:id="rId29"/>
    <p:sldId id="344" r:id="rId30"/>
    <p:sldId id="342" r:id="rId31"/>
    <p:sldId id="343" r:id="rId32"/>
    <p:sldId id="345" r:id="rId33"/>
    <p:sldId id="346" r:id="rId34"/>
    <p:sldId id="347" r:id="rId35"/>
    <p:sldId id="348" r:id="rId36"/>
    <p:sldId id="349" r:id="rId37"/>
    <p:sldId id="350" r:id="rId38"/>
    <p:sldId id="351" r:id="rId39"/>
    <p:sldId id="352" r:id="rId40"/>
    <p:sldId id="353" r:id="rId41"/>
    <p:sldId id="354" r:id="rId42"/>
    <p:sldId id="357" r:id="rId43"/>
    <p:sldId id="356" r:id="rId44"/>
    <p:sldId id="358" r:id="rId45"/>
    <p:sldId id="359" r:id="rId46"/>
    <p:sldId id="360" r:id="rId47"/>
    <p:sldId id="361" r:id="rId48"/>
    <p:sldId id="362" r:id="rId49"/>
    <p:sldId id="363" r:id="rId50"/>
    <p:sldId id="364" r:id="rId51"/>
    <p:sldId id="365" r:id="rId52"/>
    <p:sldId id="375" r:id="rId53"/>
    <p:sldId id="366" r:id="rId54"/>
    <p:sldId id="367" r:id="rId55"/>
    <p:sldId id="368" r:id="rId56"/>
    <p:sldId id="369" r:id="rId57"/>
    <p:sldId id="370" r:id="rId58"/>
    <p:sldId id="371" r:id="rId59"/>
    <p:sldId id="372" r:id="rId60"/>
    <p:sldId id="373" r:id="rId61"/>
    <p:sldId id="374" r:id="rId62"/>
  </p:sldIdLst>
  <p:sldSz cx="12188825" cy="6858000"/>
  <p:notesSz cx="6858000" cy="9144000"/>
  <p:custDataLst>
    <p:tags r:id="rId65"/>
  </p:custData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559" autoAdjust="0"/>
  </p:normalViewPr>
  <p:slideViewPr>
    <p:cSldViewPr showGuides="1">
      <p:cViewPr varScale="1">
        <p:scale>
          <a:sx n="105" d="100"/>
          <a:sy n="105" d="100"/>
        </p:scale>
        <p:origin x="120" y="21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D70C531-4D80-4C38-8E10-5F3E2903AE5A}" type="datetime1">
              <a:rPr lang="fi-FI" smtClean="0"/>
              <a:t>21.1.2019</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fi-FI"/>
              <a:t>‹#›</a:t>
            </a:fld>
            <a:endParaRPr lang="fi-FI"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6EAF9498-8861-4890-8748-97803473DB59}" type="datetime1">
              <a:rPr lang="fi-FI" noProof="0" smtClean="0"/>
              <a:t>21.1.2019</a:t>
            </a:fld>
            <a:endParaRPr lang="fi-FI" noProof="0" dirty="0"/>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fi-FI" noProof="0"/>
              <a:t>‹#›</a:t>
            </a:fld>
            <a:endParaRPr lang="fi-FI"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F93199CD-3E1B-4AE6-990F-76F925F5EA9F}" type="slidenum">
              <a:rPr lang="fi-FI" smtClean="0"/>
              <a:t>1</a:t>
            </a:fld>
            <a:endParaRPr lang="fi-FI" dirty="0"/>
          </a:p>
        </p:txBody>
      </p:sp>
    </p:spTree>
    <p:extLst>
      <p:ext uri="{BB962C8B-B14F-4D97-AF65-F5344CB8AC3E}">
        <p14:creationId xmlns:p14="http://schemas.microsoft.com/office/powerpoint/2010/main" val="127972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F93199CD-3E1B-4AE6-990F-76F925F5EA9F}" type="slidenum">
              <a:rPr lang="fi-FI" smtClean="0"/>
              <a:t>2</a:t>
            </a:fld>
            <a:endParaRPr lang="fi-FI" dirty="0"/>
          </a:p>
        </p:txBody>
      </p:sp>
    </p:spTree>
    <p:extLst>
      <p:ext uri="{BB962C8B-B14F-4D97-AF65-F5344CB8AC3E}">
        <p14:creationId xmlns:p14="http://schemas.microsoft.com/office/powerpoint/2010/main" val="1065751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Kuva 8" descr="Suuri aalt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Suorakulmio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7008813" y="1600200"/>
            <a:ext cx="4572001" cy="3733800"/>
          </a:xfrm>
        </p:spPr>
        <p:txBody>
          <a:bodyPr rtlCol="0" anchor="b">
            <a:normAutofit/>
          </a:bodyPr>
          <a:lstStyle>
            <a:lvl1pPr>
              <a:lnSpc>
                <a:spcPct val="80000"/>
              </a:lnSpc>
              <a:defRPr sz="4400">
                <a:solidFill>
                  <a:schemeClr val="tx1"/>
                </a:solidFill>
              </a:defRPr>
            </a:lvl1pPr>
          </a:lstStyle>
          <a:p>
            <a:pPr rtl="0"/>
            <a:r>
              <a:rPr lang="fi-FI" noProof="0"/>
              <a:t>Muokkaa ots. perustyyl. napsautt.</a:t>
            </a:r>
            <a:endParaRPr lang="fi-FI" noProof="0" dirty="0"/>
          </a:p>
        </p:txBody>
      </p:sp>
      <p:sp>
        <p:nvSpPr>
          <p:cNvPr id="3" name="Alaotsikko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i-FI" noProof="0"/>
              <a:t>Muokkaa alaotsikon perustyyliä napsautt.</a:t>
            </a:r>
            <a:endParaRPr lang="fi-FI"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B704432F-D132-4D88-BB98-17210C8EB8F2}" type="datetime1">
              <a:rPr lang="fi-FI" noProof="0" smtClean="0"/>
              <a:t>21.1.2019</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142412" y="609600"/>
            <a:ext cx="1981201" cy="5638800"/>
          </a:xfrm>
        </p:spPr>
        <p:txBody>
          <a:bodyPr vert="eaVert"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1522412" y="609600"/>
            <a:ext cx="7391399" cy="5638800"/>
          </a:xfrm>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A1E4F8C0-CA3F-47E1-8F7D-C0AD05A9458F}" type="datetime1">
              <a:rPr lang="fi-FI" noProof="0" smtClean="0"/>
              <a:t>21.1.2019</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idx="1"/>
          </p:nvPr>
        </p:nvSpPr>
        <p:spPr/>
        <p:txBody>
          <a:bodyPr rtlCol="0"/>
          <a:lstStyle>
            <a:lvl5pPr>
              <a:defRPr/>
            </a:lvl5pPr>
            <a:lvl6pPr>
              <a:defRPr/>
            </a:lvl6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Alatunnisteen paikkamerkki 4"/>
          <p:cNvSpPr>
            <a:spLocks noGrp="1"/>
          </p:cNvSpPr>
          <p:nvPr>
            <p:ph type="ftr" sz="quarter" idx="11"/>
          </p:nvPr>
        </p:nvSpPr>
        <p:spPr>
          <a:xfrm>
            <a:off x="1979611" y="6400800"/>
            <a:ext cx="5954834" cy="276228"/>
          </a:xfrm>
        </p:spPr>
        <p:txBody>
          <a:bodyPr rtlCol="0"/>
          <a:lstStyle/>
          <a:p>
            <a:pPr rtl="0"/>
            <a:r>
              <a:rPr lang="fi-FI" noProof="0" dirty="0"/>
              <a:t>Lisää alatunniste</a:t>
            </a:r>
          </a:p>
        </p:txBody>
      </p:sp>
      <p:sp>
        <p:nvSpPr>
          <p:cNvPr id="5" name="Päivämäärän paikkamerkki 3"/>
          <p:cNvSpPr>
            <a:spLocks noGrp="1"/>
          </p:cNvSpPr>
          <p:nvPr>
            <p:ph type="dt" sz="half" idx="10"/>
          </p:nvPr>
        </p:nvSpPr>
        <p:spPr>
          <a:xfrm>
            <a:off x="8228011" y="6400800"/>
            <a:ext cx="1548659" cy="276228"/>
          </a:xfrm>
        </p:spPr>
        <p:txBody>
          <a:bodyPr rtlCol="0"/>
          <a:lstStyle/>
          <a:p>
            <a:pPr rtl="0"/>
            <a:fld id="{B83EB6C7-4511-45FF-B283-B8788D2D3615}" type="datetime1">
              <a:rPr lang="fi-FI" noProof="0" smtClean="0"/>
              <a:t>21.1.2019</a:t>
            </a:fld>
            <a:endParaRPr lang="fi-FI" noProof="0" dirty="0"/>
          </a:p>
        </p:txBody>
      </p:sp>
      <p:sp>
        <p:nvSpPr>
          <p:cNvPr id="6" name="Dian numeron paikkamerkki 5"/>
          <p:cNvSpPr>
            <a:spLocks noGrp="1"/>
          </p:cNvSpPr>
          <p:nvPr>
            <p:ph type="sldNum" sz="quarter" idx="12"/>
          </p:nvPr>
        </p:nvSpPr>
        <p:spPr>
          <a:xfrm>
            <a:off x="10056811" y="6400800"/>
            <a:ext cx="1066802" cy="276228"/>
          </a:xfrm>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a:t>
            </a:r>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7BC0C824-9DF9-4A1F-AEE1-2E4BDA3B54EC}" type="datetime1">
              <a:rPr lang="fi-FI" noProof="0" smtClean="0"/>
              <a:t>21.1.2019</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3788EAAA-CD9E-4F49-9C10-F62D697B4D2C}" type="datetime1">
              <a:rPr lang="fi-FI" noProof="0" smtClean="0"/>
              <a:t>21.1.2019</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a:defRPr/>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4" name="Sisällön paikkamerkki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6" name="Sisällön paikkamerkki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p>
            <a:pPr rtl="0"/>
            <a:fld id="{1E51053B-2268-410F-8B95-84E94A93CDCD}" type="datetime1">
              <a:rPr lang="fi-FI" noProof="0" smtClean="0"/>
              <a:t>21.1.2019</a:t>
            </a:fld>
            <a:endParaRPr lang="fi-FI" noProof="0" dirty="0"/>
          </a:p>
        </p:txBody>
      </p:sp>
      <p:sp>
        <p:nvSpPr>
          <p:cNvPr id="9" name="Dian numeron paikkamerkki 8"/>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p>
            <a:pPr rtl="0"/>
            <a:fld id="{BF3F7D74-2320-4462-B624-0DBD1DD756DE}" type="datetime1">
              <a:rPr lang="fi-FI" noProof="0" smtClean="0"/>
              <a:t>21.1.2019</a:t>
            </a:fld>
            <a:endParaRPr lang="fi-FI" noProof="0" dirty="0"/>
          </a:p>
        </p:txBody>
      </p:sp>
      <p:sp>
        <p:nvSpPr>
          <p:cNvPr id="5" name="Dian numeron paikkamerkki 4"/>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6" name="Kuva 5" descr="Suuri aalto (läpikuultava)" title="Aalt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p>
            <a:pPr rtl="0"/>
            <a:fld id="{2A22EB55-AA31-47E5-939F-3D9DA8F8D272}" type="datetime1">
              <a:rPr lang="fi-FI" noProof="0" smtClean="0"/>
              <a:t>21.1.2019</a:t>
            </a:fld>
            <a:endParaRPr lang="fi-FI" noProof="0" dirty="0"/>
          </a:p>
        </p:txBody>
      </p:sp>
      <p:sp>
        <p:nvSpPr>
          <p:cNvPr id="4" name="Dian numeron paikkamerkki 3"/>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979613" y="588963"/>
            <a:ext cx="3657600" cy="2840037"/>
          </a:xfrm>
        </p:spPr>
        <p:txBody>
          <a:bodyPr rtlCol="0" anchor="b">
            <a:noAutofit/>
          </a:bodyPr>
          <a:lstStyle>
            <a:lvl1pPr algn="l">
              <a:lnSpc>
                <a:spcPct val="80000"/>
              </a:lnSpc>
              <a:defRPr sz="3500" b="0">
                <a:solidFill>
                  <a:schemeClr val="tx1"/>
                </a:solidFill>
              </a:defRPr>
            </a:lvl1pPr>
          </a:lstStyle>
          <a:p>
            <a:pPr rtl="0"/>
            <a:r>
              <a:rPr lang="fi-FI" noProof="0"/>
              <a:t>Muokkaa ots. perustyyl. napsautt.</a:t>
            </a:r>
            <a:endParaRPr lang="fi-FI" noProof="0" dirty="0"/>
          </a:p>
        </p:txBody>
      </p:sp>
      <p:sp>
        <p:nvSpPr>
          <p:cNvPr id="3" name="Sisällön paikkamerkki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C0310C78-EEEC-4C26-8691-15A9D14BF556}" type="datetime1">
              <a:rPr lang="fi-FI" noProof="0" smtClean="0"/>
              <a:t>21.1.2019</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979613" y="588963"/>
            <a:ext cx="3657600" cy="2840038"/>
          </a:xfrm>
        </p:spPr>
        <p:txBody>
          <a:bodyPr rtlCol="0" anchor="b">
            <a:normAutofit/>
          </a:bodyPr>
          <a:lstStyle>
            <a:lvl1pPr algn="l">
              <a:lnSpc>
                <a:spcPct val="80000"/>
              </a:lnSpc>
              <a:defRPr sz="3500" b="0" i="0" baseline="0">
                <a:solidFill>
                  <a:schemeClr val="tx1"/>
                </a:solidFill>
              </a:defRPr>
            </a:lvl1pPr>
          </a:lstStyle>
          <a:p>
            <a:pPr rtl="0"/>
            <a:r>
              <a:rPr lang="fi-FI" noProof="0"/>
              <a:t>Muokkaa ots. perustyyl. napsautt.</a:t>
            </a:r>
            <a:endParaRPr lang="fi-FI" noProof="0" dirty="0"/>
          </a:p>
        </p:txBody>
      </p:sp>
      <p:sp>
        <p:nvSpPr>
          <p:cNvPr id="8" name="Suorakulmio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 name="Kuvan paikkamerkki 2" descr="Tyhjä paikkamerkki kuvan lisäämistä varten. Napsauta paikkamerkkiä ja valitse kuva, jonka haluat lisätä"/>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ADEC8730-C5C5-4266-BF26-008801863F1B}" type="datetime1">
              <a:rPr lang="fi-FI" noProof="0" smtClean="0"/>
              <a:t>21.1.2019</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pPr/>
              <a:t>‹#›</a:t>
            </a:fld>
            <a:endParaRPr lang="fi-FI"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Kuva 6" descr="Suuri aalto (läpikuultava)" title="Aalt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Kuva 9" descr="Suuri aalto"/>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Suorakulmio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on paikkamerkki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EBB8991E-F663-4BEC-BBA2-91281C16187D}" type="datetime1">
              <a:rPr lang="fi-FI" noProof="0" smtClean="0"/>
              <a:t>21.1.2019</a:t>
            </a:fld>
            <a:endParaRPr lang="fi-FI" noProof="0" dirty="0"/>
          </a:p>
        </p:txBody>
      </p:sp>
      <p:sp>
        <p:nvSpPr>
          <p:cNvPr id="6" name="Dian numeron paikkamerkki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fi-FI" noProof="0" smtClean="0"/>
              <a:pPr/>
              <a:t>‹#›</a:t>
            </a:fld>
            <a:endParaRPr lang="fi-FI"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rtlCol="0">
            <a:normAutofit/>
          </a:bodyPr>
          <a:lstStyle/>
          <a:p>
            <a:pPr rtl="0"/>
            <a:r>
              <a:rPr lang="fi-FI" sz="5400" dirty="0"/>
              <a:t>ELÄINTEN MAAILMA</a:t>
            </a:r>
            <a:br>
              <a:rPr lang="fi-FI" sz="5400" dirty="0"/>
            </a:br>
            <a:r>
              <a:rPr lang="fi-FI" sz="5400" dirty="0"/>
              <a:t>BIO 7</a:t>
            </a:r>
          </a:p>
        </p:txBody>
      </p:sp>
      <p:sp>
        <p:nvSpPr>
          <p:cNvPr id="4" name="Alaotsikko 3"/>
          <p:cNvSpPr>
            <a:spLocks noGrp="1"/>
          </p:cNvSpPr>
          <p:nvPr>
            <p:ph type="subTitle" idx="1"/>
          </p:nvPr>
        </p:nvSpPr>
        <p:spPr/>
        <p:txBody>
          <a:bodyPr rtlCol="0"/>
          <a:lstStyle/>
          <a:p>
            <a:pPr rtl="0"/>
            <a:r>
              <a:rPr lang="fi-FI" dirty="0"/>
              <a:t>©Marita Jalkanen 2018</a:t>
            </a:r>
          </a:p>
        </p:txBody>
      </p:sp>
      <p:sp>
        <p:nvSpPr>
          <p:cNvPr id="2" name="Tekstiruutu 1">
            <a:extLst>
              <a:ext uri="{FF2B5EF4-FFF2-40B4-BE49-F238E27FC236}">
                <a16:creationId xmlns:a16="http://schemas.microsoft.com/office/drawing/2014/main" id="{58DD0A22-E642-472D-A16B-B9BA82157203}"/>
              </a:ext>
            </a:extLst>
          </p:cNvPr>
          <p:cNvSpPr txBox="1"/>
          <p:nvPr/>
        </p:nvSpPr>
        <p:spPr>
          <a:xfrm>
            <a:off x="5637276" y="2971800"/>
            <a:ext cx="914400" cy="914400"/>
          </a:xfrm>
          <a:prstGeom prst="rect">
            <a:avLst/>
          </a:prstGeom>
          <a:noFill/>
        </p:spPr>
        <p:txBody>
          <a:bodyPr wrap="square" rtlCol="0">
            <a:spAutoFit/>
          </a:bodyPr>
          <a:lstStyle/>
          <a:p>
            <a:endParaRPr lang="fi-FI" dirty="0"/>
          </a:p>
        </p:txBody>
      </p:sp>
      <p:sp>
        <p:nvSpPr>
          <p:cNvPr id="5" name="Tekstiruutu 4">
            <a:extLst>
              <a:ext uri="{FF2B5EF4-FFF2-40B4-BE49-F238E27FC236}">
                <a16:creationId xmlns:a16="http://schemas.microsoft.com/office/drawing/2014/main" id="{7DB3099C-9037-475C-ACFA-9A0141D48294}"/>
              </a:ext>
            </a:extLst>
          </p:cNvPr>
          <p:cNvSpPr txBox="1"/>
          <p:nvPr/>
        </p:nvSpPr>
        <p:spPr>
          <a:xfrm>
            <a:off x="8254652" y="1052736"/>
            <a:ext cx="2808312" cy="1728192"/>
          </a:xfrm>
          <a:prstGeom prst="rect">
            <a:avLst/>
          </a:prstGeom>
          <a:noFill/>
        </p:spPr>
        <p:txBody>
          <a:bodyPr wrap="square" rtlCol="0">
            <a:spAutoFit/>
          </a:bodyPr>
          <a:lstStyle/>
          <a:p>
            <a:endParaRPr lang="fi-FI" dirty="0"/>
          </a:p>
        </p:txBody>
      </p:sp>
      <p:pic>
        <p:nvPicPr>
          <p:cNvPr id="6" name="Kuva 5">
            <a:extLst>
              <a:ext uri="{FF2B5EF4-FFF2-40B4-BE49-F238E27FC236}">
                <a16:creationId xmlns:a16="http://schemas.microsoft.com/office/drawing/2014/main" id="{25773E79-13BE-4624-B558-E4BA620AC334}"/>
              </a:ext>
            </a:extLst>
          </p:cNvPr>
          <p:cNvPicPr>
            <a:picLocks noChangeAspect="1"/>
          </p:cNvPicPr>
          <p:nvPr/>
        </p:nvPicPr>
        <p:blipFill>
          <a:blip r:embed="rId3"/>
          <a:stretch>
            <a:fillRect/>
          </a:stretch>
        </p:blipFill>
        <p:spPr>
          <a:xfrm>
            <a:off x="7174354" y="209736"/>
            <a:ext cx="4240915" cy="2780928"/>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3AB49-57C7-4824-B77B-2F4A3595F8EF}"/>
              </a:ext>
            </a:extLst>
          </p:cNvPr>
          <p:cNvSpPr>
            <a:spLocks noGrp="1"/>
          </p:cNvSpPr>
          <p:nvPr>
            <p:ph type="ctrTitle"/>
          </p:nvPr>
        </p:nvSpPr>
        <p:spPr/>
        <p:txBody>
          <a:bodyPr/>
          <a:lstStyle/>
          <a:p>
            <a:r>
              <a:rPr lang="fi-FI" dirty="0"/>
              <a:t>ONKO ELÄIMILLÄ TIETOISUUTTA?</a:t>
            </a:r>
          </a:p>
        </p:txBody>
      </p:sp>
      <p:sp>
        <p:nvSpPr>
          <p:cNvPr id="3" name="Alaotsikko 2">
            <a:extLst>
              <a:ext uri="{FF2B5EF4-FFF2-40B4-BE49-F238E27FC236}">
                <a16:creationId xmlns:a16="http://schemas.microsoft.com/office/drawing/2014/main" id="{7511ECC9-BD45-4012-BEEB-1E6153B800F9}"/>
              </a:ext>
            </a:extLst>
          </p:cNvPr>
          <p:cNvSpPr>
            <a:spLocks noGrp="1"/>
          </p:cNvSpPr>
          <p:nvPr>
            <p:ph type="subTitle" idx="1"/>
          </p:nvPr>
        </p:nvSpPr>
        <p:spPr/>
        <p:txBody>
          <a:bodyPr/>
          <a:lstStyle/>
          <a:p>
            <a:r>
              <a:rPr lang="fi-FI" dirty="0"/>
              <a:t>JA MITEN SEN VOI TIETÄÄ?</a:t>
            </a:r>
          </a:p>
        </p:txBody>
      </p:sp>
    </p:spTree>
    <p:extLst>
      <p:ext uri="{BB962C8B-B14F-4D97-AF65-F5344CB8AC3E}">
        <p14:creationId xmlns:p14="http://schemas.microsoft.com/office/powerpoint/2010/main" val="127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96B237-B60C-4BCD-8FAF-5C3062D0D40E}"/>
              </a:ext>
            </a:extLst>
          </p:cNvPr>
          <p:cNvSpPr>
            <a:spLocks noGrp="1"/>
          </p:cNvSpPr>
          <p:nvPr>
            <p:ph type="title"/>
          </p:nvPr>
        </p:nvSpPr>
        <p:spPr/>
        <p:txBody>
          <a:bodyPr>
            <a:normAutofit fontScale="90000"/>
          </a:bodyPr>
          <a:lstStyle/>
          <a:p>
            <a:r>
              <a:rPr lang="fi-FI" dirty="0"/>
              <a:t>ESIMERKKEJÄ HELSINGIN YLIOPISTON ELÄINLÄÄKETIETEELLISESTÄ TUTKIMUSTYÖSTÄ (Vertailevan kognition tutkimuskeskus) </a:t>
            </a:r>
          </a:p>
        </p:txBody>
      </p:sp>
      <p:sp>
        <p:nvSpPr>
          <p:cNvPr id="3" name="Sisällön paikkamerkki 2">
            <a:extLst>
              <a:ext uri="{FF2B5EF4-FFF2-40B4-BE49-F238E27FC236}">
                <a16:creationId xmlns:a16="http://schemas.microsoft.com/office/drawing/2014/main" id="{7A528876-C857-4389-949C-A6AC3A1020DD}"/>
              </a:ext>
            </a:extLst>
          </p:cNvPr>
          <p:cNvSpPr>
            <a:spLocks noGrp="1"/>
          </p:cNvSpPr>
          <p:nvPr>
            <p:ph idx="1"/>
          </p:nvPr>
        </p:nvSpPr>
        <p:spPr/>
        <p:txBody>
          <a:bodyPr>
            <a:normAutofit fontScale="85000" lnSpcReduction="10000"/>
          </a:bodyPr>
          <a:lstStyle/>
          <a:p>
            <a:r>
              <a:rPr lang="fi-FI" dirty="0"/>
              <a:t>Koirille oli opetettu nakkipalkalla tuijottaa hievahtamatta kuvia. Tulokset katsottiin silmänliikekameralla (s. 43) </a:t>
            </a:r>
            <a:r>
              <a:rPr lang="fi-FI" dirty="0">
                <a:sym typeface="Wingdings" panose="05000000000000000000" pitchFamily="2" charset="2"/>
              </a:rPr>
              <a:t> koirat katsovat kuvia eri tavalla (pitempään), jos niissä on tuttuja. Katse viipyy silmien seudulla</a:t>
            </a:r>
          </a:p>
          <a:p>
            <a:r>
              <a:rPr lang="fi-FI" dirty="0">
                <a:sym typeface="Wingdings" panose="05000000000000000000" pitchFamily="2" charset="2"/>
              </a:rPr>
              <a:t>Tämä on eka tutkimus maailmassa, jossa silmänliikekameraa käytettiin koirien mielentilan testaamisessa</a:t>
            </a:r>
          </a:p>
          <a:p>
            <a:r>
              <a:rPr lang="fi-FI" dirty="0">
                <a:sym typeface="Wingdings" panose="05000000000000000000" pitchFamily="2" charset="2"/>
              </a:rPr>
              <a:t>Selvitetty myös, voiko silmänliiketutkimuksin löytää esim. kroonista kipua tuntevia koiria (s. 54)</a:t>
            </a:r>
          </a:p>
          <a:p>
            <a:r>
              <a:rPr lang="fi-FI" dirty="0">
                <a:sym typeface="Wingdings" panose="05000000000000000000" pitchFamily="2" charset="2"/>
              </a:rPr>
              <a:t>Myös tunnetilojen mittaaminen lämpökameralla (rotta ja aasiannorsu)</a:t>
            </a:r>
          </a:p>
          <a:p>
            <a:r>
              <a:rPr lang="fi-FI" dirty="0">
                <a:sym typeface="Wingdings" panose="05000000000000000000" pitchFamily="2" charset="2"/>
              </a:rPr>
              <a:t>Myös EEG:n eli aivosähkökäyrän vaihtelua mitattu näyttöruudun edessä. Toiminta vaihteli ihmisen tapaan.</a:t>
            </a:r>
          </a:p>
          <a:p>
            <a:r>
              <a:rPr lang="fi-FI" dirty="0">
                <a:sym typeface="Wingdings" panose="05000000000000000000" pitchFamily="2" charset="2"/>
              </a:rPr>
              <a:t>Ihmisen ja koiran samantapaiset EEG-lukemat eivät vielä todista, että koirat kokevat kuvat samoin kuin me mutta luovat pohjaa seuraaville tutkimuksille</a:t>
            </a:r>
            <a:endParaRPr lang="fi-FI" dirty="0"/>
          </a:p>
        </p:txBody>
      </p:sp>
    </p:spTree>
    <p:extLst>
      <p:ext uri="{BB962C8B-B14F-4D97-AF65-F5344CB8AC3E}">
        <p14:creationId xmlns:p14="http://schemas.microsoft.com/office/powerpoint/2010/main" val="87349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3E9F50-EBE8-403F-8279-14B93A6789E2}"/>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A9BEFED-A783-4BB5-A579-8586DD4D32E3}"/>
              </a:ext>
            </a:extLst>
          </p:cNvPr>
          <p:cNvSpPr>
            <a:spLocks noGrp="1"/>
          </p:cNvSpPr>
          <p:nvPr>
            <p:ph idx="1"/>
          </p:nvPr>
        </p:nvSpPr>
        <p:spPr/>
        <p:txBody>
          <a:bodyPr/>
          <a:lstStyle/>
          <a:p>
            <a:r>
              <a:rPr lang="fi-FI" dirty="0"/>
              <a:t>Jo pitkään on tiedetty, että eräät eläimet tunnistavat tuttuja kasvoja valokuvista, esim. 1990-luvun puolivälissä testattiin, oppivatko lampaat erottamaan eri yksilöitä toisistaan, jotka olivat niille vieraita ja nähneet vain valokuvissa s.45. Käytettiin ämpäreitä kuvapareina…</a:t>
            </a:r>
          </a:p>
          <a:p>
            <a:r>
              <a:rPr lang="fi-FI" dirty="0"/>
              <a:t>Lampailla on tulosten mukaan hyvä kasvomuisti</a:t>
            </a:r>
          </a:p>
          <a:p>
            <a:r>
              <a:rPr lang="fi-FI" dirty="0"/>
              <a:t>Testattiin myös omien karitsoiden tunnistusta kasvokuvista</a:t>
            </a:r>
          </a:p>
          <a:p>
            <a:r>
              <a:rPr lang="fi-FI" dirty="0"/>
              <a:t>Se olikin jo vaikeampaa kuin aikuisten yksilöiden tunnistus, oppiminen vei parikolme viikkoa</a:t>
            </a:r>
          </a:p>
        </p:txBody>
      </p:sp>
    </p:spTree>
    <p:extLst>
      <p:ext uri="{BB962C8B-B14F-4D97-AF65-F5344CB8AC3E}">
        <p14:creationId xmlns:p14="http://schemas.microsoft.com/office/powerpoint/2010/main" val="356138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heel(1)">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E24AB-E8EF-4E5D-87E1-1F7EF0B36954}"/>
              </a:ext>
            </a:extLst>
          </p:cNvPr>
          <p:cNvSpPr>
            <a:spLocks noGrp="1"/>
          </p:cNvSpPr>
          <p:nvPr>
            <p:ph type="title"/>
          </p:nvPr>
        </p:nvSpPr>
        <p:spPr/>
        <p:txBody>
          <a:bodyPr/>
          <a:lstStyle/>
          <a:p>
            <a:r>
              <a:rPr lang="fi-FI" dirty="0"/>
              <a:t>Voiko eläimen opettaa kertomaan olostaan?</a:t>
            </a:r>
          </a:p>
        </p:txBody>
      </p:sp>
      <p:sp>
        <p:nvSpPr>
          <p:cNvPr id="3" name="Sisällön paikkamerkki 2">
            <a:extLst>
              <a:ext uri="{FF2B5EF4-FFF2-40B4-BE49-F238E27FC236}">
                <a16:creationId xmlns:a16="http://schemas.microsoft.com/office/drawing/2014/main" id="{0561E08C-CCEE-4FC0-B61C-A67828FBBB62}"/>
              </a:ext>
            </a:extLst>
          </p:cNvPr>
          <p:cNvSpPr>
            <a:spLocks noGrp="1"/>
          </p:cNvSpPr>
          <p:nvPr>
            <p:ph idx="1"/>
          </p:nvPr>
        </p:nvSpPr>
        <p:spPr/>
        <p:txBody>
          <a:bodyPr>
            <a:normAutofit fontScale="92500" lnSpcReduction="20000"/>
          </a:bodyPr>
          <a:lstStyle/>
          <a:p>
            <a:r>
              <a:rPr lang="fi-FI" dirty="0"/>
              <a:t>1990-luvulla Iso-Britanniassa opetettiin porsaat erottamaan kaksi olotilaa, normaalin ja </a:t>
            </a:r>
            <a:r>
              <a:rPr lang="fi-FI" dirty="0" err="1"/>
              <a:t>kardiatsoli</a:t>
            </a:r>
            <a:r>
              <a:rPr lang="fi-FI" dirty="0"/>
              <a:t>-psyykenlääkkeen aiheuttaman tilapäisen ahdistuksen, porsaat saatiin painamaan vaihtoehtoisia vipuja sen mukaan, miltä niille aiheutetut koetilanteet niistä tuntuivat</a:t>
            </a:r>
          </a:p>
          <a:p>
            <a:r>
              <a:rPr lang="fi-FI" dirty="0"/>
              <a:t>Koejärjestelyissä eliminoitava virhelähteet, esim. tietokone hoitaa kuviennäytön ja tutkijat piilossa, </a:t>
            </a:r>
            <a:r>
              <a:rPr lang="fi-FI" dirty="0" err="1"/>
              <a:t>kertätään</a:t>
            </a:r>
            <a:r>
              <a:rPr lang="fi-FI" dirty="0"/>
              <a:t> suuria aineistoja pitkiltä aikaväleiltä ja tulokset analysoidaan tilastomatikalla</a:t>
            </a:r>
          </a:p>
          <a:p>
            <a:r>
              <a:rPr lang="fi-FI" dirty="0"/>
              <a:t>Jos sattuman mahdollisuus alle 1/20, on tulos tilastollisesti melkein merkitsevä eli kohtalaisen luotettava, jos pienempi kuin 1/1000, on tulos erittäin merkitsevä</a:t>
            </a:r>
          </a:p>
          <a:p>
            <a:r>
              <a:rPr lang="fi-FI" dirty="0"/>
              <a:t>Ihmisillä paljon vääriä uskomuksia muiden lajien tunnetiloista, esim. etteivät kalat tunne kipua tai että kotieläimet ymmärtävät puhetta. Uusi tutkimus tuo testattua tietoa</a:t>
            </a:r>
          </a:p>
        </p:txBody>
      </p:sp>
    </p:spTree>
    <p:extLst>
      <p:ext uri="{BB962C8B-B14F-4D97-AF65-F5344CB8AC3E}">
        <p14:creationId xmlns:p14="http://schemas.microsoft.com/office/powerpoint/2010/main" val="36247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0D9D2-4AB8-487F-ACCF-41FB89D6B63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2747504-2C72-40F7-9272-5ED2A71DBA6E}"/>
              </a:ext>
            </a:extLst>
          </p:cNvPr>
          <p:cNvSpPr>
            <a:spLocks noGrp="1"/>
          </p:cNvSpPr>
          <p:nvPr>
            <p:ph idx="1"/>
          </p:nvPr>
        </p:nvSpPr>
        <p:spPr/>
        <p:txBody>
          <a:bodyPr>
            <a:normAutofit fontScale="70000" lnSpcReduction="20000"/>
          </a:bodyPr>
          <a:lstStyle/>
          <a:p>
            <a:r>
              <a:rPr lang="fi-FI" dirty="0"/>
              <a:t>Eläinten kokemusmaailmaa valottavat mm. </a:t>
            </a:r>
            <a:r>
              <a:rPr lang="fi-FI" dirty="0" err="1"/>
              <a:t>etologia</a:t>
            </a:r>
            <a:r>
              <a:rPr lang="fi-FI" dirty="0"/>
              <a:t>, neurofysiologia ja eläinten hyvinvointitutkimus sekä kognitiotutkimus eli mielen toiminnan tutkimus</a:t>
            </a:r>
          </a:p>
          <a:p>
            <a:r>
              <a:rPr lang="fi-FI" dirty="0">
                <a:sym typeface="Wingdings" panose="05000000000000000000" pitchFamily="2" charset="2"/>
              </a:rPr>
              <a:t>olennaisia eroja, kuinka monia erilaisia tunteita kukin laji pystyy kokemaan. Monet eläinlajit kokevat perustunteita, kuten iloa, surua ja pelkoa (ainakin nisäkkäät ja linnut)  mutta </a:t>
            </a:r>
            <a:r>
              <a:rPr lang="fi-FI" dirty="0" err="1">
                <a:sym typeface="Wingdings" panose="05000000000000000000" pitchFamily="2" charset="2"/>
              </a:rPr>
              <a:t>aniharva</a:t>
            </a:r>
            <a:r>
              <a:rPr lang="fi-FI" dirty="0">
                <a:sym typeface="Wingdings" panose="05000000000000000000" pitchFamily="2" charset="2"/>
              </a:rPr>
              <a:t> syyllisyyttä tai kostonhalua</a:t>
            </a:r>
          </a:p>
          <a:p>
            <a:r>
              <a:rPr lang="fi-FI" dirty="0">
                <a:sym typeface="Wingdings" panose="05000000000000000000" pitchFamily="2" charset="2"/>
              </a:rPr>
              <a:t>Lintujen ja nisäkkäiden aivojen toiminta </a:t>
            </a:r>
            <a:r>
              <a:rPr lang="fi-FI">
                <a:sym typeface="Wingdings" panose="05000000000000000000" pitchFamily="2" charset="2"/>
              </a:rPr>
              <a:t>on samanlaista</a:t>
            </a:r>
            <a:endParaRPr lang="fi-FI" dirty="0">
              <a:sym typeface="Wingdings" panose="05000000000000000000" pitchFamily="2" charset="2"/>
            </a:endParaRPr>
          </a:p>
          <a:p>
            <a:r>
              <a:rPr lang="fi-FI" dirty="0">
                <a:sym typeface="Wingdings" panose="05000000000000000000" pitchFamily="2" charset="2"/>
              </a:rPr>
              <a:t>Eri lajien älylliset kyvyt näyttävät eroavan enemmän kuin tunteet</a:t>
            </a:r>
          </a:p>
          <a:p>
            <a:r>
              <a:rPr lang="fi-FI" dirty="0">
                <a:sym typeface="Wingdings" panose="05000000000000000000" pitchFamily="2" charset="2"/>
              </a:rPr>
              <a:t>Lisää näköaloja aivoihin ovat tuoneet uudet aivokuvantamismenetelmät, kuten </a:t>
            </a:r>
            <a:r>
              <a:rPr lang="fi-FI" dirty="0" err="1">
                <a:sym typeface="Wingdings" panose="05000000000000000000" pitchFamily="2" charset="2"/>
              </a:rPr>
              <a:t>fNIRS</a:t>
            </a:r>
            <a:r>
              <a:rPr lang="fi-FI" dirty="0">
                <a:sym typeface="Wingdings" panose="05000000000000000000" pitchFamily="2" charset="2"/>
              </a:rPr>
              <a:t>, eli toiminnallinen lähi-infrapunakuvaus, joka näkee verenkierron aktiivisuutta lampaiden huolestuminen näkyy etuaivojen verenkierrossa</a:t>
            </a:r>
          </a:p>
          <a:p>
            <a:r>
              <a:rPr lang="fi-FI" dirty="0">
                <a:sym typeface="Wingdings" panose="05000000000000000000" pitchFamily="2" charset="2"/>
              </a:rPr>
              <a:t>Lisää mahdollisuuksia aukeaa, jos koe-eläimet saavat liikkua, esim. koirille mittatilausliivejä EEG:lle</a:t>
            </a:r>
          </a:p>
          <a:p>
            <a:r>
              <a:rPr lang="fi-FI" dirty="0">
                <a:sym typeface="Wingdings" panose="05000000000000000000" pitchFamily="2" charset="2"/>
              </a:rPr>
              <a:t>Huom. Kokeiden tulee olla eläimille stressittömiä s.56</a:t>
            </a:r>
            <a:endParaRPr lang="fi-FI" dirty="0"/>
          </a:p>
        </p:txBody>
      </p:sp>
    </p:spTree>
    <p:extLst>
      <p:ext uri="{BB962C8B-B14F-4D97-AF65-F5344CB8AC3E}">
        <p14:creationId xmlns:p14="http://schemas.microsoft.com/office/powerpoint/2010/main" val="38475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06A529-95EA-4134-8373-F3E735A0998A}"/>
              </a:ext>
            </a:extLst>
          </p:cNvPr>
          <p:cNvSpPr>
            <a:spLocks noGrp="1"/>
          </p:cNvSpPr>
          <p:nvPr>
            <p:ph type="ctrTitle"/>
          </p:nvPr>
        </p:nvSpPr>
        <p:spPr/>
        <p:txBody>
          <a:bodyPr/>
          <a:lstStyle/>
          <a:p>
            <a:r>
              <a:rPr lang="fi-FI" dirty="0"/>
              <a:t>TIETOISUUDEN NELJÄ TASOA</a:t>
            </a:r>
          </a:p>
        </p:txBody>
      </p:sp>
      <p:sp>
        <p:nvSpPr>
          <p:cNvPr id="3" name="Alaotsikko 2">
            <a:extLst>
              <a:ext uri="{FF2B5EF4-FFF2-40B4-BE49-F238E27FC236}">
                <a16:creationId xmlns:a16="http://schemas.microsoft.com/office/drawing/2014/main" id="{8D0B70CC-4D12-4D9A-82C4-2F290D7405AE}"/>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47457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08528-4CE9-4B49-B6A8-1966C1E45EDF}"/>
              </a:ext>
            </a:extLst>
          </p:cNvPr>
          <p:cNvSpPr>
            <a:spLocks noGrp="1"/>
          </p:cNvSpPr>
          <p:nvPr>
            <p:ph type="title"/>
          </p:nvPr>
        </p:nvSpPr>
        <p:spPr/>
        <p:txBody>
          <a:bodyPr/>
          <a:lstStyle/>
          <a:p>
            <a:r>
              <a:rPr lang="fi-FI" dirty="0"/>
              <a:t>1. TAJUISUUS, alin tietoisuuden taso</a:t>
            </a:r>
          </a:p>
        </p:txBody>
      </p:sp>
      <p:sp>
        <p:nvSpPr>
          <p:cNvPr id="3" name="Sisällön paikkamerkki 2">
            <a:extLst>
              <a:ext uri="{FF2B5EF4-FFF2-40B4-BE49-F238E27FC236}">
                <a16:creationId xmlns:a16="http://schemas.microsoft.com/office/drawing/2014/main" id="{91BE0BB8-B7D3-4830-9CF3-6198EC1790B9}"/>
              </a:ext>
            </a:extLst>
          </p:cNvPr>
          <p:cNvSpPr>
            <a:spLocks noGrp="1"/>
          </p:cNvSpPr>
          <p:nvPr>
            <p:ph idx="1"/>
          </p:nvPr>
        </p:nvSpPr>
        <p:spPr/>
        <p:txBody>
          <a:bodyPr>
            <a:normAutofit fontScale="92500" lnSpcReduction="20000"/>
          </a:bodyPr>
          <a:lstStyle/>
          <a:p>
            <a:r>
              <a:rPr lang="fi-FI" dirty="0"/>
              <a:t>Eläin kokee tuntemuksia, joilla on väliä</a:t>
            </a:r>
          </a:p>
          <a:p>
            <a:r>
              <a:rPr lang="fi-FI" dirty="0"/>
              <a:t>Tunteet ovat aitoja kokemuksia, esim. hevonen pelästyy mustaa tuulessa lentävää muovisäkkiä</a:t>
            </a:r>
          </a:p>
          <a:p>
            <a:r>
              <a:rPr lang="fi-FI" dirty="0"/>
              <a:t>Pelko, </a:t>
            </a:r>
            <a:r>
              <a:rPr lang="fi-FI" dirty="0" err="1"/>
              <a:t>agressio</a:t>
            </a:r>
            <a:r>
              <a:rPr lang="fi-FI" dirty="0"/>
              <a:t>, suru ja ilo</a:t>
            </a:r>
          </a:p>
          <a:p>
            <a:r>
              <a:rPr lang="fi-FI" dirty="0"/>
              <a:t>Ilo jakautuu mielihyvään, leikkisyyteen, seksuaaliseen haluun ja hoivatunteisiin</a:t>
            </a:r>
          </a:p>
          <a:p>
            <a:r>
              <a:rPr lang="fi-FI" dirty="0"/>
              <a:t>Nisäkkäillä myös nälkä, jano, yllättyminen, inho, väsymys, sairauden tunne</a:t>
            </a:r>
          </a:p>
          <a:p>
            <a:r>
              <a:rPr lang="fi-FI" dirty="0"/>
              <a:t>Pidetään mahdollisena, että myös matelijat kokevat tunteita, kaloista lieviä viitteitä. Nisäkkäät ja linnut näyttävän kokevan tunteensa jokseenkin yhtä voimakkaina älykkyydestä riippumatta. Älykkäämmillä lajeilla on useampia erilaisia tunteita</a:t>
            </a:r>
          </a:p>
        </p:txBody>
      </p:sp>
    </p:spTree>
    <p:extLst>
      <p:ext uri="{BB962C8B-B14F-4D97-AF65-F5344CB8AC3E}">
        <p14:creationId xmlns:p14="http://schemas.microsoft.com/office/powerpoint/2010/main" val="13539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80">
                                          <p:stCondLst>
                                            <p:cond delay="0"/>
                                          </p:stCondLst>
                                        </p:cTn>
                                        <p:tgtEl>
                                          <p:spTgt spid="3">
                                            <p:txEl>
                                              <p:pRg st="4" end="4"/>
                                            </p:txEl>
                                          </p:spTgt>
                                        </p:tgtEl>
                                      </p:cBhvr>
                                    </p:animEffect>
                                    <p:anim calcmode="lin" valueType="num">
                                      <p:cBhvr>
                                        <p:cTn id="3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4" end="4"/>
                                            </p:txEl>
                                          </p:spTgt>
                                        </p:tgtEl>
                                      </p:cBhvr>
                                      <p:to x="100000" y="60000"/>
                                    </p:animScale>
                                    <p:animScale>
                                      <p:cBhvr>
                                        <p:cTn id="40" dur="166" decel="50000">
                                          <p:stCondLst>
                                            <p:cond delay="676"/>
                                          </p:stCondLst>
                                        </p:cTn>
                                        <p:tgtEl>
                                          <p:spTgt spid="3">
                                            <p:txEl>
                                              <p:pRg st="4" end="4"/>
                                            </p:txEl>
                                          </p:spTgt>
                                        </p:tgtEl>
                                      </p:cBhvr>
                                      <p:to x="100000" y="100000"/>
                                    </p:animScale>
                                    <p:animScale>
                                      <p:cBhvr>
                                        <p:cTn id="41" dur="26">
                                          <p:stCondLst>
                                            <p:cond delay="1312"/>
                                          </p:stCondLst>
                                        </p:cTn>
                                        <p:tgtEl>
                                          <p:spTgt spid="3">
                                            <p:txEl>
                                              <p:pRg st="4" end="4"/>
                                            </p:txEl>
                                          </p:spTgt>
                                        </p:tgtEl>
                                      </p:cBhvr>
                                      <p:to x="100000" y="80000"/>
                                    </p:animScale>
                                    <p:animScale>
                                      <p:cBhvr>
                                        <p:cTn id="42" dur="166" decel="50000">
                                          <p:stCondLst>
                                            <p:cond delay="1338"/>
                                          </p:stCondLst>
                                        </p:cTn>
                                        <p:tgtEl>
                                          <p:spTgt spid="3">
                                            <p:txEl>
                                              <p:pRg st="4" end="4"/>
                                            </p:txEl>
                                          </p:spTgt>
                                        </p:tgtEl>
                                      </p:cBhvr>
                                      <p:to x="100000" y="100000"/>
                                    </p:animScale>
                                    <p:animScale>
                                      <p:cBhvr>
                                        <p:cTn id="43" dur="26">
                                          <p:stCondLst>
                                            <p:cond delay="1642"/>
                                          </p:stCondLst>
                                        </p:cTn>
                                        <p:tgtEl>
                                          <p:spTgt spid="3">
                                            <p:txEl>
                                              <p:pRg st="4" end="4"/>
                                            </p:txEl>
                                          </p:spTgt>
                                        </p:tgtEl>
                                      </p:cBhvr>
                                      <p:to x="100000" y="90000"/>
                                    </p:animScale>
                                    <p:animScale>
                                      <p:cBhvr>
                                        <p:cTn id="44" dur="166" decel="50000">
                                          <p:stCondLst>
                                            <p:cond delay="1668"/>
                                          </p:stCondLst>
                                        </p:cTn>
                                        <p:tgtEl>
                                          <p:spTgt spid="3">
                                            <p:txEl>
                                              <p:pRg st="4" end="4"/>
                                            </p:txEl>
                                          </p:spTgt>
                                        </p:tgtEl>
                                      </p:cBhvr>
                                      <p:to x="100000" y="100000"/>
                                    </p:animScale>
                                    <p:animScale>
                                      <p:cBhvr>
                                        <p:cTn id="45" dur="26">
                                          <p:stCondLst>
                                            <p:cond delay="1808"/>
                                          </p:stCondLst>
                                        </p:cTn>
                                        <p:tgtEl>
                                          <p:spTgt spid="3">
                                            <p:txEl>
                                              <p:pRg st="4" end="4"/>
                                            </p:txEl>
                                          </p:spTgt>
                                        </p:tgtEl>
                                      </p:cBhvr>
                                      <p:to x="100000" y="95000"/>
                                    </p:animScale>
                                    <p:animScale>
                                      <p:cBhvr>
                                        <p:cTn id="46" dur="166" decel="50000">
                                          <p:stCondLst>
                                            <p:cond delay="1834"/>
                                          </p:stCondLst>
                                        </p:cTn>
                                        <p:tgtEl>
                                          <p:spTgt spid="3">
                                            <p:txEl>
                                              <p:pRg st="4" end="4"/>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0C0C66-0C0B-450D-93C4-C1D891343787}"/>
              </a:ext>
            </a:extLst>
          </p:cNvPr>
          <p:cNvSpPr>
            <a:spLocks noGrp="1"/>
          </p:cNvSpPr>
          <p:nvPr>
            <p:ph type="title"/>
          </p:nvPr>
        </p:nvSpPr>
        <p:spPr/>
        <p:txBody>
          <a:bodyPr/>
          <a:lstStyle/>
          <a:p>
            <a:r>
              <a:rPr lang="fi-FI" dirty="0"/>
              <a:t>2. KOGNITIIVINEN TIETOISUUS</a:t>
            </a:r>
          </a:p>
        </p:txBody>
      </p:sp>
      <p:sp>
        <p:nvSpPr>
          <p:cNvPr id="3" name="Sisällön paikkamerkki 2">
            <a:extLst>
              <a:ext uri="{FF2B5EF4-FFF2-40B4-BE49-F238E27FC236}">
                <a16:creationId xmlns:a16="http://schemas.microsoft.com/office/drawing/2014/main" id="{319AAAF4-9C7D-4F22-86D9-C67FB2B9BF3A}"/>
              </a:ext>
            </a:extLst>
          </p:cNvPr>
          <p:cNvSpPr>
            <a:spLocks noGrp="1"/>
          </p:cNvSpPr>
          <p:nvPr>
            <p:ph idx="1"/>
          </p:nvPr>
        </p:nvSpPr>
        <p:spPr/>
        <p:txBody>
          <a:bodyPr/>
          <a:lstStyle/>
          <a:p>
            <a:r>
              <a:rPr lang="fi-FI" dirty="0"/>
              <a:t>Tietojen käsittelyä älyn avulla eli tietojen tietoista arviointia ja yhdistelemistä</a:t>
            </a:r>
          </a:p>
          <a:p>
            <a:r>
              <a:rPr lang="fi-FI" dirty="0"/>
              <a:t>Toiminnan suunnitteluun kykenevät useimmat nisäkkäät ja linnut</a:t>
            </a:r>
          </a:p>
        </p:txBody>
      </p:sp>
    </p:spTree>
    <p:extLst>
      <p:ext uri="{BB962C8B-B14F-4D97-AF65-F5344CB8AC3E}">
        <p14:creationId xmlns:p14="http://schemas.microsoft.com/office/powerpoint/2010/main" val="28202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2B027B-848D-4901-BB6E-1983713DA356}"/>
              </a:ext>
            </a:extLst>
          </p:cNvPr>
          <p:cNvSpPr>
            <a:spLocks noGrp="1"/>
          </p:cNvSpPr>
          <p:nvPr>
            <p:ph type="title"/>
          </p:nvPr>
        </p:nvSpPr>
        <p:spPr/>
        <p:txBody>
          <a:bodyPr/>
          <a:lstStyle/>
          <a:p>
            <a:r>
              <a:rPr lang="fi-FI" dirty="0"/>
              <a:t>3. ITSETIETOISUUS</a:t>
            </a:r>
          </a:p>
        </p:txBody>
      </p:sp>
      <p:sp>
        <p:nvSpPr>
          <p:cNvPr id="3" name="Sisällön paikkamerkki 2">
            <a:extLst>
              <a:ext uri="{FF2B5EF4-FFF2-40B4-BE49-F238E27FC236}">
                <a16:creationId xmlns:a16="http://schemas.microsoft.com/office/drawing/2014/main" id="{DC37FBF2-90F7-4CF9-8837-DD5605726ED7}"/>
              </a:ext>
            </a:extLst>
          </p:cNvPr>
          <p:cNvSpPr>
            <a:spLocks noGrp="1"/>
          </p:cNvSpPr>
          <p:nvPr>
            <p:ph idx="1"/>
          </p:nvPr>
        </p:nvSpPr>
        <p:spPr/>
        <p:txBody>
          <a:bodyPr>
            <a:normAutofit fontScale="92500"/>
          </a:bodyPr>
          <a:lstStyle/>
          <a:p>
            <a:r>
              <a:rPr lang="fi-FI" dirty="0"/>
              <a:t>Asiaa tutkittu mm. täplätestillä peilin kautta. </a:t>
            </a:r>
            <a:r>
              <a:rPr lang="fi-FI" dirty="0" err="1"/>
              <a:t>Esim</a:t>
            </a:r>
            <a:r>
              <a:rPr lang="fi-FI" dirty="0"/>
              <a:t> harakalle laitettu maalitäplä rintaan, niin että se ei tiedä sitä itse. Jos se peilistä katsomalla alkaa tutkia sitä, on se ymmärtänyt näkyvänsä itse peilissä</a:t>
            </a:r>
          </a:p>
          <a:p>
            <a:r>
              <a:rPr lang="fi-FI" dirty="0" err="1"/>
              <a:t>Kanzin</a:t>
            </a:r>
            <a:r>
              <a:rPr lang="fi-FI" dirty="0"/>
              <a:t> kaverit katselivat itseään reaaliajassa videokuvasta s. 68</a:t>
            </a:r>
          </a:p>
          <a:p>
            <a:r>
              <a:rPr lang="fi-FI" dirty="0"/>
              <a:t>Älykkäimmät lintulajit, kuten harakka ja muut varislinnut yltävät ihmisapinoiden tasolle s.70</a:t>
            </a:r>
          </a:p>
          <a:p>
            <a:r>
              <a:rPr lang="fi-FI" dirty="0"/>
              <a:t>Itsetietoisuus saattaa johtaa empatiaan</a:t>
            </a:r>
          </a:p>
          <a:p>
            <a:r>
              <a:rPr lang="fi-FI" dirty="0"/>
              <a:t>Tieto siitä, mitä toinen tietää – ja kyky ymmärtää, milloin toinen ei tiedä samoja asioita kuin itse, on tärkeä rajapyykki = mielen teoria</a:t>
            </a:r>
          </a:p>
        </p:txBody>
      </p:sp>
    </p:spTree>
    <p:extLst>
      <p:ext uri="{BB962C8B-B14F-4D97-AF65-F5344CB8AC3E}">
        <p14:creationId xmlns:p14="http://schemas.microsoft.com/office/powerpoint/2010/main" val="125852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EAA111-1F85-4DC6-8928-0A6970F9D4A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E0757E2-C2CA-4D5B-98E6-EB2E19347D40}"/>
              </a:ext>
            </a:extLst>
          </p:cNvPr>
          <p:cNvSpPr>
            <a:spLocks noGrp="1"/>
          </p:cNvSpPr>
          <p:nvPr>
            <p:ph idx="1"/>
          </p:nvPr>
        </p:nvSpPr>
        <p:spPr/>
        <p:txBody>
          <a:bodyPr>
            <a:normAutofit fontScale="92500" lnSpcReduction="10000"/>
          </a:bodyPr>
          <a:lstStyle/>
          <a:p>
            <a:r>
              <a:rPr lang="fi-FI" dirty="0"/>
              <a:t>Toisten eläinten ajatusten ajatteleminen puuttuu suurimmalta osalta eläinkuntaa</a:t>
            </a:r>
          </a:p>
          <a:p>
            <a:r>
              <a:rPr lang="fi-FI" dirty="0"/>
              <a:t>Esim. koira ei kykene kuvittelemaan omistajan näkökulmaa. Se ei tunne syyllisyyttä, häpeää eikä kostoa. Sen sijaan se lukee omistajansa tunteita, kuten ärtymystä ja lepyttelee: häntä heiluu, korvat ja ruumis matalana. Esim. kissoilla selän kääntäminen ei tarkoita mielenosoitusta tai ostoa vaan on rauhantahtoisuuden osoitus</a:t>
            </a:r>
          </a:p>
          <a:p>
            <a:r>
              <a:rPr lang="fi-FI" dirty="0"/>
              <a:t>Kosto, mielenosoitus ja pahantahtoisuus ovat yrityksiä vaikuttaa toisen yksilön tunteisiin. Ne ovat itsessään yhdistelmiä tunteista ja abstrakteista ajatuksista, joiden ajatteleminen onnistuu vain erittäin suuren otsalohkon avulla. Muilla kuin ihmisillä ei ole sellaista rakennetta. Jopa ihmisapinat ovat tässä suhteessa vain lapsosia.</a:t>
            </a:r>
          </a:p>
        </p:txBody>
      </p:sp>
    </p:spTree>
    <p:extLst>
      <p:ext uri="{BB962C8B-B14F-4D97-AF65-F5344CB8AC3E}">
        <p14:creationId xmlns:p14="http://schemas.microsoft.com/office/powerpoint/2010/main" val="22092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a:xfrm>
            <a:off x="1979612" y="260648"/>
            <a:ext cx="9144001" cy="1872208"/>
          </a:xfrm>
        </p:spPr>
        <p:txBody>
          <a:bodyPr rtlCol="0">
            <a:normAutofit/>
          </a:bodyPr>
          <a:lstStyle/>
          <a:p>
            <a:pPr rtl="0"/>
            <a:r>
              <a:rPr lang="fi-FI" sz="3200" dirty="0"/>
              <a:t>MILLAISTA ON OLLA ELÄIN? MITÄ TIEDE TÄLLÄ HETKELLÄ TIETÄÄ ELÄINTEN ÄLYKKYYDESTÄ, TUNNE-ELÄMÄSTÄ JA KOKEMUSMAAILMASTA?</a:t>
            </a:r>
            <a:br>
              <a:rPr lang="fi-FI" sz="3200" dirty="0"/>
            </a:br>
            <a:endParaRPr lang="fi-FI" sz="3200" dirty="0"/>
          </a:p>
        </p:txBody>
      </p:sp>
      <p:sp>
        <p:nvSpPr>
          <p:cNvPr id="14" name="Sisällön paikkamerkki 13"/>
          <p:cNvSpPr>
            <a:spLocks noGrp="1"/>
          </p:cNvSpPr>
          <p:nvPr>
            <p:ph idx="1"/>
          </p:nvPr>
        </p:nvSpPr>
        <p:spPr/>
        <p:txBody>
          <a:bodyPr rtlCol="0">
            <a:normAutofit fontScale="92500" lnSpcReduction="20000"/>
          </a:bodyPr>
          <a:lstStyle/>
          <a:p>
            <a:pPr marL="0" indent="0" rtl="0">
              <a:buNone/>
            </a:pPr>
            <a:endParaRPr lang="fi-FI" dirty="0"/>
          </a:p>
          <a:p>
            <a:pPr rtl="0"/>
            <a:r>
              <a:rPr lang="fi-FI" dirty="0"/>
              <a:t>Tällä kurssilla pohditaan asiaa monelta lähestymiskannalta, kuten </a:t>
            </a:r>
          </a:p>
          <a:p>
            <a:pPr rtl="0"/>
            <a:r>
              <a:rPr lang="fi-FI" dirty="0"/>
              <a:t>MITÄ HYÖTYÄ ON ELÄINTEN ÄLYLLISIÄ KYKYJÄ JA TUNNETILOJA KARTOITTAVISTA TUTKIMUKSISTA?</a:t>
            </a:r>
          </a:p>
          <a:p>
            <a:pPr marL="457200" indent="-457200" rtl="0">
              <a:buFont typeface="+mj-lt"/>
              <a:buAutoNum type="arabicPeriod"/>
            </a:pPr>
            <a:r>
              <a:rPr lang="fi-FI" dirty="0"/>
              <a:t>Tieto auttaa meitä ymmärtämään eläimiämme, missä tulevat vastaan eri lajien älykkyyden ja oppimiskyvyn sekä hahmottamiskyvyn rajat </a:t>
            </a:r>
            <a:r>
              <a:rPr lang="fi-FI" dirty="0">
                <a:sym typeface="Wingdings" panose="05000000000000000000" pitchFamily="2" charset="2"/>
              </a:rPr>
              <a:t> on helpompi olla vaatimatta liikoja</a:t>
            </a:r>
          </a:p>
          <a:p>
            <a:pPr marL="457200" indent="-457200" rtl="0">
              <a:buFont typeface="+mj-lt"/>
              <a:buAutoNum type="arabicPeriod"/>
            </a:pPr>
            <a:r>
              <a:rPr lang="fi-FI" dirty="0">
                <a:sym typeface="Wingdings" panose="05000000000000000000" pitchFamily="2" charset="2"/>
              </a:rPr>
              <a:t>Eri lajien kokemusmaailmat poikkeavat enemmän kuin ennen ajateltiin (maailma hirven tai joutsenen silmin?)</a:t>
            </a:r>
          </a:p>
          <a:p>
            <a:pPr marL="457200" indent="-457200" rtl="0">
              <a:buFont typeface="+mj-lt"/>
              <a:buAutoNum type="arabicPeriod"/>
            </a:pPr>
            <a:r>
              <a:rPr lang="fi-FI" dirty="0">
                <a:sym typeface="Wingdings" panose="05000000000000000000" pitchFamily="2" charset="2"/>
              </a:rPr>
              <a:t>Luonnonvaraiset eläimet ovat kaukana niistä ”vaistonvaraisista” automaateista, joina niitä joskus ajateltiin (oppimisen merkitys!)</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4">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 calcmode="lin" valueType="num">
                                      <p:cBhvr>
                                        <p:cTn id="20"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14">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down)">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000"/>
                                        <p:tgtEl>
                                          <p:spTgt spid="14">
                                            <p:txEl>
                                              <p:pRg st="4" end="4"/>
                                            </p:txEl>
                                          </p:spTgt>
                                        </p:tgtEl>
                                      </p:cBhvr>
                                    </p:animEffect>
                                    <p:anim calcmode="lin" valueType="num">
                                      <p:cBhvr>
                                        <p:cTn id="3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fade">
                                      <p:cBhvr>
                                        <p:cTn id="40" dur="2000"/>
                                        <p:tgtEl>
                                          <p:spTgt spid="14">
                                            <p:txEl>
                                              <p:pRg st="5" end="5"/>
                                            </p:txEl>
                                          </p:spTgt>
                                        </p:tgtEl>
                                      </p:cBhvr>
                                    </p:animEffect>
                                    <p:anim calcmode="lin" valueType="num">
                                      <p:cBhvr>
                                        <p:cTn id="41" dur="2000" fill="hold"/>
                                        <p:tgtEl>
                                          <p:spTgt spid="14">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0BBA0B-7E46-4A5C-B3E0-D898AD44308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533FC06-F711-4D95-8FE9-98BCF9FE949D}"/>
              </a:ext>
            </a:extLst>
          </p:cNvPr>
          <p:cNvSpPr>
            <a:spLocks noGrp="1"/>
          </p:cNvSpPr>
          <p:nvPr>
            <p:ph idx="1"/>
          </p:nvPr>
        </p:nvSpPr>
        <p:spPr/>
        <p:txBody>
          <a:bodyPr/>
          <a:lstStyle/>
          <a:p>
            <a:r>
              <a:rPr lang="fi-FI" dirty="0"/>
              <a:t>Järki ja tunteet ovat kaksi eri asiaa. Tunteet ja kärsimys voivat olla voimakkaita vaikka älyä olisi tuskin nimeksikään</a:t>
            </a:r>
          </a:p>
          <a:p>
            <a:r>
              <a:rPr lang="fi-FI" dirty="0"/>
              <a:t>Miksi kissa leikittelee saaliilla s.76</a:t>
            </a:r>
          </a:p>
        </p:txBody>
      </p:sp>
    </p:spTree>
    <p:extLst>
      <p:ext uri="{BB962C8B-B14F-4D97-AF65-F5344CB8AC3E}">
        <p14:creationId xmlns:p14="http://schemas.microsoft.com/office/powerpoint/2010/main" val="225310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02DE6-D62C-4609-AFE6-1F4FFF3C335E}"/>
              </a:ext>
            </a:extLst>
          </p:cNvPr>
          <p:cNvSpPr>
            <a:spLocks noGrp="1"/>
          </p:cNvSpPr>
          <p:nvPr>
            <p:ph type="title"/>
          </p:nvPr>
        </p:nvSpPr>
        <p:spPr/>
        <p:txBody>
          <a:bodyPr>
            <a:normAutofit fontScale="90000"/>
          </a:bodyPr>
          <a:lstStyle/>
          <a:p>
            <a:r>
              <a:rPr lang="fi-FI" dirty="0"/>
              <a:t>4. METAKOGNITIO</a:t>
            </a:r>
            <a:br>
              <a:rPr lang="fi-FI" dirty="0"/>
            </a:br>
            <a:r>
              <a:rPr lang="fi-FI" dirty="0"/>
              <a:t>on ajattelemisen ajattelemista, tietoisuuden korkein taso</a:t>
            </a:r>
          </a:p>
        </p:txBody>
      </p:sp>
      <p:sp>
        <p:nvSpPr>
          <p:cNvPr id="3" name="Sisällön paikkamerkki 2">
            <a:extLst>
              <a:ext uri="{FF2B5EF4-FFF2-40B4-BE49-F238E27FC236}">
                <a16:creationId xmlns:a16="http://schemas.microsoft.com/office/drawing/2014/main" id="{95B4535A-285A-4877-B0AD-969ACAAF775F}"/>
              </a:ext>
            </a:extLst>
          </p:cNvPr>
          <p:cNvSpPr>
            <a:spLocks noGrp="1"/>
          </p:cNvSpPr>
          <p:nvPr>
            <p:ph idx="1"/>
          </p:nvPr>
        </p:nvSpPr>
        <p:spPr/>
        <p:txBody>
          <a:bodyPr/>
          <a:lstStyle/>
          <a:p>
            <a:r>
              <a:rPr lang="fi-FI" dirty="0"/>
              <a:t>Kun osaa ajatella omia ajatuksiaan, tietää myös, että voi olla väärässä</a:t>
            </a:r>
          </a:p>
          <a:p>
            <a:r>
              <a:rPr lang="fi-FI" dirty="0"/>
              <a:t>Myös kyky ajatella, kuinka epävarmoja omat tiedot ovat</a:t>
            </a:r>
          </a:p>
          <a:p>
            <a:r>
              <a:rPr lang="fi-FI" dirty="0"/>
              <a:t>Metakognition testaaminen juuri nyt hyvin aktiivista; eläimestä voi selvittää, tietääkö se,  minkä verran se tietää!</a:t>
            </a:r>
          </a:p>
          <a:p>
            <a:r>
              <a:rPr lang="fi-FI" dirty="0"/>
              <a:t>Ihmisapinat, reesusapinat, delfiinit ja ihmiset tässä hyviä</a:t>
            </a:r>
          </a:p>
          <a:p>
            <a:r>
              <a:rPr lang="fi-FI" dirty="0"/>
              <a:t>Metakognition alkeita myös rotilla ja kyyhkyillä</a:t>
            </a:r>
          </a:p>
          <a:p>
            <a:r>
              <a:rPr lang="fi-FI" dirty="0"/>
              <a:t>Metakognitio ei ole joko- tai vaan eriasteisia kykyjä</a:t>
            </a:r>
          </a:p>
        </p:txBody>
      </p:sp>
    </p:spTree>
    <p:extLst>
      <p:ext uri="{BB962C8B-B14F-4D97-AF65-F5344CB8AC3E}">
        <p14:creationId xmlns:p14="http://schemas.microsoft.com/office/powerpoint/2010/main" val="423935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80">
                                          <p:stCondLst>
                                            <p:cond delay="0"/>
                                          </p:stCondLst>
                                        </p:cTn>
                                        <p:tgtEl>
                                          <p:spTgt spid="3">
                                            <p:txEl>
                                              <p:pRg st="5" end="5"/>
                                            </p:txEl>
                                          </p:spTgt>
                                        </p:tgtEl>
                                      </p:cBhvr>
                                    </p:animEffect>
                                    <p:anim calcmode="lin" valueType="num">
                                      <p:cBhvr>
                                        <p:cTn id="3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5" end="5"/>
                                            </p:txEl>
                                          </p:spTgt>
                                        </p:tgtEl>
                                      </p:cBhvr>
                                      <p:to x="100000" y="60000"/>
                                    </p:animScale>
                                    <p:animScale>
                                      <p:cBhvr>
                                        <p:cTn id="45" dur="166" decel="50000">
                                          <p:stCondLst>
                                            <p:cond delay="676"/>
                                          </p:stCondLst>
                                        </p:cTn>
                                        <p:tgtEl>
                                          <p:spTgt spid="3">
                                            <p:txEl>
                                              <p:pRg st="5" end="5"/>
                                            </p:txEl>
                                          </p:spTgt>
                                        </p:tgtEl>
                                      </p:cBhvr>
                                      <p:to x="100000" y="100000"/>
                                    </p:animScale>
                                    <p:animScale>
                                      <p:cBhvr>
                                        <p:cTn id="46" dur="26">
                                          <p:stCondLst>
                                            <p:cond delay="1312"/>
                                          </p:stCondLst>
                                        </p:cTn>
                                        <p:tgtEl>
                                          <p:spTgt spid="3">
                                            <p:txEl>
                                              <p:pRg st="5" end="5"/>
                                            </p:txEl>
                                          </p:spTgt>
                                        </p:tgtEl>
                                      </p:cBhvr>
                                      <p:to x="100000" y="80000"/>
                                    </p:animScale>
                                    <p:animScale>
                                      <p:cBhvr>
                                        <p:cTn id="47" dur="166" decel="50000">
                                          <p:stCondLst>
                                            <p:cond delay="1338"/>
                                          </p:stCondLst>
                                        </p:cTn>
                                        <p:tgtEl>
                                          <p:spTgt spid="3">
                                            <p:txEl>
                                              <p:pRg st="5" end="5"/>
                                            </p:txEl>
                                          </p:spTgt>
                                        </p:tgtEl>
                                      </p:cBhvr>
                                      <p:to x="100000" y="100000"/>
                                    </p:animScale>
                                    <p:animScale>
                                      <p:cBhvr>
                                        <p:cTn id="48" dur="26">
                                          <p:stCondLst>
                                            <p:cond delay="1642"/>
                                          </p:stCondLst>
                                        </p:cTn>
                                        <p:tgtEl>
                                          <p:spTgt spid="3">
                                            <p:txEl>
                                              <p:pRg st="5" end="5"/>
                                            </p:txEl>
                                          </p:spTgt>
                                        </p:tgtEl>
                                      </p:cBhvr>
                                      <p:to x="100000" y="90000"/>
                                    </p:animScale>
                                    <p:animScale>
                                      <p:cBhvr>
                                        <p:cTn id="49" dur="166" decel="50000">
                                          <p:stCondLst>
                                            <p:cond delay="1668"/>
                                          </p:stCondLst>
                                        </p:cTn>
                                        <p:tgtEl>
                                          <p:spTgt spid="3">
                                            <p:txEl>
                                              <p:pRg st="5" end="5"/>
                                            </p:txEl>
                                          </p:spTgt>
                                        </p:tgtEl>
                                      </p:cBhvr>
                                      <p:to x="100000" y="100000"/>
                                    </p:animScale>
                                    <p:animScale>
                                      <p:cBhvr>
                                        <p:cTn id="50" dur="26">
                                          <p:stCondLst>
                                            <p:cond delay="1808"/>
                                          </p:stCondLst>
                                        </p:cTn>
                                        <p:tgtEl>
                                          <p:spTgt spid="3">
                                            <p:txEl>
                                              <p:pRg st="5" end="5"/>
                                            </p:txEl>
                                          </p:spTgt>
                                        </p:tgtEl>
                                      </p:cBhvr>
                                      <p:to x="100000" y="95000"/>
                                    </p:animScale>
                                    <p:animScale>
                                      <p:cBhvr>
                                        <p:cTn id="51"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19026-0FE2-4B21-8F32-E6DC82877747}"/>
              </a:ext>
            </a:extLst>
          </p:cNvPr>
          <p:cNvSpPr>
            <a:spLocks noGrp="1"/>
          </p:cNvSpPr>
          <p:nvPr>
            <p:ph type="title"/>
          </p:nvPr>
        </p:nvSpPr>
        <p:spPr/>
        <p:txBody>
          <a:bodyPr/>
          <a:lstStyle/>
          <a:p>
            <a:r>
              <a:rPr lang="fi-FI" dirty="0"/>
              <a:t>UUSINTA TIETOA</a:t>
            </a:r>
          </a:p>
        </p:txBody>
      </p:sp>
      <p:sp>
        <p:nvSpPr>
          <p:cNvPr id="3" name="Sisällön paikkamerkki 2">
            <a:extLst>
              <a:ext uri="{FF2B5EF4-FFF2-40B4-BE49-F238E27FC236}">
                <a16:creationId xmlns:a16="http://schemas.microsoft.com/office/drawing/2014/main" id="{CAA63312-7609-49DB-A85F-FDAEB0C553F6}"/>
              </a:ext>
            </a:extLst>
          </p:cNvPr>
          <p:cNvSpPr>
            <a:spLocks noGrp="1"/>
          </p:cNvSpPr>
          <p:nvPr>
            <p:ph idx="1"/>
          </p:nvPr>
        </p:nvSpPr>
        <p:spPr/>
        <p:txBody>
          <a:bodyPr>
            <a:normAutofit lnSpcReduction="10000"/>
          </a:bodyPr>
          <a:lstStyle/>
          <a:p>
            <a:r>
              <a:rPr lang="fi-FI" dirty="0"/>
              <a:t>Yhteiseloa lemmikin kanssa helpottaa se, että tietää lemmikkinsä käsityskyvyn rajat. Niiltä ei voi vaatia mahdottomia tai saisi pitää väärissä oloissa</a:t>
            </a:r>
          </a:p>
          <a:p>
            <a:r>
              <a:rPr lang="fi-FI" dirty="0"/>
              <a:t>Nykyisin osataan jo paremmin mitata, milloin eläimet kärsivät esim. maataloudessa ja labrassa ja miten sitä voi lievittää s.80. </a:t>
            </a:r>
          </a:p>
          <a:p>
            <a:r>
              <a:rPr lang="fi-FI" dirty="0"/>
              <a:t>Surullista, että raha ratkaisee: paremmat olot tuovat kustannuksia. Kuluttajien pitäisikin suostua maksamaan enemmän. Laiva kääntyy hitaasti… </a:t>
            </a:r>
            <a:r>
              <a:rPr lang="fi-FI" dirty="0" err="1"/>
              <a:t>Huom</a:t>
            </a:r>
            <a:r>
              <a:rPr lang="fi-FI" dirty="0"/>
              <a:t>! Lissabonin sopimus EU2007 ei ole konkretisoitunut, vaikka sanoo, että eläimet ovat tuntevia olentoja </a:t>
            </a:r>
            <a:r>
              <a:rPr lang="fi-FI" dirty="0">
                <a:sym typeface="Wingdings" panose="05000000000000000000" pitchFamily="2" charset="2"/>
              </a:rPr>
              <a:t> otettava huomioon mm. maataloudessa, kalastuksessa, kuljetuksissa. </a:t>
            </a:r>
            <a:endParaRPr lang="fi-FI" dirty="0"/>
          </a:p>
        </p:txBody>
      </p:sp>
    </p:spTree>
    <p:extLst>
      <p:ext uri="{BB962C8B-B14F-4D97-AF65-F5344CB8AC3E}">
        <p14:creationId xmlns:p14="http://schemas.microsoft.com/office/powerpoint/2010/main" val="123005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8F8F1-9CDC-4CA7-A107-0034EE3B2F6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530902E-323A-4F2F-9B09-B9915E279709}"/>
              </a:ext>
            </a:extLst>
          </p:cNvPr>
          <p:cNvSpPr>
            <a:spLocks noGrp="1"/>
          </p:cNvSpPr>
          <p:nvPr>
            <p:ph idx="1"/>
          </p:nvPr>
        </p:nvSpPr>
        <p:spPr/>
        <p:txBody>
          <a:bodyPr>
            <a:normAutofit fontScale="85000" lnSpcReduction="10000"/>
          </a:bodyPr>
          <a:lstStyle/>
          <a:p>
            <a:r>
              <a:rPr lang="fi-FI" dirty="0"/>
              <a:t>Tietoisuuden älyllisten osa-</a:t>
            </a:r>
            <a:r>
              <a:rPr lang="fi-FI" dirty="0" err="1"/>
              <a:t>aluieden</a:t>
            </a:r>
            <a:r>
              <a:rPr lang="fi-FI" dirty="0"/>
              <a:t> evoluutio on erityisen kehittynyttä</a:t>
            </a:r>
          </a:p>
          <a:p>
            <a:pPr marL="457200" indent="-457200">
              <a:lnSpc>
                <a:spcPct val="100000"/>
              </a:lnSpc>
              <a:spcBef>
                <a:spcPts val="600"/>
              </a:spcBef>
              <a:buFont typeface="+mj-lt"/>
              <a:buAutoNum type="arabicPeriod"/>
            </a:pPr>
            <a:r>
              <a:rPr lang="fi-FI" dirty="0"/>
              <a:t>Ihmisapinoilla</a:t>
            </a:r>
          </a:p>
          <a:p>
            <a:pPr marL="457200" indent="-457200">
              <a:lnSpc>
                <a:spcPct val="100000"/>
              </a:lnSpc>
              <a:spcBef>
                <a:spcPts val="600"/>
              </a:spcBef>
              <a:buFont typeface="+mj-lt"/>
              <a:buAutoNum type="arabicPeriod"/>
            </a:pPr>
            <a:r>
              <a:rPr lang="fi-FI" dirty="0"/>
              <a:t>Delfiineillä</a:t>
            </a:r>
          </a:p>
          <a:p>
            <a:pPr marL="457200" indent="-457200">
              <a:lnSpc>
                <a:spcPct val="100000"/>
              </a:lnSpc>
              <a:spcBef>
                <a:spcPts val="600"/>
              </a:spcBef>
              <a:buFont typeface="+mj-lt"/>
              <a:buAutoNum type="arabicPeriod"/>
            </a:pPr>
            <a:r>
              <a:rPr lang="fi-FI" dirty="0"/>
              <a:t>Norsuilla</a:t>
            </a:r>
          </a:p>
          <a:p>
            <a:pPr marL="457200" indent="-457200">
              <a:lnSpc>
                <a:spcPct val="100000"/>
              </a:lnSpc>
              <a:spcBef>
                <a:spcPts val="600"/>
              </a:spcBef>
              <a:buFont typeface="+mj-lt"/>
              <a:buAutoNum type="arabicPeriod"/>
            </a:pPr>
            <a:r>
              <a:rPr lang="fi-FI" dirty="0"/>
              <a:t>Varislinnuilla</a:t>
            </a:r>
          </a:p>
          <a:p>
            <a:pPr marL="457200" indent="-457200">
              <a:lnSpc>
                <a:spcPct val="100000"/>
              </a:lnSpc>
              <a:spcBef>
                <a:spcPts val="600"/>
              </a:spcBef>
              <a:buFont typeface="+mj-lt"/>
              <a:buAutoNum type="arabicPeriod"/>
            </a:pPr>
            <a:r>
              <a:rPr lang="fi-FI" dirty="0"/>
              <a:t>Ainakin osalla papukaijoista</a:t>
            </a:r>
          </a:p>
          <a:p>
            <a:pPr marL="457200" indent="-457200">
              <a:lnSpc>
                <a:spcPct val="100000"/>
              </a:lnSpc>
              <a:spcBef>
                <a:spcPts val="600"/>
              </a:spcBef>
              <a:buFont typeface="+mj-lt"/>
              <a:buAutoNum type="arabicPeriod"/>
            </a:pPr>
            <a:r>
              <a:rPr lang="fi-FI" dirty="0"/>
              <a:t>Kaloiltakin löytyy yllättäviä ominaisuuksia. Niiden suhteen tutkimus kesken</a:t>
            </a:r>
          </a:p>
          <a:p>
            <a:pPr>
              <a:lnSpc>
                <a:spcPct val="100000"/>
              </a:lnSpc>
              <a:spcBef>
                <a:spcPts val="600"/>
              </a:spcBef>
            </a:pPr>
            <a:r>
              <a:rPr lang="fi-FI" dirty="0"/>
              <a:t>Lintujen ja nisäkkäiden välillä ei ole nykytiedon mukaan olennaista eroa tietoisuuden ja tunteiden tasossa. Lajien välillä suuria eroja. Ilmeisesti kaloilla ja matelijoilla on kehittyneempi kipu- ja tunnemaailma kuin sammakoilla</a:t>
            </a:r>
          </a:p>
          <a:p>
            <a:pPr>
              <a:lnSpc>
                <a:spcPct val="100000"/>
              </a:lnSpc>
              <a:spcBef>
                <a:spcPts val="600"/>
              </a:spcBef>
            </a:pPr>
            <a:r>
              <a:rPr lang="fi-FI" dirty="0"/>
              <a:t>Selkärangattomista mustekalat ovat älyn ja aitojen tuntemusten eliittiä</a:t>
            </a:r>
          </a:p>
        </p:txBody>
      </p:sp>
    </p:spTree>
    <p:extLst>
      <p:ext uri="{BB962C8B-B14F-4D97-AF65-F5344CB8AC3E}">
        <p14:creationId xmlns:p14="http://schemas.microsoft.com/office/powerpoint/2010/main" val="218232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989860-8B65-4025-AE3E-0B475EFAE43E}"/>
              </a:ext>
            </a:extLst>
          </p:cNvPr>
          <p:cNvSpPr>
            <a:spLocks noGrp="1"/>
          </p:cNvSpPr>
          <p:nvPr>
            <p:ph type="ctrTitle"/>
          </p:nvPr>
        </p:nvSpPr>
        <p:spPr/>
        <p:txBody>
          <a:bodyPr/>
          <a:lstStyle/>
          <a:p>
            <a:r>
              <a:rPr lang="fi-FI" dirty="0"/>
              <a:t>OPPIMINEN</a:t>
            </a:r>
            <a:br>
              <a:rPr lang="fi-FI" dirty="0"/>
            </a:br>
            <a:r>
              <a:rPr lang="fi-FI" dirty="0"/>
              <a:t>OIVALTAMINEN</a:t>
            </a:r>
            <a:br>
              <a:rPr lang="fi-FI" dirty="0"/>
            </a:br>
            <a:r>
              <a:rPr lang="fi-FI" dirty="0"/>
              <a:t>KULTTUURIEN SYNTY</a:t>
            </a:r>
          </a:p>
        </p:txBody>
      </p:sp>
      <p:sp>
        <p:nvSpPr>
          <p:cNvPr id="3" name="Alaotsikko 2">
            <a:extLst>
              <a:ext uri="{FF2B5EF4-FFF2-40B4-BE49-F238E27FC236}">
                <a16:creationId xmlns:a16="http://schemas.microsoft.com/office/drawing/2014/main" id="{D93976DC-D65D-4B9D-A38A-7B26B14C014C}"/>
              </a:ext>
            </a:extLst>
          </p:cNvPr>
          <p:cNvSpPr>
            <a:spLocks noGrp="1"/>
          </p:cNvSpPr>
          <p:nvPr>
            <p:ph type="subTitle" idx="1"/>
          </p:nvPr>
        </p:nvSpPr>
        <p:spPr/>
        <p:txBody>
          <a:bodyPr>
            <a:normAutofit lnSpcReduction="10000"/>
          </a:bodyPr>
          <a:lstStyle/>
          <a:p>
            <a:r>
              <a:rPr lang="fi-FI" dirty="0"/>
              <a:t>Esim. alaskalainen karhu  raaputti merirokkoisella kivellä talviturkin kutisevia rippeitä</a:t>
            </a:r>
          </a:p>
        </p:txBody>
      </p:sp>
    </p:spTree>
    <p:extLst>
      <p:ext uri="{BB962C8B-B14F-4D97-AF65-F5344CB8AC3E}">
        <p14:creationId xmlns:p14="http://schemas.microsoft.com/office/powerpoint/2010/main" val="31619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711BBC-DFBF-41B6-ACE6-35D5628C9F83}"/>
              </a:ext>
            </a:extLst>
          </p:cNvPr>
          <p:cNvSpPr>
            <a:spLocks noGrp="1"/>
          </p:cNvSpPr>
          <p:nvPr>
            <p:ph type="title"/>
          </p:nvPr>
        </p:nvSpPr>
        <p:spPr/>
        <p:txBody>
          <a:bodyPr/>
          <a:lstStyle/>
          <a:p>
            <a:r>
              <a:rPr lang="fi-FI" dirty="0"/>
              <a:t>TEE LISTAA, MITÄ OMAT LEMMIKKISI OVAT OPPINEET</a:t>
            </a:r>
          </a:p>
        </p:txBody>
      </p:sp>
      <p:sp>
        <p:nvSpPr>
          <p:cNvPr id="3" name="Sisällön paikkamerkki 2">
            <a:extLst>
              <a:ext uri="{FF2B5EF4-FFF2-40B4-BE49-F238E27FC236}">
                <a16:creationId xmlns:a16="http://schemas.microsoft.com/office/drawing/2014/main" id="{A1584015-640A-40E9-9B54-85E49BB5CA5C}"/>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352199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4DC55C-F393-43C8-836B-4C1E83522A2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B16BA08-3288-456B-A90E-7334A83C9BA2}"/>
              </a:ext>
            </a:extLst>
          </p:cNvPr>
          <p:cNvSpPr>
            <a:spLocks noGrp="1"/>
          </p:cNvSpPr>
          <p:nvPr>
            <p:ph idx="1"/>
          </p:nvPr>
        </p:nvSpPr>
        <p:spPr/>
        <p:txBody>
          <a:bodyPr>
            <a:normAutofit lnSpcReduction="10000"/>
          </a:bodyPr>
          <a:lstStyle/>
          <a:p>
            <a:r>
              <a:rPr lang="fi-FI" dirty="0"/>
              <a:t>Loistavia oppimaan ovat mm. </a:t>
            </a:r>
            <a:r>
              <a:rPr lang="fi-FI" dirty="0" err="1"/>
              <a:t>keat</a:t>
            </a:r>
            <a:r>
              <a:rPr lang="fi-FI" dirty="0"/>
              <a:t>, korpit</a:t>
            </a:r>
          </a:p>
          <a:p>
            <a:r>
              <a:rPr lang="fi-FI" dirty="0"/>
              <a:t>Muistivirtuooseja ovat mm</a:t>
            </a:r>
          </a:p>
          <a:p>
            <a:pPr marL="457200" indent="-457200">
              <a:buFont typeface="+mj-lt"/>
              <a:buAutoNum type="arabicPeriod"/>
            </a:pPr>
            <a:r>
              <a:rPr lang="fi-FI" dirty="0"/>
              <a:t>Kesykyyhkyt: eräs oppi 800 kuvaa, toinen 1200 (s. 91-92)</a:t>
            </a:r>
          </a:p>
          <a:p>
            <a:pPr marL="457200" indent="-457200">
              <a:buFont typeface="+mj-lt"/>
              <a:buAutoNum type="arabicPeriod"/>
            </a:pPr>
            <a:r>
              <a:rPr lang="fi-FI" dirty="0"/>
              <a:t>Paviaanit: kolmessa vuodessa eräs oppi 3500 kuvaa, toinen 5000</a:t>
            </a:r>
          </a:p>
          <a:p>
            <a:pPr marL="457200" indent="-457200">
              <a:buFont typeface="+mj-lt"/>
              <a:buAutoNum type="arabicPeriod"/>
            </a:pPr>
            <a:r>
              <a:rPr lang="fi-FI" dirty="0" err="1"/>
              <a:t>Bordercollie</a:t>
            </a:r>
            <a:r>
              <a:rPr lang="fi-FI" dirty="0"/>
              <a:t> </a:t>
            </a:r>
            <a:r>
              <a:rPr lang="fi-FI" dirty="0" err="1"/>
              <a:t>chaser</a:t>
            </a:r>
            <a:r>
              <a:rPr lang="fi-FI" dirty="0"/>
              <a:t> osaa ainakin 1022 lelua (</a:t>
            </a:r>
            <a:r>
              <a:rPr lang="fi-FI" dirty="0" err="1"/>
              <a:t>youtube</a:t>
            </a:r>
            <a:r>
              <a:rPr lang="fi-FI" dirty="0"/>
              <a:t>)</a:t>
            </a:r>
          </a:p>
          <a:p>
            <a:pPr marL="457200" indent="-457200">
              <a:buFont typeface="+mj-lt"/>
              <a:buAutoNum type="arabicPeriod"/>
            </a:pPr>
            <a:r>
              <a:rPr lang="fi-FI" dirty="0"/>
              <a:t>Norsunmuisti on totta (savanni- ja metsänorsu) s. 94</a:t>
            </a:r>
          </a:p>
          <a:p>
            <a:r>
              <a:rPr lang="fi-FI" dirty="0">
                <a:sym typeface="Wingdings" panose="05000000000000000000" pitchFamily="2" charset="2"/>
              </a:rPr>
              <a:t> päätelmä: muistilla voi olla luultua tärkeämpi rooli eläinten luonnonvaraisessa elämässä</a:t>
            </a:r>
            <a:endParaRPr lang="fi-FI" dirty="0"/>
          </a:p>
        </p:txBody>
      </p:sp>
    </p:spTree>
    <p:extLst>
      <p:ext uri="{BB962C8B-B14F-4D97-AF65-F5344CB8AC3E}">
        <p14:creationId xmlns:p14="http://schemas.microsoft.com/office/powerpoint/2010/main" val="225809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AD50AC-EBC3-4B25-8F9D-86F23AAEB598}"/>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8D78988E-5B3B-4CE7-AF37-778BF9B38216}"/>
              </a:ext>
            </a:extLst>
          </p:cNvPr>
          <p:cNvSpPr>
            <a:spLocks noGrp="1"/>
          </p:cNvSpPr>
          <p:nvPr>
            <p:ph idx="1"/>
          </p:nvPr>
        </p:nvSpPr>
        <p:spPr/>
        <p:txBody>
          <a:bodyPr/>
          <a:lstStyle/>
          <a:p>
            <a:r>
              <a:rPr lang="fi-FI" dirty="0"/>
              <a:t>Yksi yleisimmin opittavista asioista on se, mikä on syötävää. </a:t>
            </a:r>
          </a:p>
          <a:p>
            <a:r>
              <a:rPr lang="fi-FI" dirty="0"/>
              <a:t>Esim. ampiaiset eivät yleensä ehdi pistää syöjää mutta ovat kovin kitkeränmakuisia. Nuori talitiainen ei vielä tiedä sitä. Prahan yliopistossa tutkittiin varoitusvärejä</a:t>
            </a:r>
          </a:p>
          <a:p>
            <a:r>
              <a:rPr lang="fi-FI" dirty="0">
                <a:sym typeface="Wingdings" panose="05000000000000000000" pitchFamily="2" charset="2"/>
              </a:rPr>
              <a:t> talitiaiset eivät synnynnäisesti tiedä puna- tai keltamustien värien olevan varoituksia. Evoluutio näyttää muovanneen ampiaisista, tuliluteista </a:t>
            </a:r>
            <a:r>
              <a:rPr lang="fi-FI" dirty="0" err="1">
                <a:sym typeface="Wingdings" panose="05000000000000000000" pitchFamily="2" charset="2"/>
              </a:rPr>
              <a:t>sun</a:t>
            </a:r>
            <a:r>
              <a:rPr lang="fi-FI" dirty="0">
                <a:sym typeface="Wingdings" panose="05000000000000000000" pitchFamily="2" charset="2"/>
              </a:rPr>
              <a:t> muista pahanmakuisista silmiinpistävän värisiä, jotta ne on helppo erottaa muista, kun pahanmakuisuus on kertaalleen opittu</a:t>
            </a:r>
            <a:endParaRPr lang="fi-FI" dirty="0"/>
          </a:p>
        </p:txBody>
      </p:sp>
    </p:spTree>
    <p:extLst>
      <p:ext uri="{BB962C8B-B14F-4D97-AF65-F5344CB8AC3E}">
        <p14:creationId xmlns:p14="http://schemas.microsoft.com/office/powerpoint/2010/main" val="52325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FE670F-52EC-4F28-B72E-6DD50B6CF04A}"/>
              </a:ext>
            </a:extLst>
          </p:cNvPr>
          <p:cNvSpPr>
            <a:spLocks noGrp="1"/>
          </p:cNvSpPr>
          <p:nvPr>
            <p:ph type="title"/>
          </p:nvPr>
        </p:nvSpPr>
        <p:spPr/>
        <p:txBody>
          <a:bodyPr/>
          <a:lstStyle/>
          <a:p>
            <a:r>
              <a:rPr lang="fi-FI" dirty="0"/>
              <a:t>PIENI ETOLOGIAN KERTAUS</a:t>
            </a:r>
          </a:p>
        </p:txBody>
      </p:sp>
      <p:sp>
        <p:nvSpPr>
          <p:cNvPr id="3" name="Sisällön paikkamerkki 2">
            <a:extLst>
              <a:ext uri="{FF2B5EF4-FFF2-40B4-BE49-F238E27FC236}">
                <a16:creationId xmlns:a16="http://schemas.microsoft.com/office/drawing/2014/main" id="{786CD9C8-6067-4357-9C34-1CF2574B5079}"/>
              </a:ext>
            </a:extLst>
          </p:cNvPr>
          <p:cNvSpPr>
            <a:spLocks noGrp="1"/>
          </p:cNvSpPr>
          <p:nvPr>
            <p:ph idx="1"/>
          </p:nvPr>
        </p:nvSpPr>
        <p:spPr/>
        <p:txBody>
          <a:bodyPr/>
          <a:lstStyle/>
          <a:p>
            <a:r>
              <a:rPr lang="fi-FI" dirty="0"/>
              <a:t>Nykyisin ajatellaan, että suurin osa selkärankaisten eläinten toiminnasta on seurausta synnynnäisten ja opitun yhdistelmästä. Eläimillä on pikemminkin geneettisesti määräytyneitä taipumuksia kuin geenien suoraan sanelemaa käyttäytymistä. Geenit vaikuttavat </a:t>
            </a:r>
            <a:r>
              <a:rPr lang="fi-FI" dirty="0" err="1"/>
              <a:t>esim</a:t>
            </a:r>
            <a:r>
              <a:rPr lang="fi-FI" dirty="0"/>
              <a:t> siihen, millaisia asioita eläin pelästyy ja mistä kiinnostuu. Oppiminen tulee siihen päälle</a:t>
            </a:r>
          </a:p>
          <a:p>
            <a:r>
              <a:rPr lang="fi-FI" dirty="0"/>
              <a:t>Nykyisin ajatellaan, että vaistot/vietit ovat sateenvarjokäsitteitä, joiden alle mahtuu monta aivan eri asiaa. Monet </a:t>
            </a:r>
            <a:r>
              <a:rPr lang="fi-FI" dirty="0" err="1"/>
              <a:t>ammattietologit</a:t>
            </a:r>
            <a:r>
              <a:rPr lang="fi-FI" dirty="0"/>
              <a:t> eivät enää käytä näitä sanoja</a:t>
            </a:r>
          </a:p>
        </p:txBody>
      </p:sp>
    </p:spTree>
    <p:extLst>
      <p:ext uri="{BB962C8B-B14F-4D97-AF65-F5344CB8AC3E}">
        <p14:creationId xmlns:p14="http://schemas.microsoft.com/office/powerpoint/2010/main" val="89233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17CEAB-C647-4155-8B38-593B344CFCEE}"/>
              </a:ext>
            </a:extLst>
          </p:cNvPr>
          <p:cNvSpPr>
            <a:spLocks noGrp="1"/>
          </p:cNvSpPr>
          <p:nvPr>
            <p:ph type="title"/>
          </p:nvPr>
        </p:nvSpPr>
        <p:spPr>
          <a:xfrm>
            <a:off x="1979612" y="692696"/>
            <a:ext cx="9144001" cy="907504"/>
          </a:xfrm>
        </p:spPr>
        <p:txBody>
          <a:bodyPr>
            <a:normAutofit fontScale="90000"/>
          </a:bodyPr>
          <a:lstStyle/>
          <a:p>
            <a:r>
              <a:rPr lang="fi-FI" dirty="0"/>
              <a:t>OPPIMISEN MUODOT – huom. Kaikki oppiminen ei edellytä älykkyyttä tai tietoisuutta</a:t>
            </a:r>
          </a:p>
        </p:txBody>
      </p:sp>
      <p:sp>
        <p:nvSpPr>
          <p:cNvPr id="3" name="Sisällön paikkamerkki 2">
            <a:extLst>
              <a:ext uri="{FF2B5EF4-FFF2-40B4-BE49-F238E27FC236}">
                <a16:creationId xmlns:a16="http://schemas.microsoft.com/office/drawing/2014/main" id="{99A074A1-9F20-4C8C-94DB-00773756DF7C}"/>
              </a:ext>
            </a:extLst>
          </p:cNvPr>
          <p:cNvSpPr>
            <a:spLocks noGrp="1"/>
          </p:cNvSpPr>
          <p:nvPr>
            <p:ph idx="1"/>
          </p:nvPr>
        </p:nvSpPr>
        <p:spPr/>
        <p:txBody>
          <a:bodyPr>
            <a:normAutofit fontScale="85000" lnSpcReduction="10000"/>
          </a:bodyPr>
          <a:lstStyle/>
          <a:p>
            <a:r>
              <a:rPr lang="fi-FI" dirty="0"/>
              <a:t>1. TOTTUMINEN s.94:</a:t>
            </a:r>
          </a:p>
          <a:p>
            <a:pPr>
              <a:lnSpc>
                <a:spcPct val="110000"/>
              </a:lnSpc>
              <a:spcBef>
                <a:spcPts val="600"/>
              </a:spcBef>
            </a:pPr>
            <a:r>
              <a:rPr lang="fi-FI" dirty="0"/>
              <a:t>Yleinen ja yksinkertainen muoto. Eläin lakkaa vähitellen reagoimasta ilmiöön, josta ei ole seurauksia, niin hyviä kuin pahoja. Esim. äänet (ovikellon soitto, liikenteen melu), johon kaupungeissa ovat tottuneet vaikkapa varikset, sepelkyyhkyt, rusakot, ketut</a:t>
            </a:r>
          </a:p>
          <a:p>
            <a:pPr>
              <a:lnSpc>
                <a:spcPct val="110000"/>
              </a:lnSpc>
              <a:spcBef>
                <a:spcPts val="600"/>
              </a:spcBef>
            </a:pPr>
            <a:r>
              <a:rPr lang="fi-FI" dirty="0"/>
              <a:t>Asteittain eri sukupolvet tottuvat tekemään pesänsä yhä lähemmäs keskustaa</a:t>
            </a:r>
          </a:p>
          <a:p>
            <a:pPr>
              <a:lnSpc>
                <a:spcPct val="110000"/>
              </a:lnSpc>
              <a:spcBef>
                <a:spcPts val="600"/>
              </a:spcBef>
            </a:pPr>
            <a:r>
              <a:rPr lang="fi-FI" dirty="0"/>
              <a:t>TOTUTTAMINEN KOULUTUKSESSA: Esim. hevosen totutus satulaan (s.96), uusi linnunruoka</a:t>
            </a:r>
          </a:p>
          <a:p>
            <a:r>
              <a:rPr lang="fi-FI" dirty="0"/>
              <a:t>Käyttäytymistarpeet: eläimillä ei ole keinoja tottua ympäristöön, jossa se ei voi toteuttaa voimakkaimpia sisäsyntyisiä motivaatioitaan, kuten villisialla tonkiminen ja pureskelu, kanalla kuopsutus, kanilla turvallinen piilopaikka. Muuten seuraa turhautuminen ja stressi.</a:t>
            </a:r>
          </a:p>
        </p:txBody>
      </p:sp>
    </p:spTree>
    <p:extLst>
      <p:ext uri="{BB962C8B-B14F-4D97-AF65-F5344CB8AC3E}">
        <p14:creationId xmlns:p14="http://schemas.microsoft.com/office/powerpoint/2010/main" val="162637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5778CE-F544-4C61-A32E-176BDE218CAE}"/>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16683A9-EB99-4F94-AE1E-E0300B23A051}"/>
              </a:ext>
            </a:extLst>
          </p:cNvPr>
          <p:cNvSpPr>
            <a:spLocks noGrp="1"/>
          </p:cNvSpPr>
          <p:nvPr>
            <p:ph idx="1"/>
          </p:nvPr>
        </p:nvSpPr>
        <p:spPr/>
        <p:txBody>
          <a:bodyPr>
            <a:normAutofit fontScale="70000" lnSpcReduction="20000"/>
          </a:bodyPr>
          <a:lstStyle/>
          <a:p>
            <a:pPr marL="457200" indent="-457200">
              <a:buFont typeface="Arial" pitchFamily="34" charset="0"/>
              <a:buAutoNum type="arabicPeriod" startAt="3"/>
            </a:pPr>
            <a:endParaRPr lang="fi-FI" dirty="0">
              <a:sym typeface="Wingdings" panose="05000000000000000000" pitchFamily="2" charset="2"/>
            </a:endParaRPr>
          </a:p>
          <a:p>
            <a:pPr marL="457200" indent="-457200">
              <a:buFont typeface="Arial" pitchFamily="34" charset="0"/>
              <a:buAutoNum type="arabicPeriod" startAt="3"/>
            </a:pPr>
            <a:r>
              <a:rPr lang="fi-FI" dirty="0">
                <a:sym typeface="Wingdings" panose="05000000000000000000" pitchFamily="2" charset="2"/>
              </a:rPr>
              <a:t>Käsitys eri eläinryhmien älystä ja tunteista on päivitetty ja se auttaa meitä ymmärtämään myös omaa evoluutiotamme</a:t>
            </a:r>
          </a:p>
          <a:p>
            <a:pPr marL="457200" indent="-457200">
              <a:buFont typeface="Arial" pitchFamily="34" charset="0"/>
              <a:buAutoNum type="arabicPeriod" startAt="3"/>
            </a:pPr>
            <a:r>
              <a:rPr lang="fi-FI" dirty="0">
                <a:sym typeface="Wingdings" panose="05000000000000000000" pitchFamily="2" charset="2"/>
              </a:rPr>
              <a:t>Kun ymmärrämme, mikä on älykkyyttä, mikä taas jotain muuta, onnistumme paremmin muokkaamaan eläinten käyttäytymistä arjessa toimivampaan suuntaan (s. 165), esim. koiran käytös</a:t>
            </a:r>
            <a:endParaRPr lang="fi-FI" dirty="0"/>
          </a:p>
          <a:p>
            <a:pPr marL="457200" indent="-457200">
              <a:buAutoNum type="arabicPeriod" startAt="3"/>
            </a:pPr>
            <a:r>
              <a:rPr lang="fi-FI" dirty="0"/>
              <a:t>Ymmärrämme, että ”tyhminä” pitämämme eläimet eivät olekaan sitä,  miltä näyttävät. Taustalla saattaa olla opetusmenetelmämme, pienissä häkeissä pitoa seuraava apaattisuus, muu lajityypillisen käyttäytymisen estäminen tai vaikka pelkotila</a:t>
            </a:r>
          </a:p>
          <a:p>
            <a:pPr marL="457200" indent="-457200">
              <a:buAutoNum type="arabicPeriod" startAt="3"/>
            </a:pPr>
            <a:r>
              <a:rPr lang="fi-FI" dirty="0"/>
              <a:t>Uusin tieto on avannut eteemme huikean maailman esimerkiksi eläinten tunteista. Tunteiden ja sen tutkimukseen liittyvien menetelmien kehittäminen on nyt hyvin vauhdikasta ja valokeilassa. Oletuksella, että vähemmän älykkäillä lajeilla olisi laimeammat tunteet, ei ole mitään perusteita (esim. kalat). Älyllinen taso vaikuttaa kuitenkin siihen, mitä kaikkia tunteita eläin voi kokea, esim. huolestuminen</a:t>
            </a:r>
          </a:p>
          <a:p>
            <a:pPr marL="457200" indent="-457200">
              <a:buAutoNum type="arabicPeriod" startAt="3"/>
            </a:pPr>
            <a:r>
              <a:rPr lang="fi-FI" dirty="0">
                <a:solidFill>
                  <a:schemeClr val="accent4">
                    <a:lumMod val="60000"/>
                    <a:lumOff val="40000"/>
                  </a:schemeClr>
                </a:solidFill>
              </a:rPr>
              <a:t>Mitä konkreettisia esimerkkejä olet huomannut tuntemiesi eläinten tunnekirjosta?</a:t>
            </a:r>
          </a:p>
        </p:txBody>
      </p:sp>
    </p:spTree>
    <p:extLst>
      <p:ext uri="{BB962C8B-B14F-4D97-AF65-F5344CB8AC3E}">
        <p14:creationId xmlns:p14="http://schemas.microsoft.com/office/powerpoint/2010/main" val="313370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heel(1)">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306E86-FD23-4756-A3EE-D46F48E1D7CF}"/>
              </a:ext>
            </a:extLst>
          </p:cNvPr>
          <p:cNvSpPr>
            <a:spLocks noGrp="1"/>
          </p:cNvSpPr>
          <p:nvPr>
            <p:ph type="title"/>
          </p:nvPr>
        </p:nvSpPr>
        <p:spPr>
          <a:xfrm>
            <a:off x="1979612" y="-171400"/>
            <a:ext cx="9144001" cy="2448272"/>
          </a:xfrm>
        </p:spPr>
        <p:txBody>
          <a:bodyPr>
            <a:normAutofit/>
          </a:bodyPr>
          <a:lstStyle/>
          <a:p>
            <a:r>
              <a:rPr lang="fi-FI" dirty="0"/>
              <a:t>2. EHDOLLISTUMINEN, esim. aiemmin merkityksetön ääni/merkki saa eläimen mielessä merkityksen</a:t>
            </a:r>
            <a:br>
              <a:rPr lang="fi-FI" dirty="0"/>
            </a:br>
            <a:endParaRPr lang="fi-FI" dirty="0"/>
          </a:p>
        </p:txBody>
      </p:sp>
      <p:sp>
        <p:nvSpPr>
          <p:cNvPr id="3" name="Sisällön paikkamerkki 2">
            <a:extLst>
              <a:ext uri="{FF2B5EF4-FFF2-40B4-BE49-F238E27FC236}">
                <a16:creationId xmlns:a16="http://schemas.microsoft.com/office/drawing/2014/main" id="{66EE4F8C-9423-4B47-8585-3D4CD7ACF90B}"/>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264052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514100-7C48-439E-A5C8-1F5011F37A14}"/>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ABA67B2-E505-478F-A191-23CA43A8E016}"/>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23464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F873C1-A78E-4912-9453-0AB7097F01A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1CCC6D4-CF6E-4801-8006-25EF45D1E894}"/>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342709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DF01EA-E07F-4C5C-A053-902C949AC867}"/>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AEFE8D37-7F1C-4FE4-935A-1637D18B7A08}"/>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6185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9D3D9F-DDFE-4FED-B7AC-E220B9878137}"/>
              </a:ext>
            </a:extLst>
          </p:cNvPr>
          <p:cNvSpPr>
            <a:spLocks noGrp="1"/>
          </p:cNvSpPr>
          <p:nvPr>
            <p:ph type="ctrTitle"/>
          </p:nvPr>
        </p:nvSpPr>
        <p:spPr>
          <a:xfrm>
            <a:off x="7008813" y="1600200"/>
            <a:ext cx="4918247" cy="3733800"/>
          </a:xfrm>
        </p:spPr>
        <p:txBody>
          <a:bodyPr/>
          <a:lstStyle/>
          <a:p>
            <a:r>
              <a:rPr lang="fi-FI" dirty="0"/>
              <a:t>ELÄINMAAILMAN ÄLYKÖT</a:t>
            </a:r>
          </a:p>
        </p:txBody>
      </p:sp>
      <p:sp>
        <p:nvSpPr>
          <p:cNvPr id="3" name="Alaotsikko 2">
            <a:extLst>
              <a:ext uri="{FF2B5EF4-FFF2-40B4-BE49-F238E27FC236}">
                <a16:creationId xmlns:a16="http://schemas.microsoft.com/office/drawing/2014/main" id="{F8BE55C0-5412-40E1-9B40-84FDBF1DE9D9}"/>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426585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0BC1A4-6AF3-4DB2-91A8-51551ED634F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2449D11-FF43-47B4-9727-92F8AE873458}"/>
              </a:ext>
            </a:extLst>
          </p:cNvPr>
          <p:cNvSpPr>
            <a:spLocks noGrp="1"/>
          </p:cNvSpPr>
          <p:nvPr>
            <p:ph idx="1"/>
          </p:nvPr>
        </p:nvSpPr>
        <p:spPr/>
        <p:txBody>
          <a:bodyPr>
            <a:normAutofit fontScale="92500"/>
          </a:bodyPr>
          <a:lstStyle/>
          <a:p>
            <a:r>
              <a:rPr lang="fi-FI" dirty="0"/>
              <a:t>Esimerkiksi viherhaikarayksilö käyttää syöttinä leipäpalaa, jolla houkuttelee kaloja. Tässä kyseessä on yksilö, ei koko lajin käytös. Löydetty tähän mennessä 12 syötillä pyydystävää lintulajia</a:t>
            </a:r>
          </a:p>
          <a:p>
            <a:r>
              <a:rPr lang="fi-FI" dirty="0"/>
              <a:t>Alligaattoritarhassa Floridassa eläimet käyttävät keppiä kuonon päällä, jolla hämäävät pesää rakentavia haikaroita</a:t>
            </a:r>
          </a:p>
          <a:p>
            <a:r>
              <a:rPr lang="fi-FI" dirty="0"/>
              <a:t>Ehdollistumisen ja aidon oivalluksen ero on se, että oivaltavassa oppimisessa eläin ensin keksii ratkaisun ja toteuttaa sen, kun ehdollistuessaan eläin ensin tekee teon vaikka sattumalta ja huomaa siitä koituneen jotain hyvää</a:t>
            </a:r>
          </a:p>
          <a:p>
            <a:r>
              <a:rPr lang="fi-FI" dirty="0"/>
              <a:t>St. </a:t>
            </a:r>
            <a:r>
              <a:rPr lang="fi-FI" dirty="0" err="1"/>
              <a:t>Augustinen</a:t>
            </a:r>
            <a:r>
              <a:rPr lang="fi-FI" dirty="0"/>
              <a:t> alligaattorit oppivat myös toistensa esimerkistä mallioppimisen kautta</a:t>
            </a:r>
          </a:p>
        </p:txBody>
      </p:sp>
    </p:spTree>
    <p:extLst>
      <p:ext uri="{BB962C8B-B14F-4D97-AF65-F5344CB8AC3E}">
        <p14:creationId xmlns:p14="http://schemas.microsoft.com/office/powerpoint/2010/main" val="8638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B29B07-C77C-44D4-9C65-2C615048A65B}"/>
              </a:ext>
            </a:extLst>
          </p:cNvPr>
          <p:cNvSpPr>
            <a:spLocks noGrp="1"/>
          </p:cNvSpPr>
          <p:nvPr>
            <p:ph type="title"/>
          </p:nvPr>
        </p:nvSpPr>
        <p:spPr/>
        <p:txBody>
          <a:bodyPr/>
          <a:lstStyle/>
          <a:p>
            <a:r>
              <a:rPr lang="fi-FI" dirty="0"/>
              <a:t>ÄLYKKYYTEEN SISÄLTYY</a:t>
            </a:r>
          </a:p>
        </p:txBody>
      </p:sp>
      <p:sp>
        <p:nvSpPr>
          <p:cNvPr id="3" name="Sisällön paikkamerkki 2">
            <a:extLst>
              <a:ext uri="{FF2B5EF4-FFF2-40B4-BE49-F238E27FC236}">
                <a16:creationId xmlns:a16="http://schemas.microsoft.com/office/drawing/2014/main" id="{D5ACC049-522F-4C60-8D2B-73275A773826}"/>
              </a:ext>
            </a:extLst>
          </p:cNvPr>
          <p:cNvSpPr>
            <a:spLocks noGrp="1"/>
          </p:cNvSpPr>
          <p:nvPr>
            <p:ph idx="1"/>
          </p:nvPr>
        </p:nvSpPr>
        <p:spPr/>
        <p:txBody>
          <a:bodyPr>
            <a:normAutofit fontScale="85000" lnSpcReduction="20000"/>
          </a:bodyPr>
          <a:lstStyle/>
          <a:p>
            <a:pPr marL="457200" indent="-457200">
              <a:lnSpc>
                <a:spcPct val="100000"/>
              </a:lnSpc>
              <a:spcBef>
                <a:spcPts val="600"/>
              </a:spcBef>
              <a:buFont typeface="+mj-lt"/>
              <a:buAutoNum type="arabicPeriod"/>
            </a:pPr>
            <a:r>
              <a:rPr lang="fi-FI" dirty="0"/>
              <a:t>Uusien toimintatapojen oivaltaminen</a:t>
            </a:r>
          </a:p>
          <a:p>
            <a:pPr marL="457200" indent="-457200">
              <a:lnSpc>
                <a:spcPct val="100000"/>
              </a:lnSpc>
              <a:spcBef>
                <a:spcPts val="600"/>
              </a:spcBef>
              <a:buFont typeface="+mj-lt"/>
              <a:buAutoNum type="arabicPeriod"/>
            </a:pPr>
            <a:r>
              <a:rPr lang="fi-FI" dirty="0"/>
              <a:t>Kyky muuttaa toimintaa joustavasti tilanteen mukaan</a:t>
            </a:r>
          </a:p>
          <a:p>
            <a:pPr marL="457200" indent="-457200">
              <a:lnSpc>
                <a:spcPct val="100000"/>
              </a:lnSpc>
              <a:spcBef>
                <a:spcPts val="600"/>
              </a:spcBef>
              <a:buFont typeface="+mj-lt"/>
              <a:buAutoNum type="arabicPeriod"/>
            </a:pPr>
            <a:r>
              <a:rPr lang="fi-FI" dirty="0"/>
              <a:t>Kyky ymmärtää erilaisten osien suhteita toisiinsa</a:t>
            </a:r>
          </a:p>
          <a:p>
            <a:pPr marL="457200" indent="-457200">
              <a:lnSpc>
                <a:spcPct val="100000"/>
              </a:lnSpc>
              <a:spcBef>
                <a:spcPts val="600"/>
              </a:spcBef>
              <a:buFont typeface="+mj-lt"/>
              <a:buAutoNum type="arabicPeriod"/>
            </a:pPr>
            <a:endParaRPr lang="fi-FI" dirty="0"/>
          </a:p>
          <a:p>
            <a:pPr>
              <a:lnSpc>
                <a:spcPct val="100000"/>
              </a:lnSpc>
              <a:spcBef>
                <a:spcPts val="600"/>
              </a:spcBef>
            </a:pPr>
            <a:r>
              <a:rPr lang="fi-FI" dirty="0"/>
              <a:t>Esim. mustavaris osasi korottaa vesipintaa lasissa kivillä, kun ei </a:t>
            </a:r>
            <a:r>
              <a:rPr lang="fi-FI" dirty="0" err="1"/>
              <a:t>ylettunut</a:t>
            </a:r>
            <a:r>
              <a:rPr lang="fi-FI" dirty="0"/>
              <a:t> nappaamaan herkkutoukkaa veden pinnalta s.135</a:t>
            </a:r>
          </a:p>
          <a:p>
            <a:pPr>
              <a:lnSpc>
                <a:spcPct val="100000"/>
              </a:lnSpc>
              <a:spcBef>
                <a:spcPts val="600"/>
              </a:spcBef>
            </a:pPr>
            <a:r>
              <a:rPr lang="fi-FI" dirty="0"/>
              <a:t>Pikkupossut ymmärsivät, mikä oli peilikuvan suhde todelliseen ympäristöön – eli löysivät ruokakupin, joka näkyi vain peilin kautta</a:t>
            </a:r>
          </a:p>
          <a:p>
            <a:pPr>
              <a:lnSpc>
                <a:spcPct val="100000"/>
              </a:lnSpc>
              <a:spcBef>
                <a:spcPts val="600"/>
              </a:spcBef>
            </a:pPr>
            <a:r>
              <a:rPr lang="fi-FI" dirty="0"/>
              <a:t>Monet linnut ja nisäkkäät oppivat tunnistamaan ja erottamaan yksittäisiä kuvia (esim. Picasson ja </a:t>
            </a:r>
            <a:r>
              <a:rPr lang="fi-FI" dirty="0" err="1"/>
              <a:t>Monetin</a:t>
            </a:r>
            <a:r>
              <a:rPr lang="fi-FI" dirty="0"/>
              <a:t> maalauksia) s.137. Testatut kyyhkyt oppivat jopa erottamaan tyylisuuntia (kubistiset/impressionistiset) eli ne oppivat yleistämään, mikä taas on älykkyyden eräs muoto</a:t>
            </a:r>
          </a:p>
          <a:p>
            <a:pPr>
              <a:lnSpc>
                <a:spcPct val="100000"/>
              </a:lnSpc>
              <a:spcBef>
                <a:spcPts val="600"/>
              </a:spcBef>
            </a:pPr>
            <a:r>
              <a:rPr lang="fi-FI" dirty="0"/>
              <a:t>Yleistäminen sujuu jo melko yksinkertaisilla aivoilla</a:t>
            </a:r>
          </a:p>
          <a:p>
            <a:pPr marL="0" indent="0">
              <a:lnSpc>
                <a:spcPct val="100000"/>
              </a:lnSpc>
              <a:spcBef>
                <a:spcPts val="600"/>
              </a:spcBef>
              <a:buNone/>
            </a:pPr>
            <a:endParaRPr lang="fi-FI" dirty="0"/>
          </a:p>
        </p:txBody>
      </p:sp>
    </p:spTree>
    <p:extLst>
      <p:ext uri="{BB962C8B-B14F-4D97-AF65-F5344CB8AC3E}">
        <p14:creationId xmlns:p14="http://schemas.microsoft.com/office/powerpoint/2010/main" val="6616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0DB68-6E17-4813-A0C9-F211567B4A9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9C9C049-55EA-4F8B-9700-3BF27ABB2DDE}"/>
              </a:ext>
            </a:extLst>
          </p:cNvPr>
          <p:cNvSpPr>
            <a:spLocks noGrp="1"/>
          </p:cNvSpPr>
          <p:nvPr>
            <p:ph idx="1"/>
          </p:nvPr>
        </p:nvSpPr>
        <p:spPr/>
        <p:txBody>
          <a:bodyPr/>
          <a:lstStyle/>
          <a:p>
            <a:r>
              <a:rPr lang="fi-FI" dirty="0"/>
              <a:t>S. 139: selkärangattomien mahdolliset mielenmaisemat yksi suurista tuntemattomista – mustekaloilla ja eräillä ravuilla merkkejä tietoisista tuntemuksista</a:t>
            </a:r>
          </a:p>
          <a:p>
            <a:r>
              <a:rPr lang="fi-FI" dirty="0"/>
              <a:t>Hyönteisillä kokoonsa nähden tavallista enemmän älyä, kuten yleistämistä</a:t>
            </a:r>
          </a:p>
          <a:p>
            <a:r>
              <a:rPr lang="fi-FI" dirty="0"/>
              <a:t>Portia-suvun hyppyhämähäkit hiipivät toistensa verkkoihin ja värisyttävät niitä kuin takertunut saalis. Kun verkon omistaja saapuu hakemaan saalista, se </a:t>
            </a:r>
            <a:r>
              <a:rPr lang="fi-FI"/>
              <a:t>tulee syödyksi</a:t>
            </a:r>
          </a:p>
        </p:txBody>
      </p:sp>
    </p:spTree>
    <p:extLst>
      <p:ext uri="{BB962C8B-B14F-4D97-AF65-F5344CB8AC3E}">
        <p14:creationId xmlns:p14="http://schemas.microsoft.com/office/powerpoint/2010/main" val="96719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9D3EF0-EAEE-4005-B2D5-59F37DE9D950}"/>
              </a:ext>
            </a:extLst>
          </p:cNvPr>
          <p:cNvSpPr>
            <a:spLocks noGrp="1"/>
          </p:cNvSpPr>
          <p:nvPr>
            <p:ph type="title"/>
          </p:nvPr>
        </p:nvSpPr>
        <p:spPr/>
        <p:txBody>
          <a:bodyPr/>
          <a:lstStyle/>
          <a:p>
            <a:r>
              <a:rPr lang="fi-FI" dirty="0"/>
              <a:t>KISSOJEN JA KOIRIEN ÄLYKKYYDESTÄ</a:t>
            </a:r>
          </a:p>
        </p:txBody>
      </p:sp>
      <p:sp>
        <p:nvSpPr>
          <p:cNvPr id="3" name="Sisällön paikkamerkki 2">
            <a:extLst>
              <a:ext uri="{FF2B5EF4-FFF2-40B4-BE49-F238E27FC236}">
                <a16:creationId xmlns:a16="http://schemas.microsoft.com/office/drawing/2014/main" id="{B03BAC64-744C-4E04-B34B-CE098833D9D0}"/>
              </a:ext>
            </a:extLst>
          </p:cNvPr>
          <p:cNvSpPr>
            <a:spLocks noGrp="1"/>
          </p:cNvSpPr>
          <p:nvPr>
            <p:ph idx="1"/>
          </p:nvPr>
        </p:nvSpPr>
        <p:spPr/>
        <p:txBody>
          <a:bodyPr/>
          <a:lstStyle/>
          <a:p>
            <a:r>
              <a:rPr lang="fi-FI" dirty="0"/>
              <a:t>Kissojen vahvuus on tilanhahmotuskyky</a:t>
            </a:r>
          </a:p>
          <a:p>
            <a:r>
              <a:rPr lang="fi-FI" dirty="0"/>
              <a:t>Koirilla taas muiden yksilöiden viestien ymmärtäminen</a:t>
            </a:r>
          </a:p>
          <a:p>
            <a:r>
              <a:rPr lang="fi-FI" dirty="0"/>
              <a:t>Molemmilla on henkisesti paljon samaa, erot yksilöiden ja lemmikkienpitokulttuurien välisiä: esim. koirat totutetaan pienestä alkaen yhteiskuntakelpoisiksi. Kisuja ei. Niitä myös alkaa pelottaa koiria helpommin. Niiden esi-isät kun olleet pienikokoisia ja monien muiden saaliita</a:t>
            </a:r>
          </a:p>
          <a:p>
            <a:r>
              <a:rPr lang="fi-FI" dirty="0"/>
              <a:t>S. 142 herkkupala-kiinni-narussa-kokeita koirille, kissoille, korpeille. Perusasioita ja vaikeutettuja.</a:t>
            </a:r>
          </a:p>
        </p:txBody>
      </p:sp>
    </p:spTree>
    <p:extLst>
      <p:ext uri="{BB962C8B-B14F-4D97-AF65-F5344CB8AC3E}">
        <p14:creationId xmlns:p14="http://schemas.microsoft.com/office/powerpoint/2010/main" val="31230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62A36D-B427-4B5B-9D83-DC926EE612A2}"/>
              </a:ext>
            </a:extLst>
          </p:cNvPr>
          <p:cNvSpPr>
            <a:spLocks noGrp="1"/>
          </p:cNvSpPr>
          <p:nvPr>
            <p:ph type="ctrTitle"/>
          </p:nvPr>
        </p:nvSpPr>
        <p:spPr>
          <a:xfrm>
            <a:off x="7008813" y="1600200"/>
            <a:ext cx="4702223" cy="3733800"/>
          </a:xfrm>
        </p:spPr>
        <p:txBody>
          <a:bodyPr/>
          <a:lstStyle/>
          <a:p>
            <a:r>
              <a:rPr lang="fi-FI" dirty="0"/>
              <a:t>TYÖKALUJEN KÄYTTÖ ELÄINKUNNASSA</a:t>
            </a:r>
          </a:p>
        </p:txBody>
      </p:sp>
      <p:sp>
        <p:nvSpPr>
          <p:cNvPr id="3" name="Alaotsikko 2">
            <a:extLst>
              <a:ext uri="{FF2B5EF4-FFF2-40B4-BE49-F238E27FC236}">
                <a16:creationId xmlns:a16="http://schemas.microsoft.com/office/drawing/2014/main" id="{387C41EB-FAB0-4342-AC73-271FE4D3D55F}"/>
              </a:ext>
            </a:extLst>
          </p:cNvPr>
          <p:cNvSpPr>
            <a:spLocks noGrp="1"/>
          </p:cNvSpPr>
          <p:nvPr>
            <p:ph type="subTitle" idx="1"/>
          </p:nvPr>
        </p:nvSpPr>
        <p:spPr/>
        <p:txBody>
          <a:bodyPr>
            <a:normAutofit fontScale="85000" lnSpcReduction="20000"/>
          </a:bodyPr>
          <a:lstStyle/>
          <a:p>
            <a:r>
              <a:rPr lang="fi-FI" dirty="0"/>
              <a:t>Työkalu on mikä tahansa kappale, jota eläin käyttää ravinnon hankkimiseen, ympäristön muokkaamiseen, kehonhoitoon </a:t>
            </a:r>
            <a:r>
              <a:rPr lang="fi-FI" dirty="0" err="1"/>
              <a:t>jne</a:t>
            </a:r>
            <a:endParaRPr lang="fi-FI" dirty="0"/>
          </a:p>
        </p:txBody>
      </p:sp>
    </p:spTree>
    <p:extLst>
      <p:ext uri="{BB962C8B-B14F-4D97-AF65-F5344CB8AC3E}">
        <p14:creationId xmlns:p14="http://schemas.microsoft.com/office/powerpoint/2010/main" val="303057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200EE1-F807-4D37-A3D6-857FE482D521}"/>
              </a:ext>
            </a:extLst>
          </p:cNvPr>
          <p:cNvSpPr>
            <a:spLocks noGrp="1"/>
          </p:cNvSpPr>
          <p:nvPr>
            <p:ph type="ctrTitle"/>
          </p:nvPr>
        </p:nvSpPr>
        <p:spPr/>
        <p:txBody>
          <a:bodyPr/>
          <a:lstStyle/>
          <a:p>
            <a:r>
              <a:rPr lang="fi-FI" dirty="0"/>
              <a:t>ELÄINTEN SALAISET AISTIT</a:t>
            </a:r>
          </a:p>
        </p:txBody>
      </p:sp>
      <p:sp>
        <p:nvSpPr>
          <p:cNvPr id="3" name="Alaotsikko 2">
            <a:extLst>
              <a:ext uri="{FF2B5EF4-FFF2-40B4-BE49-F238E27FC236}">
                <a16:creationId xmlns:a16="http://schemas.microsoft.com/office/drawing/2014/main" id="{84F89993-E342-4538-876B-50A41718E37A}"/>
              </a:ext>
            </a:extLst>
          </p:cNvPr>
          <p:cNvSpPr>
            <a:spLocks noGrp="1"/>
          </p:cNvSpPr>
          <p:nvPr>
            <p:ph type="subTitle" idx="1"/>
          </p:nvPr>
        </p:nvSpPr>
        <p:spPr/>
        <p:txBody>
          <a:bodyPr/>
          <a:lstStyle/>
          <a:p>
            <a:r>
              <a:rPr lang="fi-FI" dirty="0"/>
              <a:t>Mitä ihmislajille vieraita aisteja tiedät?</a:t>
            </a:r>
          </a:p>
        </p:txBody>
      </p:sp>
    </p:spTree>
    <p:extLst>
      <p:ext uri="{BB962C8B-B14F-4D97-AF65-F5344CB8AC3E}">
        <p14:creationId xmlns:p14="http://schemas.microsoft.com/office/powerpoint/2010/main" val="16587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19E5E7-C090-4C71-8295-93289596A582}"/>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C3EFED0B-CCF1-4CF7-8224-E765401099F4}"/>
              </a:ext>
            </a:extLst>
          </p:cNvPr>
          <p:cNvSpPr>
            <a:spLocks noGrp="1"/>
          </p:cNvSpPr>
          <p:nvPr>
            <p:ph idx="1"/>
          </p:nvPr>
        </p:nvSpPr>
        <p:spPr/>
        <p:txBody>
          <a:bodyPr>
            <a:normAutofit fontScale="92500" lnSpcReduction="20000"/>
          </a:bodyPr>
          <a:lstStyle/>
          <a:p>
            <a:pPr marL="457200" indent="-457200">
              <a:buAutoNum type="arabicParenR"/>
            </a:pPr>
            <a:r>
              <a:rPr lang="fi-FI" dirty="0"/>
              <a:t>SYNNYNNÄISET TAIDOT</a:t>
            </a:r>
          </a:p>
          <a:p>
            <a:pPr>
              <a:lnSpc>
                <a:spcPct val="100000"/>
              </a:lnSpc>
              <a:spcBef>
                <a:spcPts val="600"/>
              </a:spcBef>
            </a:pPr>
            <a:r>
              <a:rPr lang="fi-FI" dirty="0"/>
              <a:t>Esim. merisaukolla kivi mahanpäällä simpukankuoren rikkitaontaa varten</a:t>
            </a:r>
          </a:p>
          <a:p>
            <a:pPr>
              <a:lnSpc>
                <a:spcPct val="100000"/>
              </a:lnSpc>
              <a:spcBef>
                <a:spcPts val="600"/>
              </a:spcBef>
            </a:pPr>
            <a:r>
              <a:rPr lang="fi-FI" dirty="0"/>
              <a:t>Pikkukorppikotka paiskaa kiven munan rikkomiseksi</a:t>
            </a:r>
          </a:p>
          <a:p>
            <a:pPr>
              <a:lnSpc>
                <a:spcPct val="100000"/>
              </a:lnSpc>
              <a:spcBef>
                <a:spcPts val="600"/>
              </a:spcBef>
            </a:pPr>
            <a:r>
              <a:rPr lang="fi-FI" dirty="0" err="1"/>
              <a:t>Tikkasirkku</a:t>
            </a:r>
            <a:r>
              <a:rPr lang="fi-FI" dirty="0"/>
              <a:t> kaivaa tikulla hyönteisiä</a:t>
            </a:r>
          </a:p>
          <a:p>
            <a:pPr>
              <a:lnSpc>
                <a:spcPct val="100000"/>
              </a:lnSpc>
              <a:spcBef>
                <a:spcPts val="600"/>
              </a:spcBef>
            </a:pPr>
            <a:endParaRPr lang="fi-FI" dirty="0"/>
          </a:p>
          <a:p>
            <a:pPr marL="0" indent="0">
              <a:lnSpc>
                <a:spcPct val="100000"/>
              </a:lnSpc>
              <a:spcBef>
                <a:spcPts val="600"/>
              </a:spcBef>
              <a:buNone/>
            </a:pPr>
            <a:r>
              <a:rPr lang="fi-FI" dirty="0"/>
              <a:t>2) OMAT OIVALLUKSET (ja matkiminen)</a:t>
            </a:r>
          </a:p>
          <a:p>
            <a:pPr>
              <a:lnSpc>
                <a:spcPct val="100000"/>
              </a:lnSpc>
              <a:spcBef>
                <a:spcPts val="600"/>
              </a:spcBef>
            </a:pPr>
            <a:r>
              <a:rPr lang="fi-FI" dirty="0"/>
              <a:t>Ihmisapinat, delfiinit, norsut, varislinnut</a:t>
            </a:r>
          </a:p>
          <a:p>
            <a:pPr>
              <a:lnSpc>
                <a:spcPct val="100000"/>
              </a:lnSpc>
              <a:spcBef>
                <a:spcPts val="600"/>
              </a:spcBef>
            </a:pPr>
            <a:r>
              <a:rPr lang="fi-FI" dirty="0"/>
              <a:t>Erilaisia työkaluja eri tarkoituksiin, esimerkkejä: </a:t>
            </a:r>
            <a:r>
              <a:rPr lang="fi-FI" dirty="0" err="1"/>
              <a:t>jaavanmakaki</a:t>
            </a:r>
            <a:r>
              <a:rPr lang="fi-FI" dirty="0"/>
              <a:t> voi putsata pitkällä karvalla hampaitaan,</a:t>
            </a:r>
          </a:p>
          <a:p>
            <a:pPr>
              <a:lnSpc>
                <a:spcPct val="100000"/>
              </a:lnSpc>
              <a:spcBef>
                <a:spcPts val="600"/>
              </a:spcBef>
            </a:pPr>
            <a:r>
              <a:rPr lang="fi-FI" dirty="0"/>
              <a:t>Aasiannorsulla kärpäshuiska</a:t>
            </a:r>
          </a:p>
          <a:p>
            <a:pPr>
              <a:lnSpc>
                <a:spcPct val="100000"/>
              </a:lnSpc>
              <a:spcBef>
                <a:spcPts val="600"/>
              </a:spcBef>
            </a:pPr>
            <a:r>
              <a:rPr lang="fi-FI" dirty="0" err="1"/>
              <a:t>Uudenkaledonianvarikset</a:t>
            </a:r>
            <a:r>
              <a:rPr lang="fi-FI" dirty="0"/>
              <a:t> ottivat lyhyen tikun avulla pitemmän tikun häkin sisäpuolelle, jolla ulotti nappaamaan lihapalan s. 146</a:t>
            </a:r>
          </a:p>
          <a:p>
            <a:pPr marL="0" indent="0">
              <a:lnSpc>
                <a:spcPct val="100000"/>
              </a:lnSpc>
              <a:spcBef>
                <a:spcPts val="600"/>
              </a:spcBef>
              <a:buNone/>
            </a:pPr>
            <a:endParaRPr lang="fi-FI" dirty="0"/>
          </a:p>
          <a:p>
            <a:pPr marL="0" indent="0">
              <a:buNone/>
            </a:pPr>
            <a:endParaRPr lang="fi-FI" dirty="0"/>
          </a:p>
        </p:txBody>
      </p:sp>
    </p:spTree>
    <p:extLst>
      <p:ext uri="{BB962C8B-B14F-4D97-AF65-F5344CB8AC3E}">
        <p14:creationId xmlns:p14="http://schemas.microsoft.com/office/powerpoint/2010/main" val="289839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6072CF-580D-4808-B1B2-2A8C6BACEF5D}"/>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65B7A652-594E-4BD2-B982-DC9A69254081}"/>
              </a:ext>
            </a:extLst>
          </p:cNvPr>
          <p:cNvSpPr>
            <a:spLocks noGrp="1"/>
          </p:cNvSpPr>
          <p:nvPr>
            <p:ph idx="1"/>
          </p:nvPr>
        </p:nvSpPr>
        <p:spPr/>
        <p:txBody>
          <a:bodyPr>
            <a:normAutofit fontScale="85000" lnSpcReduction="10000"/>
          </a:bodyPr>
          <a:lstStyle/>
          <a:p>
            <a:r>
              <a:rPr lang="fi-FI" dirty="0"/>
              <a:t>Gorilloilla havaittiin työkalujen käyttöä vasta v.2014, koska niiden lehtiravinnon syönti ei edellytä työkaluja. Ruandassa vuorigorilla kalasti muurahaisia kuten simpanssit kepillä termiittejä</a:t>
            </a:r>
          </a:p>
          <a:p>
            <a:r>
              <a:rPr lang="fi-FI" dirty="0"/>
              <a:t>Apinoiden (ainakin paviaanit, makakit, kapusiini- ja hämähäkkiapinat) yleisin työkalujen raaka-aine on oksamateriaali</a:t>
            </a:r>
          </a:p>
          <a:p>
            <a:r>
              <a:rPr lang="fi-FI" dirty="0"/>
              <a:t>Linnuilla monipuolisin työkaluilija on </a:t>
            </a:r>
            <a:r>
              <a:rPr lang="fi-FI" dirty="0" err="1"/>
              <a:t>uudenkaledonianvaris</a:t>
            </a:r>
            <a:r>
              <a:rPr lang="fi-FI" dirty="0"/>
              <a:t>. Sillä on joko suoria tikkuja tai käyriä ”oksavirkkuukoukkuja” s.148. Laji oppii työkalujen käytön/valmistuksen pitkän nuoruus- ja poikasvaiheen aikana. Betty-niminen väänsi metallilangasta koukun lihapalojen nappaamiseen</a:t>
            </a:r>
          </a:p>
          <a:p>
            <a:r>
              <a:rPr lang="fi-FI" dirty="0"/>
              <a:t>Uusia insinöörejä ovat mm. </a:t>
            </a:r>
            <a:r>
              <a:rPr lang="fi-FI" dirty="0" err="1"/>
              <a:t>tanimbarin</a:t>
            </a:r>
            <a:r>
              <a:rPr lang="fi-FI" dirty="0"/>
              <a:t> kakadu, joka vieritti itselleen kiven tikun avulla. Tutkimusyksilöt kehittivät kaikki omat tekniikkansa.</a:t>
            </a:r>
          </a:p>
          <a:p>
            <a:r>
              <a:rPr lang="fi-FI" dirty="0"/>
              <a:t>Simpanssit saattavat myös kopioida matkimalla menetelmät sellaisenaan</a:t>
            </a:r>
          </a:p>
        </p:txBody>
      </p:sp>
    </p:spTree>
    <p:extLst>
      <p:ext uri="{BB962C8B-B14F-4D97-AF65-F5344CB8AC3E}">
        <p14:creationId xmlns:p14="http://schemas.microsoft.com/office/powerpoint/2010/main" val="4279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80">
                                          <p:stCondLst>
                                            <p:cond delay="0"/>
                                          </p:stCondLst>
                                        </p:cTn>
                                        <p:tgtEl>
                                          <p:spTgt spid="3">
                                            <p:txEl>
                                              <p:pRg st="4" end="4"/>
                                            </p:txEl>
                                          </p:spTgt>
                                        </p:tgtEl>
                                      </p:cBhvr>
                                    </p:animEffect>
                                    <p:anim calcmode="lin" valueType="num">
                                      <p:cBhvr>
                                        <p:cTn id="3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4" end="4"/>
                                            </p:txEl>
                                          </p:spTgt>
                                        </p:tgtEl>
                                      </p:cBhvr>
                                      <p:to x="100000" y="60000"/>
                                    </p:animScale>
                                    <p:animScale>
                                      <p:cBhvr>
                                        <p:cTn id="38" dur="166" decel="50000">
                                          <p:stCondLst>
                                            <p:cond delay="676"/>
                                          </p:stCondLst>
                                        </p:cTn>
                                        <p:tgtEl>
                                          <p:spTgt spid="3">
                                            <p:txEl>
                                              <p:pRg st="4" end="4"/>
                                            </p:txEl>
                                          </p:spTgt>
                                        </p:tgtEl>
                                      </p:cBhvr>
                                      <p:to x="100000" y="100000"/>
                                    </p:animScale>
                                    <p:animScale>
                                      <p:cBhvr>
                                        <p:cTn id="39" dur="26">
                                          <p:stCondLst>
                                            <p:cond delay="1312"/>
                                          </p:stCondLst>
                                        </p:cTn>
                                        <p:tgtEl>
                                          <p:spTgt spid="3">
                                            <p:txEl>
                                              <p:pRg st="4" end="4"/>
                                            </p:txEl>
                                          </p:spTgt>
                                        </p:tgtEl>
                                      </p:cBhvr>
                                      <p:to x="100000" y="80000"/>
                                    </p:animScale>
                                    <p:animScale>
                                      <p:cBhvr>
                                        <p:cTn id="40" dur="166" decel="50000">
                                          <p:stCondLst>
                                            <p:cond delay="1338"/>
                                          </p:stCondLst>
                                        </p:cTn>
                                        <p:tgtEl>
                                          <p:spTgt spid="3">
                                            <p:txEl>
                                              <p:pRg st="4" end="4"/>
                                            </p:txEl>
                                          </p:spTgt>
                                        </p:tgtEl>
                                      </p:cBhvr>
                                      <p:to x="100000" y="100000"/>
                                    </p:animScale>
                                    <p:animScale>
                                      <p:cBhvr>
                                        <p:cTn id="41" dur="26">
                                          <p:stCondLst>
                                            <p:cond delay="1642"/>
                                          </p:stCondLst>
                                        </p:cTn>
                                        <p:tgtEl>
                                          <p:spTgt spid="3">
                                            <p:txEl>
                                              <p:pRg st="4" end="4"/>
                                            </p:txEl>
                                          </p:spTgt>
                                        </p:tgtEl>
                                      </p:cBhvr>
                                      <p:to x="100000" y="90000"/>
                                    </p:animScale>
                                    <p:animScale>
                                      <p:cBhvr>
                                        <p:cTn id="42" dur="166" decel="50000">
                                          <p:stCondLst>
                                            <p:cond delay="1668"/>
                                          </p:stCondLst>
                                        </p:cTn>
                                        <p:tgtEl>
                                          <p:spTgt spid="3">
                                            <p:txEl>
                                              <p:pRg st="4" end="4"/>
                                            </p:txEl>
                                          </p:spTgt>
                                        </p:tgtEl>
                                      </p:cBhvr>
                                      <p:to x="100000" y="100000"/>
                                    </p:animScale>
                                    <p:animScale>
                                      <p:cBhvr>
                                        <p:cTn id="43" dur="26">
                                          <p:stCondLst>
                                            <p:cond delay="1808"/>
                                          </p:stCondLst>
                                        </p:cTn>
                                        <p:tgtEl>
                                          <p:spTgt spid="3">
                                            <p:txEl>
                                              <p:pRg st="4" end="4"/>
                                            </p:txEl>
                                          </p:spTgt>
                                        </p:tgtEl>
                                      </p:cBhvr>
                                      <p:to x="100000" y="95000"/>
                                    </p:animScale>
                                    <p:animScale>
                                      <p:cBhvr>
                                        <p:cTn id="4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E3505C-FFE9-4A09-AAE9-8FECDEB5DA38}"/>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0D19FDE-0FFE-4D6C-92C8-8C08A49D2780}"/>
              </a:ext>
            </a:extLst>
          </p:cNvPr>
          <p:cNvSpPr>
            <a:spLocks noGrp="1"/>
          </p:cNvSpPr>
          <p:nvPr>
            <p:ph idx="1"/>
          </p:nvPr>
        </p:nvSpPr>
        <p:spPr/>
        <p:txBody>
          <a:bodyPr>
            <a:normAutofit fontScale="92500" lnSpcReduction="20000"/>
          </a:bodyPr>
          <a:lstStyle/>
          <a:p>
            <a:r>
              <a:rPr lang="fi-FI" dirty="0"/>
              <a:t>Joillakin älykkyyden osa-alueilla (kuten itsenäinen oivaltava oppiminen), jotkut varislinnut ja papukaijalajit menestyivät paremmin kuin ihmisapinat</a:t>
            </a:r>
          </a:p>
          <a:p>
            <a:r>
              <a:rPr lang="fi-FI" dirty="0"/>
              <a:t>Korpit pärjäävät esim. mekaanisissa tehtävissä, joissa pitää ymmärtää painoja, naruja ja köysiä. Lähilaji mustavaris oivalsi vetää samanaikaisesti kahdella narunpäällä herkkukorin luokseen. Yhteistyö sujuu paremmin, jos työparit ovat läheisiä s. 153</a:t>
            </a:r>
          </a:p>
          <a:p>
            <a:r>
              <a:rPr lang="fi-FI" dirty="0"/>
              <a:t>Aasiannorsut osasivat odottaa kumppanin saapumista yhteistyökokeeseen</a:t>
            </a:r>
          </a:p>
          <a:p>
            <a:r>
              <a:rPr lang="fi-FI" dirty="0"/>
              <a:t>Yhteistyö sujuu myös täplähyeenoilta (ovat enemmän sukua kissoille kuin koirille), jotka saalistavat kuin sudet raatojensyönnin lisäksi. Yhteistyöllä vetämällä 2 köyttä yhtä aikaa, saivat korkealla sijaitsevan herkkuluukun aukeamaan. Edellytti tietoista päättelyä</a:t>
            </a:r>
          </a:p>
        </p:txBody>
      </p:sp>
    </p:spTree>
    <p:extLst>
      <p:ext uri="{BB962C8B-B14F-4D97-AF65-F5344CB8AC3E}">
        <p14:creationId xmlns:p14="http://schemas.microsoft.com/office/powerpoint/2010/main" val="88300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4E4497-62AE-4836-8900-5846B43EC005}"/>
              </a:ext>
            </a:extLst>
          </p:cNvPr>
          <p:cNvSpPr>
            <a:spLocks noGrp="1"/>
          </p:cNvSpPr>
          <p:nvPr>
            <p:ph type="title"/>
          </p:nvPr>
        </p:nvSpPr>
        <p:spPr/>
        <p:txBody>
          <a:bodyPr/>
          <a:lstStyle/>
          <a:p>
            <a:r>
              <a:rPr lang="fi-FI" dirty="0"/>
              <a:t>HUOMAA!</a:t>
            </a:r>
          </a:p>
        </p:txBody>
      </p:sp>
      <p:sp>
        <p:nvSpPr>
          <p:cNvPr id="3" name="Sisällön paikkamerkki 2">
            <a:extLst>
              <a:ext uri="{FF2B5EF4-FFF2-40B4-BE49-F238E27FC236}">
                <a16:creationId xmlns:a16="http://schemas.microsoft.com/office/drawing/2014/main" id="{C7F383AF-C502-4B60-ADD7-25132BFCAE9E}"/>
              </a:ext>
            </a:extLst>
          </p:cNvPr>
          <p:cNvSpPr>
            <a:spLocks noGrp="1"/>
          </p:cNvSpPr>
          <p:nvPr>
            <p:ph idx="1"/>
          </p:nvPr>
        </p:nvSpPr>
        <p:spPr/>
        <p:txBody>
          <a:bodyPr/>
          <a:lstStyle/>
          <a:p>
            <a:r>
              <a:rPr lang="fi-FI" dirty="0"/>
              <a:t>Pohjimmiltaan suurin ero ihmisen ja muiden eläinten välillä on kumulatiivinen eli kertyvä kulttuuri – tarvitaan kieli ja kyky ymmärtää toisen aikomuksia ja kokemuksia.</a:t>
            </a:r>
          </a:p>
          <a:p>
            <a:r>
              <a:rPr lang="fi-FI" dirty="0"/>
              <a:t>ÄLYLLINEN VUOROVAIKUTUS oli tekijä, jossa esi-isien evoluutio säntäsi omille teilleen ja johti kielten ja kulttuurien kehittymiseen. Älykkyyttä on monenlaista mutta</a:t>
            </a:r>
          </a:p>
          <a:p>
            <a:r>
              <a:rPr lang="fi-FI" dirty="0"/>
              <a:t>NISÄKKÄISTÄ USEILLA MITTAREILLA ÄLYKKÄIMPIÄ OVAT ihmisapinat, delfiinit, muut hammasvalaat sekä norsut</a:t>
            </a:r>
          </a:p>
          <a:p>
            <a:r>
              <a:rPr lang="fi-FI" dirty="0"/>
              <a:t>LINTUMAAILMASTA NOKKELIMPIA varislinnut ja jotkut papukaijalajit</a:t>
            </a:r>
          </a:p>
        </p:txBody>
      </p:sp>
    </p:spTree>
    <p:extLst>
      <p:ext uri="{BB962C8B-B14F-4D97-AF65-F5344CB8AC3E}">
        <p14:creationId xmlns:p14="http://schemas.microsoft.com/office/powerpoint/2010/main" val="188620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80">
                                          <p:stCondLst>
                                            <p:cond delay="0"/>
                                          </p:stCondLst>
                                        </p:cTn>
                                        <p:tgtEl>
                                          <p:spTgt spid="3">
                                            <p:txEl>
                                              <p:pRg st="3" end="3"/>
                                            </p:txEl>
                                          </p:spTgt>
                                        </p:tgtEl>
                                      </p:cBhvr>
                                    </p:animEffect>
                                    <p:anim calcmode="lin" valueType="num">
                                      <p:cBhvr>
                                        <p:cTn id="2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3" end="3"/>
                                            </p:txEl>
                                          </p:spTgt>
                                        </p:tgtEl>
                                      </p:cBhvr>
                                      <p:to x="100000" y="60000"/>
                                    </p:animScale>
                                    <p:animScale>
                                      <p:cBhvr>
                                        <p:cTn id="31" dur="166" decel="50000">
                                          <p:stCondLst>
                                            <p:cond delay="676"/>
                                          </p:stCondLst>
                                        </p:cTn>
                                        <p:tgtEl>
                                          <p:spTgt spid="3">
                                            <p:txEl>
                                              <p:pRg st="3" end="3"/>
                                            </p:txEl>
                                          </p:spTgt>
                                        </p:tgtEl>
                                      </p:cBhvr>
                                      <p:to x="100000" y="100000"/>
                                    </p:animScale>
                                    <p:animScale>
                                      <p:cBhvr>
                                        <p:cTn id="32" dur="26">
                                          <p:stCondLst>
                                            <p:cond delay="1312"/>
                                          </p:stCondLst>
                                        </p:cTn>
                                        <p:tgtEl>
                                          <p:spTgt spid="3">
                                            <p:txEl>
                                              <p:pRg st="3" end="3"/>
                                            </p:txEl>
                                          </p:spTgt>
                                        </p:tgtEl>
                                      </p:cBhvr>
                                      <p:to x="100000" y="80000"/>
                                    </p:animScale>
                                    <p:animScale>
                                      <p:cBhvr>
                                        <p:cTn id="33" dur="166" decel="50000">
                                          <p:stCondLst>
                                            <p:cond delay="1338"/>
                                          </p:stCondLst>
                                        </p:cTn>
                                        <p:tgtEl>
                                          <p:spTgt spid="3">
                                            <p:txEl>
                                              <p:pRg st="3" end="3"/>
                                            </p:txEl>
                                          </p:spTgt>
                                        </p:tgtEl>
                                      </p:cBhvr>
                                      <p:to x="100000" y="100000"/>
                                    </p:animScale>
                                    <p:animScale>
                                      <p:cBhvr>
                                        <p:cTn id="34" dur="26">
                                          <p:stCondLst>
                                            <p:cond delay="1642"/>
                                          </p:stCondLst>
                                        </p:cTn>
                                        <p:tgtEl>
                                          <p:spTgt spid="3">
                                            <p:txEl>
                                              <p:pRg st="3" end="3"/>
                                            </p:txEl>
                                          </p:spTgt>
                                        </p:tgtEl>
                                      </p:cBhvr>
                                      <p:to x="100000" y="90000"/>
                                    </p:animScale>
                                    <p:animScale>
                                      <p:cBhvr>
                                        <p:cTn id="35" dur="166" decel="50000">
                                          <p:stCondLst>
                                            <p:cond delay="1668"/>
                                          </p:stCondLst>
                                        </p:cTn>
                                        <p:tgtEl>
                                          <p:spTgt spid="3">
                                            <p:txEl>
                                              <p:pRg st="3" end="3"/>
                                            </p:txEl>
                                          </p:spTgt>
                                        </p:tgtEl>
                                      </p:cBhvr>
                                      <p:to x="100000" y="100000"/>
                                    </p:animScale>
                                    <p:animScale>
                                      <p:cBhvr>
                                        <p:cTn id="36" dur="26">
                                          <p:stCondLst>
                                            <p:cond delay="1808"/>
                                          </p:stCondLst>
                                        </p:cTn>
                                        <p:tgtEl>
                                          <p:spTgt spid="3">
                                            <p:txEl>
                                              <p:pRg st="3" end="3"/>
                                            </p:txEl>
                                          </p:spTgt>
                                        </p:tgtEl>
                                      </p:cBhvr>
                                      <p:to x="100000" y="95000"/>
                                    </p:animScale>
                                    <p:animScale>
                                      <p:cBhvr>
                                        <p:cTn id="37"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E6E79C-655D-488A-9251-19C08015F744}"/>
              </a:ext>
            </a:extLst>
          </p:cNvPr>
          <p:cNvSpPr>
            <a:spLocks noGrp="1"/>
          </p:cNvSpPr>
          <p:nvPr>
            <p:ph type="ctrTitle"/>
          </p:nvPr>
        </p:nvSpPr>
        <p:spPr/>
        <p:txBody>
          <a:bodyPr/>
          <a:lstStyle/>
          <a:p>
            <a:r>
              <a:rPr lang="fi-FI" dirty="0"/>
              <a:t>KIELITAIDOSTA</a:t>
            </a:r>
          </a:p>
        </p:txBody>
      </p:sp>
      <p:sp>
        <p:nvSpPr>
          <p:cNvPr id="3" name="Alaotsikko 2">
            <a:extLst>
              <a:ext uri="{FF2B5EF4-FFF2-40B4-BE49-F238E27FC236}">
                <a16:creationId xmlns:a16="http://schemas.microsoft.com/office/drawing/2014/main" id="{A5C71623-6F5A-4685-9C48-AE77EFD58EDE}"/>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963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6F806-D07C-4D73-B016-F7C65D74C055}"/>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715915F-4D66-4CC6-A14F-D81AA06C2A5C}"/>
              </a:ext>
            </a:extLst>
          </p:cNvPr>
          <p:cNvSpPr>
            <a:spLocks noGrp="1"/>
          </p:cNvSpPr>
          <p:nvPr>
            <p:ph idx="1"/>
          </p:nvPr>
        </p:nvSpPr>
        <p:spPr/>
        <p:txBody>
          <a:bodyPr/>
          <a:lstStyle/>
          <a:p>
            <a:r>
              <a:rPr lang="fi-FI" dirty="0" err="1"/>
              <a:t>Kanzilla</a:t>
            </a:r>
            <a:r>
              <a:rPr lang="fi-FI" dirty="0"/>
              <a:t> s. 158 on oma symbolitaulukielensä. Kuuluuko bonoboille (=</a:t>
            </a:r>
            <a:r>
              <a:rPr lang="fi-FI" dirty="0" err="1"/>
              <a:t>kongonsimpansseille</a:t>
            </a:r>
            <a:r>
              <a:rPr lang="fi-FI" dirty="0"/>
              <a:t>) oma kieli vai onko se vain </a:t>
            </a:r>
            <a:r>
              <a:rPr lang="fi-FI" dirty="0" err="1"/>
              <a:t>Kanzin</a:t>
            </a:r>
            <a:r>
              <a:rPr lang="fi-FI" dirty="0"/>
              <a:t> luomus?</a:t>
            </a:r>
          </a:p>
          <a:p>
            <a:r>
              <a:rPr lang="fi-FI" dirty="0"/>
              <a:t>Tutkija </a:t>
            </a:r>
            <a:r>
              <a:rPr lang="fi-FI" dirty="0" err="1"/>
              <a:t>Sue</a:t>
            </a:r>
            <a:r>
              <a:rPr lang="fi-FI" dirty="0"/>
              <a:t> </a:t>
            </a:r>
            <a:r>
              <a:rPr lang="fi-FI" dirty="0" err="1"/>
              <a:t>Savage-Rumbaughin</a:t>
            </a:r>
            <a:r>
              <a:rPr lang="fi-FI" dirty="0"/>
              <a:t> pyyntö: ”Pyydä </a:t>
            </a:r>
            <a:r>
              <a:rPr lang="fi-FI" dirty="0" err="1"/>
              <a:t>Tamulia</a:t>
            </a:r>
            <a:r>
              <a:rPr lang="fi-FI" dirty="0"/>
              <a:t> antamaan avaimet minulle”</a:t>
            </a:r>
          </a:p>
          <a:p>
            <a:r>
              <a:rPr lang="fi-FI" dirty="0"/>
              <a:t>DELFIINEILLÄ: näyttää olevan ”nimiä” – joka yksilöllä on tunnusvihellys, jolla se tiedottaa mm. oman sijaintinsa. Lähestyessään toista delfiiniä, se viheltelee omaa tunnustaan. Tällainen tunnusvihellysten järjestelmä on havaittu tähän mennessä 5 delfiinilajilla sekä sarvivalailla</a:t>
            </a:r>
          </a:p>
          <a:p>
            <a:r>
              <a:rPr lang="fi-FI" dirty="0"/>
              <a:t>Valaat hahmottavat ainakin lauserakenteita s. 160</a:t>
            </a:r>
          </a:p>
        </p:txBody>
      </p:sp>
    </p:spTree>
    <p:extLst>
      <p:ext uri="{BB962C8B-B14F-4D97-AF65-F5344CB8AC3E}">
        <p14:creationId xmlns:p14="http://schemas.microsoft.com/office/powerpoint/2010/main" val="41308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heel(1)">
                                      <p:cBhvr>
                                        <p:cTn id="3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D5109E-61CA-49F0-B4BB-807CA29E2A36}"/>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7D138349-8C20-44E0-9B78-31D47A329D2C}"/>
              </a:ext>
            </a:extLst>
          </p:cNvPr>
          <p:cNvSpPr>
            <a:spLocks noGrp="1"/>
          </p:cNvSpPr>
          <p:nvPr>
            <p:ph idx="1"/>
          </p:nvPr>
        </p:nvSpPr>
        <p:spPr/>
        <p:txBody>
          <a:bodyPr>
            <a:normAutofit fontScale="92500" lnSpcReduction="10000"/>
          </a:bodyPr>
          <a:lstStyle/>
          <a:p>
            <a:r>
              <a:rPr lang="fi-FI" dirty="0"/>
              <a:t>HARMAAPAPUKAIJAT voi kouluttaa käyttämään sanoja tarkoittamaan jotain. S. 161 esimerkkejä Alex-papukaijan kyvyistä. ”Montako oranssia palikkaa?”</a:t>
            </a:r>
          </a:p>
          <a:p>
            <a:r>
              <a:rPr lang="fi-FI" dirty="0"/>
              <a:t>Muutkin harmaapapukaijat oppineet käyttämään sanoja mielekkäästi, vastaamaan niillä kysymyksiin ja muodostamaan lyhyitä lauseita. Oppineet ihmisen ajattelutavan logiikkaa vaikka niiden oma logiikka voi olla ihan erilainen</a:t>
            </a:r>
          </a:p>
          <a:p>
            <a:r>
              <a:rPr lang="fi-FI" dirty="0"/>
              <a:t>YMPÄRISTÖ VAIKUTTAA ÄLYKKYYTEEN: jos eläin ei pääse toteuttamaan lajinsa luontaisia käyttäytymistarpeita, se stressaantuu ja turhautuu. Tilavat ja virikkeelliset olot edistävät tutkimuksen luotettavuutta. Erityisesti poikasvaiheessa kasvuympäristön monipuolisuus vaikuttaa aivojen kehitykseen ja vaikutus säilyy loppuiän</a:t>
            </a:r>
          </a:p>
        </p:txBody>
      </p:sp>
    </p:spTree>
    <p:extLst>
      <p:ext uri="{BB962C8B-B14F-4D97-AF65-F5344CB8AC3E}">
        <p14:creationId xmlns:p14="http://schemas.microsoft.com/office/powerpoint/2010/main" val="320158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47817-C76E-464A-AE08-0C38F1DBDAA4}"/>
              </a:ext>
            </a:extLst>
          </p:cNvPr>
          <p:cNvSpPr>
            <a:spLocks noGrp="1"/>
          </p:cNvSpPr>
          <p:nvPr>
            <p:ph type="title"/>
          </p:nvPr>
        </p:nvSpPr>
        <p:spPr/>
        <p:txBody>
          <a:bodyPr/>
          <a:lstStyle/>
          <a:p>
            <a:r>
              <a:rPr lang="fi-FI" dirty="0"/>
              <a:t>EVOLUUTIO EI PYRI MAKSIMOIMAAN ÄLYKKYYTTÄ</a:t>
            </a:r>
          </a:p>
        </p:txBody>
      </p:sp>
      <p:sp>
        <p:nvSpPr>
          <p:cNvPr id="3" name="Sisällön paikkamerkki 2">
            <a:extLst>
              <a:ext uri="{FF2B5EF4-FFF2-40B4-BE49-F238E27FC236}">
                <a16:creationId xmlns:a16="http://schemas.microsoft.com/office/drawing/2014/main" id="{96689382-4FB8-4981-B8D5-126F4751E910}"/>
              </a:ext>
            </a:extLst>
          </p:cNvPr>
          <p:cNvSpPr>
            <a:spLocks noGrp="1"/>
          </p:cNvSpPr>
          <p:nvPr>
            <p:ph idx="1"/>
          </p:nvPr>
        </p:nvSpPr>
        <p:spPr/>
        <p:txBody>
          <a:bodyPr>
            <a:normAutofit fontScale="70000" lnSpcReduction="20000"/>
          </a:bodyPr>
          <a:lstStyle/>
          <a:p>
            <a:r>
              <a:rPr lang="fi-FI" dirty="0"/>
              <a:t>Koska aivot vievät runsaasti energiaa. Silloin olisi löydettävä joka päivä paljon ruokaa verrattuna samanpainoiseen pienempiaivoiseen </a:t>
            </a:r>
            <a:r>
              <a:rPr lang="fi-FI" dirty="0">
                <a:sym typeface="Wingdings" panose="05000000000000000000" pitchFamily="2" charset="2"/>
              </a:rPr>
              <a:t> luonnonvalinta karsii turhan suuriaivoisia, paitsi niiltä lajeilta, joille siitä on merkittävää hyötyä (s. 164)</a:t>
            </a:r>
          </a:p>
          <a:p>
            <a:r>
              <a:rPr lang="fi-FI" dirty="0">
                <a:sym typeface="Wingdings" panose="05000000000000000000" pitchFamily="2" charset="2"/>
              </a:rPr>
              <a:t>Toisilla lajeilla luonnonvalinta kohdistuu vaikka juoksunopeuteen, tarkkaan kuuloon tai kykyyn muuttaa nopeasti lentosuuntaa</a:t>
            </a:r>
          </a:p>
          <a:p>
            <a:r>
              <a:rPr lang="fi-FI" dirty="0">
                <a:sym typeface="Wingdings" panose="05000000000000000000" pitchFamily="2" charset="2"/>
              </a:rPr>
              <a:t>huippuälykkäillä lajeilla ravinto on hajallaan ja ne elävät ryhmissä. Eläinlajeilla on taipumus päätyä sille älykkyystasolle, joka on niiden elinympäristön ja ruokavalion kannalta optimaalinen.</a:t>
            </a:r>
          </a:p>
          <a:p>
            <a:r>
              <a:rPr lang="fi-FI" dirty="0">
                <a:sym typeface="Wingdings" panose="05000000000000000000" pitchFamily="2" charset="2"/>
              </a:rPr>
              <a:t>Apinoiden ja papukaijojen elämässä ravintolaikkuja ovat hedelmäpuut, joissa hedelmiä vain lyhyen aikaa. Valailla kalaparvet, varislinnuilla raadot, pähkinät. Norsuille tärkeää juomapaikat, koska ne juovat yli 100 litraa päivässä.</a:t>
            </a:r>
          </a:p>
          <a:p>
            <a:r>
              <a:rPr lang="fi-FI" dirty="0">
                <a:sym typeface="Wingdings" panose="05000000000000000000" pitchFamily="2" charset="2"/>
              </a:rPr>
              <a:t>Pystyihmisen aikana noin 2 milj. </a:t>
            </a:r>
            <a:r>
              <a:rPr lang="fi-FI" dirty="0" err="1">
                <a:sym typeface="Wingdings" panose="05000000000000000000" pitchFamily="2" charset="2"/>
              </a:rPr>
              <a:t>v.s</a:t>
            </a:r>
            <a:r>
              <a:rPr lang="fi-FI" dirty="0">
                <a:sym typeface="Wingdings" panose="05000000000000000000" pitchFamily="2" charset="2"/>
              </a:rPr>
              <a:t>. sekä 0,5 milj. </a:t>
            </a:r>
            <a:r>
              <a:rPr lang="fi-FI" dirty="0" err="1">
                <a:sym typeface="Wingdings" panose="05000000000000000000" pitchFamily="2" charset="2"/>
              </a:rPr>
              <a:t>v.s</a:t>
            </a:r>
            <a:r>
              <a:rPr lang="fi-FI" dirty="0">
                <a:sym typeface="Wingdings" panose="05000000000000000000" pitchFamily="2" charset="2"/>
              </a:rPr>
              <a:t>. silloisissa elinympäristöissä ja elintavoissa älykkyydestä oli paljon hyötyä. Siksi luonnonvalinta suosi älykkäimpien yksilöiden eloonjäämistä ja lisääntymistä.</a:t>
            </a:r>
            <a:endParaRPr lang="fi-FI" dirty="0"/>
          </a:p>
        </p:txBody>
      </p:sp>
    </p:spTree>
    <p:extLst>
      <p:ext uri="{BB962C8B-B14F-4D97-AF65-F5344CB8AC3E}">
        <p14:creationId xmlns:p14="http://schemas.microsoft.com/office/powerpoint/2010/main" val="409227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heel(1)">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Vertical)">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68E47-DB52-49C6-B892-FF93DB1DDF58}"/>
              </a:ext>
            </a:extLst>
          </p:cNvPr>
          <p:cNvSpPr>
            <a:spLocks noGrp="1"/>
          </p:cNvSpPr>
          <p:nvPr>
            <p:ph type="title"/>
          </p:nvPr>
        </p:nvSpPr>
        <p:spPr/>
        <p:txBody>
          <a:bodyPr/>
          <a:lstStyle/>
          <a:p>
            <a:r>
              <a:rPr lang="fi-FI" dirty="0"/>
              <a:t>MITÄ MERKITYSTÄ ON ELÄINTEN ÄLYLLISIÄ KYKYJÄ KARTOITTAVISTA TUTKIMUKSISTA?</a:t>
            </a:r>
          </a:p>
        </p:txBody>
      </p:sp>
      <p:sp>
        <p:nvSpPr>
          <p:cNvPr id="3" name="Sisällön paikkamerkki 2">
            <a:extLst>
              <a:ext uri="{FF2B5EF4-FFF2-40B4-BE49-F238E27FC236}">
                <a16:creationId xmlns:a16="http://schemas.microsoft.com/office/drawing/2014/main" id="{2C916AC8-CA31-4727-AA20-F376FCD8836E}"/>
              </a:ext>
            </a:extLst>
          </p:cNvPr>
          <p:cNvSpPr>
            <a:spLocks noGrp="1"/>
          </p:cNvSpPr>
          <p:nvPr>
            <p:ph idx="1"/>
          </p:nvPr>
        </p:nvSpPr>
        <p:spPr/>
        <p:txBody>
          <a:bodyPr>
            <a:normAutofit fontScale="92500" lnSpcReduction="20000"/>
          </a:bodyPr>
          <a:lstStyle/>
          <a:p>
            <a:r>
              <a:rPr lang="fi-FI" dirty="0"/>
              <a:t>Auttaa ymmärtämään,  missä tulevat vastaan eri lajien hahmotuskyvyn rajat </a:t>
            </a:r>
            <a:r>
              <a:rPr lang="fi-FI" dirty="0">
                <a:sym typeface="Wingdings" panose="05000000000000000000" pitchFamily="2" charset="2"/>
              </a:rPr>
              <a:t> on helpompi olla vaatimatta liikoja</a:t>
            </a:r>
          </a:p>
          <a:p>
            <a:r>
              <a:rPr lang="fi-FI" dirty="0">
                <a:sym typeface="Wingdings" panose="05000000000000000000" pitchFamily="2" charset="2"/>
              </a:rPr>
              <a:t>Kun ymmärrämme paremmin,  mikä on älykkyyttä ja  ikä jotain muuta, onnistumme paremmin muovaamaan eläinten käyttäytymistä toimivampaan suuntaan arjessa</a:t>
            </a:r>
          </a:p>
          <a:p>
            <a:r>
              <a:rPr lang="fi-FI" dirty="0">
                <a:sym typeface="Wingdings" panose="05000000000000000000" pitchFamily="2" charset="2"/>
              </a:rPr>
              <a:t>Esim. koiran koulutus vaikuttaa siihen, miten älykkäänä sitä pidämme. Tilanteet, joissa koira vaikuttaa tyhmältä, ovat niitä, että vaadimme jotain,  mitä ei ole opetettu, tai on opetettu tavalla, jota koiran aivoilla ei voi ymmärtää</a:t>
            </a:r>
          </a:p>
          <a:p>
            <a:r>
              <a:rPr lang="fi-FI" dirty="0">
                <a:sym typeface="Wingdings" panose="05000000000000000000" pitchFamily="2" charset="2"/>
              </a:rPr>
              <a:t>Tulos riippuu enemmän kouluttajan taidoista!</a:t>
            </a:r>
          </a:p>
          <a:p>
            <a:r>
              <a:rPr lang="fi-FI" dirty="0">
                <a:sym typeface="Wingdings" panose="05000000000000000000" pitchFamily="2" charset="2"/>
              </a:rPr>
              <a:t>Jos kaneja ja marsuja ym. Pidetään tyhminä, on kyse siitä, että niitä pidetään pienissä häkeissä  tekemisen puutteessa ne tulevat apaattisiksi ja passiivisiksi</a:t>
            </a:r>
            <a:endParaRPr lang="fi-FI" dirty="0"/>
          </a:p>
        </p:txBody>
      </p:sp>
    </p:spTree>
    <p:extLst>
      <p:ext uri="{BB962C8B-B14F-4D97-AF65-F5344CB8AC3E}">
        <p14:creationId xmlns:p14="http://schemas.microsoft.com/office/powerpoint/2010/main" val="349097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anim calcmode="lin" valueType="num">
                                      <p:cBhvr>
                                        <p:cTn id="2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23A094-AC5A-4508-AAF3-C6DE3102735B}"/>
              </a:ext>
            </a:extLst>
          </p:cNvPr>
          <p:cNvSpPr>
            <a:spLocks noGrp="1"/>
          </p:cNvSpPr>
          <p:nvPr>
            <p:ph type="title"/>
          </p:nvPr>
        </p:nvSpPr>
        <p:spPr/>
        <p:txBody>
          <a:bodyPr/>
          <a:lstStyle/>
          <a:p>
            <a:r>
              <a:rPr lang="fi-FI" dirty="0"/>
              <a:t>TUIRE KAIMIO</a:t>
            </a:r>
          </a:p>
        </p:txBody>
      </p:sp>
      <p:sp>
        <p:nvSpPr>
          <p:cNvPr id="3" name="Sisällön paikkamerkki 2">
            <a:extLst>
              <a:ext uri="{FF2B5EF4-FFF2-40B4-BE49-F238E27FC236}">
                <a16:creationId xmlns:a16="http://schemas.microsoft.com/office/drawing/2014/main" id="{34173233-984B-479B-A431-BC7BC211DD24}"/>
              </a:ext>
            </a:extLst>
          </p:cNvPr>
          <p:cNvSpPr>
            <a:spLocks noGrp="1"/>
          </p:cNvSpPr>
          <p:nvPr>
            <p:ph idx="1"/>
          </p:nvPr>
        </p:nvSpPr>
        <p:spPr/>
        <p:txBody>
          <a:bodyPr/>
          <a:lstStyle/>
          <a:p>
            <a:r>
              <a:rPr lang="fi-FI" dirty="0"/>
              <a:t>Etsi hänestä tietoa netistä!</a:t>
            </a:r>
          </a:p>
        </p:txBody>
      </p:sp>
    </p:spTree>
    <p:extLst>
      <p:ext uri="{BB962C8B-B14F-4D97-AF65-F5344CB8AC3E}">
        <p14:creationId xmlns:p14="http://schemas.microsoft.com/office/powerpoint/2010/main" val="76003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D03266-73C4-4C9B-B427-3D9C8C10ACA5}"/>
              </a:ext>
            </a:extLst>
          </p:cNvPr>
          <p:cNvSpPr>
            <a:spLocks noGrp="1"/>
          </p:cNvSpPr>
          <p:nvPr>
            <p:ph type="title"/>
          </p:nvPr>
        </p:nvSpPr>
        <p:spPr/>
        <p:txBody>
          <a:bodyPr/>
          <a:lstStyle/>
          <a:p>
            <a:r>
              <a:rPr lang="fi-FI" dirty="0"/>
              <a:t>AISTINELIN</a:t>
            </a:r>
          </a:p>
        </p:txBody>
      </p:sp>
      <p:sp>
        <p:nvSpPr>
          <p:cNvPr id="3" name="Sisällön paikkamerkki 2">
            <a:extLst>
              <a:ext uri="{FF2B5EF4-FFF2-40B4-BE49-F238E27FC236}">
                <a16:creationId xmlns:a16="http://schemas.microsoft.com/office/drawing/2014/main" id="{D284F15E-16E8-41D0-A7A2-1E5EDEEEFF10}"/>
              </a:ext>
            </a:extLst>
          </p:cNvPr>
          <p:cNvSpPr>
            <a:spLocks noGrp="1"/>
          </p:cNvSpPr>
          <p:nvPr>
            <p:ph idx="1"/>
          </p:nvPr>
        </p:nvSpPr>
        <p:spPr/>
        <p:txBody>
          <a:bodyPr/>
          <a:lstStyle/>
          <a:p>
            <a:r>
              <a:rPr lang="fi-FI" dirty="0"/>
              <a:t>= elin, jossa on aistinepiteelisoluja eli reseptoreita, joita ulkoiset kemialliset ja fysikaaliset ilmiöt ärsyttävät niin, että ilmiöt muuttuvat </a:t>
            </a:r>
            <a:r>
              <a:rPr lang="fi-FI"/>
              <a:t>aivoissa aistimuksiksi</a:t>
            </a:r>
            <a:endParaRPr lang="fi-FI" dirty="0"/>
          </a:p>
        </p:txBody>
      </p:sp>
    </p:spTree>
    <p:extLst>
      <p:ext uri="{BB962C8B-B14F-4D97-AF65-F5344CB8AC3E}">
        <p14:creationId xmlns:p14="http://schemas.microsoft.com/office/powerpoint/2010/main" val="237576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B162E1-1710-475A-A5E8-0ED93770FDB8}"/>
              </a:ext>
            </a:extLst>
          </p:cNvPr>
          <p:cNvSpPr>
            <a:spLocks noGrp="1"/>
          </p:cNvSpPr>
          <p:nvPr>
            <p:ph type="ctrTitle"/>
          </p:nvPr>
        </p:nvSpPr>
        <p:spPr/>
        <p:txBody>
          <a:bodyPr/>
          <a:lstStyle/>
          <a:p>
            <a:r>
              <a:rPr lang="fi-FI" dirty="0"/>
              <a:t>NAURAVAT ROTAT JA MUITA LEIKKIVIÄ ELÄIMIÄ</a:t>
            </a:r>
          </a:p>
        </p:txBody>
      </p:sp>
      <p:sp>
        <p:nvSpPr>
          <p:cNvPr id="3" name="Alaotsikko 2">
            <a:extLst>
              <a:ext uri="{FF2B5EF4-FFF2-40B4-BE49-F238E27FC236}">
                <a16:creationId xmlns:a16="http://schemas.microsoft.com/office/drawing/2014/main" id="{7E084F7D-871F-4581-AC4B-82D5E1E44D6F}"/>
              </a:ext>
            </a:extLst>
          </p:cNvPr>
          <p:cNvSpPr>
            <a:spLocks noGrp="1"/>
          </p:cNvSpPr>
          <p:nvPr>
            <p:ph type="subTitle" idx="1"/>
          </p:nvPr>
        </p:nvSpPr>
        <p:spPr/>
        <p:txBody>
          <a:bodyPr/>
          <a:lstStyle/>
          <a:p>
            <a:r>
              <a:rPr lang="fi-FI" dirty="0"/>
              <a:t>LEIKKI ELÄINKUNNASSA</a:t>
            </a:r>
          </a:p>
        </p:txBody>
      </p:sp>
    </p:spTree>
    <p:extLst>
      <p:ext uri="{BB962C8B-B14F-4D97-AF65-F5344CB8AC3E}">
        <p14:creationId xmlns:p14="http://schemas.microsoft.com/office/powerpoint/2010/main" val="382649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27B34E-CC03-4A35-8ABF-8F11E0017365}"/>
              </a:ext>
            </a:extLst>
          </p:cNvPr>
          <p:cNvSpPr>
            <a:spLocks noGrp="1"/>
          </p:cNvSpPr>
          <p:nvPr>
            <p:ph type="title"/>
          </p:nvPr>
        </p:nvSpPr>
        <p:spPr/>
        <p:txBody>
          <a:bodyPr/>
          <a:lstStyle/>
          <a:p>
            <a:r>
              <a:rPr lang="fi-FI" dirty="0"/>
              <a:t>MIELIHYVÄ JA LEIKIT</a:t>
            </a:r>
          </a:p>
        </p:txBody>
      </p:sp>
      <p:sp>
        <p:nvSpPr>
          <p:cNvPr id="3" name="Sisällön paikkamerkki 2">
            <a:extLst>
              <a:ext uri="{FF2B5EF4-FFF2-40B4-BE49-F238E27FC236}">
                <a16:creationId xmlns:a16="http://schemas.microsoft.com/office/drawing/2014/main" id="{2AF8944E-C209-44DB-BBC3-3A720D96C63B}"/>
              </a:ext>
            </a:extLst>
          </p:cNvPr>
          <p:cNvSpPr>
            <a:spLocks noGrp="1"/>
          </p:cNvSpPr>
          <p:nvPr>
            <p:ph idx="1"/>
          </p:nvPr>
        </p:nvSpPr>
        <p:spPr/>
        <p:txBody>
          <a:bodyPr>
            <a:normAutofit lnSpcReduction="10000"/>
          </a:bodyPr>
          <a:lstStyle/>
          <a:p>
            <a:r>
              <a:rPr lang="fi-FI" dirty="0"/>
              <a:t>Delfiinit ja </a:t>
            </a:r>
            <a:r>
              <a:rPr lang="fi-FI" dirty="0" err="1"/>
              <a:t>belugat</a:t>
            </a:r>
            <a:r>
              <a:rPr lang="fi-FI" dirty="0"/>
              <a:t> eivät pelkästään leiki ilmakuplilla vaan myös valmistavat leluja niistä s.193</a:t>
            </a:r>
          </a:p>
          <a:p>
            <a:r>
              <a:rPr lang="fi-FI" dirty="0"/>
              <a:t>Painiessaan rotat sirkuttavat 50 000 Hz:n korkeudella (mitä ihmiskorva ei mitenkään kuule), samoin kun niitä leikitetään kutitusleikeillä, ne ”visertävät”. ”Nauru” alkaa jo ennen leikkiä, ehkä se on </a:t>
            </a:r>
            <a:r>
              <a:rPr lang="fi-FI" dirty="0" err="1"/>
              <a:t>leikkiinkutsua</a:t>
            </a:r>
            <a:r>
              <a:rPr lang="fi-FI" dirty="0"/>
              <a:t> ja tunnetilamittari</a:t>
            </a:r>
          </a:p>
          <a:p>
            <a:r>
              <a:rPr lang="fi-FI" dirty="0"/>
              <a:t>Koirien </a:t>
            </a:r>
            <a:r>
              <a:rPr lang="fi-FI" dirty="0" err="1"/>
              <a:t>leikkiinkutsuele</a:t>
            </a:r>
            <a:r>
              <a:rPr lang="fi-FI" dirty="0"/>
              <a:t> on ”kumarrus”</a:t>
            </a:r>
          </a:p>
          <a:p>
            <a:r>
              <a:rPr lang="fi-FI" dirty="0"/>
              <a:t>Simpanssien ja </a:t>
            </a:r>
            <a:r>
              <a:rPr lang="fi-FI" dirty="0" err="1"/>
              <a:t>bonoboiden</a:t>
            </a:r>
            <a:r>
              <a:rPr lang="fi-FI" dirty="0"/>
              <a:t> nauraessa hampaat ovat huulien takana piilossa. Jos hampaat kuitenkin näkyvät, niin apinaa pelottaa</a:t>
            </a:r>
          </a:p>
          <a:p>
            <a:r>
              <a:rPr lang="fi-FI" dirty="0"/>
              <a:t>Mm. gepardit, karhut ja maaoravat leikkivät pentuina</a:t>
            </a:r>
          </a:p>
          <a:p>
            <a:endParaRPr lang="fi-FI" dirty="0"/>
          </a:p>
        </p:txBody>
      </p:sp>
    </p:spTree>
    <p:extLst>
      <p:ext uri="{BB962C8B-B14F-4D97-AF65-F5344CB8AC3E}">
        <p14:creationId xmlns:p14="http://schemas.microsoft.com/office/powerpoint/2010/main" val="27828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2AFCE6-EBA8-46FA-BC3E-0C537E9C91E2}"/>
              </a:ext>
            </a:extLst>
          </p:cNvPr>
          <p:cNvSpPr>
            <a:spLocks noGrp="1"/>
          </p:cNvSpPr>
          <p:nvPr>
            <p:ph type="title"/>
          </p:nvPr>
        </p:nvSpPr>
        <p:spPr/>
        <p:txBody>
          <a:bodyPr>
            <a:normAutofit fontScale="90000"/>
          </a:bodyPr>
          <a:lstStyle/>
          <a:p>
            <a:r>
              <a:rPr lang="fi-FI" dirty="0"/>
              <a:t>LEIKIN TUNNISTAA 5 KRITEERISTÄ, joiden avulla tunnistaa, onko touhu eläimelle hauskaa vai pakkopullaa eli olosuhteiden ongelmaa</a:t>
            </a:r>
          </a:p>
        </p:txBody>
      </p:sp>
      <p:sp>
        <p:nvSpPr>
          <p:cNvPr id="3" name="Sisällön paikkamerkki 2">
            <a:extLst>
              <a:ext uri="{FF2B5EF4-FFF2-40B4-BE49-F238E27FC236}">
                <a16:creationId xmlns:a16="http://schemas.microsoft.com/office/drawing/2014/main" id="{FE81F382-074F-4698-95C3-231EE0F0C76F}"/>
              </a:ext>
            </a:extLst>
          </p:cNvPr>
          <p:cNvSpPr>
            <a:spLocks noGrp="1"/>
          </p:cNvSpPr>
          <p:nvPr>
            <p:ph idx="1"/>
          </p:nvPr>
        </p:nvSpPr>
        <p:spPr/>
        <p:txBody>
          <a:bodyPr>
            <a:normAutofit fontScale="92500" lnSpcReduction="10000"/>
          </a:bodyPr>
          <a:lstStyle/>
          <a:p>
            <a:pPr marL="457200" indent="-457200">
              <a:lnSpc>
                <a:spcPct val="110000"/>
              </a:lnSpc>
              <a:spcBef>
                <a:spcPts val="600"/>
              </a:spcBef>
              <a:buFont typeface="+mj-lt"/>
              <a:buAutoNum type="arabicPeriod"/>
            </a:pPr>
            <a:r>
              <a:rPr lang="fi-FI" dirty="0"/>
              <a:t>S. 197. TEKEMINEN ON HYÖDYTÖNTÄ</a:t>
            </a:r>
          </a:p>
          <a:p>
            <a:pPr marL="457200" indent="-457200">
              <a:lnSpc>
                <a:spcPct val="110000"/>
              </a:lnSpc>
              <a:spcBef>
                <a:spcPts val="600"/>
              </a:spcBef>
              <a:buFont typeface="+mj-lt"/>
              <a:buAutoNum type="arabicPeriod"/>
            </a:pPr>
            <a:r>
              <a:rPr lang="fi-FI" dirty="0"/>
              <a:t>SPONTAANI VASTAUS TOISEN ALOITTEESEEN</a:t>
            </a:r>
          </a:p>
          <a:p>
            <a:pPr marL="457200" indent="-457200">
              <a:lnSpc>
                <a:spcPct val="110000"/>
              </a:lnSpc>
              <a:spcBef>
                <a:spcPts val="600"/>
              </a:spcBef>
              <a:buFont typeface="+mj-lt"/>
              <a:buAutoNum type="arabicPeriod"/>
            </a:pPr>
            <a:r>
              <a:rPr lang="fi-FI" dirty="0"/>
              <a:t>LIIOITELTU KÄYTÖS</a:t>
            </a:r>
          </a:p>
          <a:p>
            <a:pPr marL="457200" indent="-457200">
              <a:lnSpc>
                <a:spcPct val="110000"/>
              </a:lnSpc>
              <a:spcBef>
                <a:spcPts val="600"/>
              </a:spcBef>
              <a:buFont typeface="+mj-lt"/>
              <a:buAutoNum type="arabicPeriod"/>
            </a:pPr>
            <a:r>
              <a:rPr lang="fi-FI" dirty="0"/>
              <a:t>VERSIOIDEN MUUNTELU</a:t>
            </a:r>
          </a:p>
          <a:p>
            <a:pPr marL="457200" indent="-457200">
              <a:lnSpc>
                <a:spcPct val="110000"/>
              </a:lnSpc>
              <a:spcBef>
                <a:spcPts val="600"/>
              </a:spcBef>
              <a:buFont typeface="+mj-lt"/>
              <a:buAutoNum type="arabicPeriod"/>
            </a:pPr>
            <a:r>
              <a:rPr lang="fi-FI" dirty="0"/>
              <a:t>ELÄIN LEIKKII RENNOSSA TURVALLISESSA TILANTEESSA JA OLLESSAAN TERVE</a:t>
            </a:r>
          </a:p>
          <a:p>
            <a:r>
              <a:rPr lang="fi-FI" dirty="0"/>
              <a:t>Esim. koirien hännänjahtaus voi olla stereotyyppistä käytöstä tai aiheutua kivusta</a:t>
            </a:r>
          </a:p>
          <a:p>
            <a:r>
              <a:rPr lang="fi-FI" dirty="0"/>
              <a:t>Aikuisten kissojen saalistusleikit ovatkin todellisuudessa  käyttäytymistarpeiden toteuttamista. Niistä puuttuu leikkisä kokeilu ja variointi</a:t>
            </a:r>
          </a:p>
        </p:txBody>
      </p:sp>
    </p:spTree>
    <p:extLst>
      <p:ext uri="{BB962C8B-B14F-4D97-AF65-F5344CB8AC3E}">
        <p14:creationId xmlns:p14="http://schemas.microsoft.com/office/powerpoint/2010/main" val="8170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80">
                                          <p:stCondLst>
                                            <p:cond delay="0"/>
                                          </p:stCondLst>
                                        </p:cTn>
                                        <p:tgtEl>
                                          <p:spTgt spid="3">
                                            <p:txEl>
                                              <p:pRg st="6" end="6"/>
                                            </p:txEl>
                                          </p:spTgt>
                                        </p:tgtEl>
                                      </p:cBhvr>
                                    </p:animEffect>
                                    <p:anim calcmode="lin" valueType="num">
                                      <p:cBhvr>
                                        <p:cTn id="4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6" end="6"/>
                                            </p:txEl>
                                          </p:spTgt>
                                        </p:tgtEl>
                                      </p:cBhvr>
                                      <p:to x="100000" y="60000"/>
                                    </p:animScale>
                                    <p:animScale>
                                      <p:cBhvr>
                                        <p:cTn id="47" dur="166" decel="50000">
                                          <p:stCondLst>
                                            <p:cond delay="676"/>
                                          </p:stCondLst>
                                        </p:cTn>
                                        <p:tgtEl>
                                          <p:spTgt spid="3">
                                            <p:txEl>
                                              <p:pRg st="6" end="6"/>
                                            </p:txEl>
                                          </p:spTgt>
                                        </p:tgtEl>
                                      </p:cBhvr>
                                      <p:to x="100000" y="100000"/>
                                    </p:animScale>
                                    <p:animScale>
                                      <p:cBhvr>
                                        <p:cTn id="48" dur="26">
                                          <p:stCondLst>
                                            <p:cond delay="1312"/>
                                          </p:stCondLst>
                                        </p:cTn>
                                        <p:tgtEl>
                                          <p:spTgt spid="3">
                                            <p:txEl>
                                              <p:pRg st="6" end="6"/>
                                            </p:txEl>
                                          </p:spTgt>
                                        </p:tgtEl>
                                      </p:cBhvr>
                                      <p:to x="100000" y="80000"/>
                                    </p:animScale>
                                    <p:animScale>
                                      <p:cBhvr>
                                        <p:cTn id="49" dur="166" decel="50000">
                                          <p:stCondLst>
                                            <p:cond delay="1338"/>
                                          </p:stCondLst>
                                        </p:cTn>
                                        <p:tgtEl>
                                          <p:spTgt spid="3">
                                            <p:txEl>
                                              <p:pRg st="6" end="6"/>
                                            </p:txEl>
                                          </p:spTgt>
                                        </p:tgtEl>
                                      </p:cBhvr>
                                      <p:to x="100000" y="100000"/>
                                    </p:animScale>
                                    <p:animScale>
                                      <p:cBhvr>
                                        <p:cTn id="50" dur="26">
                                          <p:stCondLst>
                                            <p:cond delay="1642"/>
                                          </p:stCondLst>
                                        </p:cTn>
                                        <p:tgtEl>
                                          <p:spTgt spid="3">
                                            <p:txEl>
                                              <p:pRg st="6" end="6"/>
                                            </p:txEl>
                                          </p:spTgt>
                                        </p:tgtEl>
                                      </p:cBhvr>
                                      <p:to x="100000" y="90000"/>
                                    </p:animScale>
                                    <p:animScale>
                                      <p:cBhvr>
                                        <p:cTn id="51" dur="166" decel="50000">
                                          <p:stCondLst>
                                            <p:cond delay="1668"/>
                                          </p:stCondLst>
                                        </p:cTn>
                                        <p:tgtEl>
                                          <p:spTgt spid="3">
                                            <p:txEl>
                                              <p:pRg st="6" end="6"/>
                                            </p:txEl>
                                          </p:spTgt>
                                        </p:tgtEl>
                                      </p:cBhvr>
                                      <p:to x="100000" y="100000"/>
                                    </p:animScale>
                                    <p:animScale>
                                      <p:cBhvr>
                                        <p:cTn id="52" dur="26">
                                          <p:stCondLst>
                                            <p:cond delay="1808"/>
                                          </p:stCondLst>
                                        </p:cTn>
                                        <p:tgtEl>
                                          <p:spTgt spid="3">
                                            <p:txEl>
                                              <p:pRg st="6" end="6"/>
                                            </p:txEl>
                                          </p:spTgt>
                                        </p:tgtEl>
                                      </p:cBhvr>
                                      <p:to x="100000" y="95000"/>
                                    </p:animScale>
                                    <p:animScale>
                                      <p:cBhvr>
                                        <p:cTn id="5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9E84D3-7FBF-414A-9122-351B63AC6936}"/>
              </a:ext>
            </a:extLst>
          </p:cNvPr>
          <p:cNvSpPr>
            <a:spLocks noGrp="1"/>
          </p:cNvSpPr>
          <p:nvPr>
            <p:ph type="title"/>
          </p:nvPr>
        </p:nvSpPr>
        <p:spPr/>
        <p:txBody>
          <a:bodyPr/>
          <a:lstStyle/>
          <a:p>
            <a:r>
              <a:rPr lang="fi-FI" dirty="0"/>
              <a:t>Lisää esimerkkejä</a:t>
            </a:r>
            <a:br>
              <a:rPr lang="fi-FI" dirty="0"/>
            </a:br>
            <a:endParaRPr lang="fi-FI" dirty="0"/>
          </a:p>
        </p:txBody>
      </p:sp>
      <p:sp>
        <p:nvSpPr>
          <p:cNvPr id="3" name="Sisällön paikkamerkki 2">
            <a:extLst>
              <a:ext uri="{FF2B5EF4-FFF2-40B4-BE49-F238E27FC236}">
                <a16:creationId xmlns:a16="http://schemas.microsoft.com/office/drawing/2014/main" id="{A6FD6E95-6C39-4F24-9C20-AAE9406D59F3}"/>
              </a:ext>
            </a:extLst>
          </p:cNvPr>
          <p:cNvSpPr>
            <a:spLocks noGrp="1"/>
          </p:cNvSpPr>
          <p:nvPr>
            <p:ph idx="1"/>
          </p:nvPr>
        </p:nvSpPr>
        <p:spPr/>
        <p:txBody>
          <a:bodyPr>
            <a:normAutofit fontScale="77500" lnSpcReduction="20000"/>
          </a:bodyPr>
          <a:lstStyle/>
          <a:p>
            <a:r>
              <a:rPr lang="fi-FI" dirty="0"/>
              <a:t>Aikuiset saukot leikkivät liukumalla, uudestaan ja uudestaan rinnettä alas</a:t>
            </a:r>
          </a:p>
          <a:p>
            <a:r>
              <a:rPr lang="fi-FI" dirty="0"/>
              <a:t>Aikuiset hylkeet kieppuvat veden alla</a:t>
            </a:r>
          </a:p>
          <a:p>
            <a:r>
              <a:rPr lang="fi-FI" dirty="0"/>
              <a:t>Jotkut linnut voivat roikkua oksasta jaloillaan ja tehdä voltteja sen ympäri (s.200). </a:t>
            </a:r>
          </a:p>
          <a:p>
            <a:r>
              <a:rPr lang="fi-FI" dirty="0"/>
              <a:t>Maailman leikkisin lintulaji on </a:t>
            </a:r>
            <a:r>
              <a:rPr lang="fi-FI" dirty="0" err="1"/>
              <a:t>kea</a:t>
            </a:r>
            <a:r>
              <a:rPr lang="fi-FI" dirty="0"/>
              <a:t>!</a:t>
            </a:r>
          </a:p>
          <a:p>
            <a:r>
              <a:rPr lang="fi-FI" dirty="0"/>
              <a:t>Monipuolisimmat leikit löytyvät valaiden, hylkeiden, norsujen, petoeläinten ja kädellisten lahkoista. Nisäkkäät jaetaan 28 lahkoon. Niistä 20:ssä leikitään</a:t>
            </a:r>
          </a:p>
          <a:p>
            <a:r>
              <a:rPr lang="fi-FI" dirty="0"/>
              <a:t>Linnuista ainakin papukaijat, tikat, pöllöt, kyyhkyt, kanalinnut ja sorsalinnut voivat leikkiä</a:t>
            </a:r>
          </a:p>
          <a:p>
            <a:r>
              <a:rPr lang="fi-FI" dirty="0"/>
              <a:t>Älykkyydellä on yllättävän vähän tekemistä leikkisyyden kanssa. Älykkäimmillä monimutkaisimmat leikit.</a:t>
            </a:r>
          </a:p>
          <a:p>
            <a:r>
              <a:rPr lang="fi-FI" dirty="0"/>
              <a:t>Aikuisina leikkivät mm. varislinnut, papukaijat, delfiinit ja kädelliset</a:t>
            </a:r>
          </a:p>
        </p:txBody>
      </p:sp>
    </p:spTree>
    <p:extLst>
      <p:ext uri="{BB962C8B-B14F-4D97-AF65-F5344CB8AC3E}">
        <p14:creationId xmlns:p14="http://schemas.microsoft.com/office/powerpoint/2010/main" val="14717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FC75FD-6524-461D-9F16-453C7F891108}"/>
              </a:ext>
            </a:extLst>
          </p:cNvPr>
          <p:cNvSpPr>
            <a:spLocks noGrp="1"/>
          </p:cNvSpPr>
          <p:nvPr>
            <p:ph type="title"/>
          </p:nvPr>
        </p:nvSpPr>
        <p:spPr/>
        <p:txBody>
          <a:bodyPr/>
          <a:lstStyle/>
          <a:p>
            <a:r>
              <a:rPr lang="fi-FI" dirty="0"/>
              <a:t>MIKSI ELÄIMET LEIKKIVÄT?</a:t>
            </a:r>
            <a:br>
              <a:rPr lang="fi-FI" dirty="0"/>
            </a:br>
            <a:endParaRPr lang="fi-FI" dirty="0"/>
          </a:p>
        </p:txBody>
      </p:sp>
      <p:sp>
        <p:nvSpPr>
          <p:cNvPr id="3" name="Sisällön paikkamerkki 2">
            <a:extLst>
              <a:ext uri="{FF2B5EF4-FFF2-40B4-BE49-F238E27FC236}">
                <a16:creationId xmlns:a16="http://schemas.microsoft.com/office/drawing/2014/main" id="{9F5C7BA8-E94F-4AB3-A102-772086C13200}"/>
              </a:ext>
            </a:extLst>
          </p:cNvPr>
          <p:cNvSpPr>
            <a:spLocks noGrp="1"/>
          </p:cNvSpPr>
          <p:nvPr>
            <p:ph idx="1"/>
          </p:nvPr>
        </p:nvSpPr>
        <p:spPr/>
        <p:txBody>
          <a:bodyPr>
            <a:normAutofit lnSpcReduction="10000"/>
          </a:bodyPr>
          <a:lstStyle/>
          <a:p>
            <a:r>
              <a:rPr lang="fi-FI" dirty="0"/>
              <a:t>Perinteisesti vastataan, että harjoittelevat taitoja, joita tulevat tarvitsemaan myöhemmin elämässään </a:t>
            </a:r>
            <a:r>
              <a:rPr lang="fi-FI" dirty="0">
                <a:sym typeface="Wingdings" panose="05000000000000000000" pitchFamily="2" charset="2"/>
              </a:rPr>
              <a:t> lihasten ja koordinaatiokyvyn harjaantuminen</a:t>
            </a:r>
          </a:p>
          <a:p>
            <a:r>
              <a:rPr lang="fi-FI" dirty="0">
                <a:sym typeface="Wingdings" panose="05000000000000000000" pitchFamily="2" charset="2"/>
              </a:rPr>
              <a:t>Niistä leikkiminen on myös hauskaa!, palkitsevaa ja mielihyväkemikaalit erittyvät. Luo hyvinvointia tuottamalla mielihyvää</a:t>
            </a:r>
          </a:p>
          <a:p>
            <a:r>
              <a:rPr lang="fi-FI" dirty="0">
                <a:sym typeface="Wingdings" panose="05000000000000000000" pitchFamily="2" charset="2"/>
              </a:rPr>
              <a:t>Samalla se on aivojumppaa, voisi auttaa  selviytymään vaihtelevissa tilanteissa, kehittää tarkkaavaisuutta ja reaktioiden joustavuutta  vahvistaa eri aivoalueiden välisiä hermokytkentöjä, kasvattaa uusia yhteyksiä  mitä laajempi verkosto, sen parempi mm. luova ongelmanratkaisukyky</a:t>
            </a:r>
            <a:endParaRPr lang="fi-FI" dirty="0"/>
          </a:p>
        </p:txBody>
      </p:sp>
    </p:spTree>
    <p:extLst>
      <p:ext uri="{BB962C8B-B14F-4D97-AF65-F5344CB8AC3E}">
        <p14:creationId xmlns:p14="http://schemas.microsoft.com/office/powerpoint/2010/main" val="13782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0CE25-94A0-4DC3-9E9D-F7B638DAFFB9}"/>
              </a:ext>
            </a:extLst>
          </p:cNvPr>
          <p:cNvSpPr>
            <a:spLocks noGrp="1"/>
          </p:cNvSpPr>
          <p:nvPr>
            <p:ph type="title"/>
          </p:nvPr>
        </p:nvSpPr>
        <p:spPr/>
        <p:txBody>
          <a:bodyPr/>
          <a:lstStyle/>
          <a:p>
            <a:r>
              <a:rPr lang="fi-FI" dirty="0"/>
              <a:t>LEIKIT JAETAAN KOLMEEN RYHMÄÄN</a:t>
            </a:r>
          </a:p>
        </p:txBody>
      </p:sp>
      <p:sp>
        <p:nvSpPr>
          <p:cNvPr id="3" name="Sisällön paikkamerkki 2">
            <a:extLst>
              <a:ext uri="{FF2B5EF4-FFF2-40B4-BE49-F238E27FC236}">
                <a16:creationId xmlns:a16="http://schemas.microsoft.com/office/drawing/2014/main" id="{525A3D0E-E8FE-407E-8AE4-8D7D881DA1D9}"/>
              </a:ext>
            </a:extLst>
          </p:cNvPr>
          <p:cNvSpPr>
            <a:spLocks noGrp="1"/>
          </p:cNvSpPr>
          <p:nvPr>
            <p:ph idx="1"/>
          </p:nvPr>
        </p:nvSpPr>
        <p:spPr/>
        <p:txBody>
          <a:bodyPr>
            <a:normAutofit fontScale="92500" lnSpcReduction="20000"/>
          </a:bodyPr>
          <a:lstStyle/>
          <a:p>
            <a:pPr marL="457200" indent="-457200">
              <a:lnSpc>
                <a:spcPct val="110000"/>
              </a:lnSpc>
              <a:spcBef>
                <a:spcPts val="600"/>
              </a:spcBef>
              <a:buAutoNum type="arabicParenR"/>
            </a:pPr>
            <a:r>
              <a:rPr lang="fi-FI" dirty="0"/>
              <a:t>ESINEILLÄ LEIKKIMINEN: lähtökohtana ollut ravinnon käsittely. Esim. kyyhkyt leikkivät vain esineillä</a:t>
            </a:r>
          </a:p>
          <a:p>
            <a:pPr marL="457200" indent="-457200">
              <a:lnSpc>
                <a:spcPct val="110000"/>
              </a:lnSpc>
              <a:spcBef>
                <a:spcPts val="600"/>
              </a:spcBef>
              <a:buAutoNum type="arabicParenR"/>
            </a:pPr>
            <a:r>
              <a:rPr lang="fi-FI" dirty="0"/>
              <a:t>LIIKUNTALEIKIT: saaneet alkunsa poikasen aloitellessa lajilleen tyypillisiä liikkumistapoja. Esim. sorsilla on vain liikuntaleikkejä</a:t>
            </a:r>
          </a:p>
          <a:p>
            <a:pPr marL="457200" indent="-457200">
              <a:lnSpc>
                <a:spcPct val="110000"/>
              </a:lnSpc>
              <a:spcBef>
                <a:spcPts val="600"/>
              </a:spcBef>
              <a:buAutoNum type="arabicParenR"/>
            </a:pPr>
            <a:r>
              <a:rPr lang="fi-FI" dirty="0"/>
              <a:t>SOSIAALISET LEIKIT: alkuperä ehkä lajin sisäiset tappelut, parittelukäyttäytyminen tai saalistus. Esim. </a:t>
            </a:r>
            <a:r>
              <a:rPr lang="fi-FI" dirty="0" err="1"/>
              <a:t>tamaaneilla</a:t>
            </a:r>
            <a:r>
              <a:rPr lang="fi-FI" dirty="0"/>
              <a:t> (norsujen sukua) vain tätä lajia</a:t>
            </a:r>
          </a:p>
          <a:p>
            <a:pPr marL="0" indent="0">
              <a:lnSpc>
                <a:spcPct val="110000"/>
              </a:lnSpc>
              <a:spcBef>
                <a:spcPts val="600"/>
              </a:spcBef>
              <a:buNone/>
            </a:pPr>
            <a:endParaRPr lang="fi-FI" dirty="0"/>
          </a:p>
          <a:p>
            <a:pPr>
              <a:lnSpc>
                <a:spcPct val="110000"/>
              </a:lnSpc>
              <a:spcBef>
                <a:spcPts val="600"/>
              </a:spcBef>
            </a:pPr>
            <a:r>
              <a:rPr lang="fi-FI" dirty="0"/>
              <a:t>Joillain lajeilla on näistä vain yhtä ryhmää leikkejä, toisilla useita.</a:t>
            </a:r>
          </a:p>
          <a:p>
            <a:pPr>
              <a:lnSpc>
                <a:spcPct val="110000"/>
              </a:lnSpc>
              <a:spcBef>
                <a:spcPts val="600"/>
              </a:spcBef>
            </a:pPr>
            <a:r>
              <a:rPr lang="fi-FI" dirty="0"/>
              <a:t>Kokeilunhalu voi johtaa yhdistelmiin, </a:t>
            </a:r>
            <a:r>
              <a:rPr lang="fi-FI" dirty="0" err="1"/>
              <a:t>Esim</a:t>
            </a:r>
            <a:r>
              <a:rPr lang="fi-FI" dirty="0"/>
              <a:t> villisian porsailla s.203</a:t>
            </a:r>
          </a:p>
          <a:p>
            <a:pPr>
              <a:lnSpc>
                <a:spcPct val="110000"/>
              </a:lnSpc>
              <a:spcBef>
                <a:spcPts val="600"/>
              </a:spcBef>
            </a:pPr>
            <a:r>
              <a:rPr lang="fi-FI" dirty="0"/>
              <a:t>Eri leikkiryhmät ilmestyvät kasvavien poikasten käyttäytymiseen eri aikoina</a:t>
            </a:r>
          </a:p>
        </p:txBody>
      </p:sp>
    </p:spTree>
    <p:extLst>
      <p:ext uri="{BB962C8B-B14F-4D97-AF65-F5344CB8AC3E}">
        <p14:creationId xmlns:p14="http://schemas.microsoft.com/office/powerpoint/2010/main" val="114581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2D90C3-8E00-471D-863C-2C53B1DE68BA}"/>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0BBD05C-2FAE-47D6-9A4E-05097A1EE434}"/>
              </a:ext>
            </a:extLst>
          </p:cNvPr>
          <p:cNvSpPr>
            <a:spLocks noGrp="1"/>
          </p:cNvSpPr>
          <p:nvPr>
            <p:ph idx="1"/>
          </p:nvPr>
        </p:nvSpPr>
        <p:spPr/>
        <p:txBody>
          <a:bodyPr>
            <a:normAutofit fontScale="85000" lnSpcReduction="20000"/>
          </a:bodyPr>
          <a:lstStyle/>
          <a:p>
            <a:r>
              <a:rPr lang="fi-FI" dirty="0"/>
              <a:t>Väsynyttä eläintä ei huvita leikkiä. Pitää olla ylimääräistä energiaa. Mitä tiukempi energiabudjetti on, sen vähemmän ne leikkivät. Pienikokoisilla on eniten lämpöä haihduttavaa pintaa tilavuuteensa nähden </a:t>
            </a:r>
            <a:r>
              <a:rPr lang="fi-FI" dirty="0">
                <a:sym typeface="Wingdings" panose="05000000000000000000" pitchFamily="2" charset="2"/>
              </a:rPr>
              <a:t> päästäisillä tai lepakoilla leikkiä on vähän tai ei lainkaan. Norsuilla on paljon!</a:t>
            </a:r>
          </a:p>
          <a:p>
            <a:r>
              <a:rPr lang="fi-FI" dirty="0">
                <a:sym typeface="Wingdings" panose="05000000000000000000" pitchFamily="2" charset="2"/>
              </a:rPr>
              <a:t>Vesieläimet ovat yleensä leikkisämpiä, kuin maaeläimet- Uiminen kuluttaa vähiten energiaa liikkumisen muodoista (majavat, saukot!)</a:t>
            </a:r>
          </a:p>
          <a:p>
            <a:r>
              <a:rPr lang="fi-FI" dirty="0">
                <a:sym typeface="Wingdings" panose="05000000000000000000" pitchFamily="2" charset="2"/>
              </a:rPr>
              <a:t>Lisäravintoa saaneet voivat muuttua leikkisämmiksi, esim. </a:t>
            </a:r>
            <a:r>
              <a:rPr lang="fi-FI" dirty="0" err="1">
                <a:sym typeface="Wingdings" panose="05000000000000000000" pitchFamily="2" charset="2"/>
              </a:rPr>
              <a:t>surikaatti</a:t>
            </a:r>
            <a:r>
              <a:rPr lang="fi-FI" dirty="0">
                <a:sym typeface="Wingdings" panose="05000000000000000000" pitchFamily="2" charset="2"/>
              </a:rPr>
              <a:t> Kalaharissa s. 206</a:t>
            </a:r>
          </a:p>
          <a:p>
            <a:r>
              <a:rPr lang="fi-FI" dirty="0">
                <a:sym typeface="Wingdings" panose="05000000000000000000" pitchFamily="2" charset="2"/>
              </a:rPr>
              <a:t>Kotieläimillä on taipumus muuttua leikkisämmiksi kuin luonnonvaraisten kantamuotojensa. Esim. kesyrottien painileikit. Tämä on osa domestikaatiota, jossa vankeus ja valikoiva jalostus muuttaa perimää. Yleistä on esim. aivojen pieneneminen ja sukukypsyyden saavuttaminen nuorempana. Ulkonäkö muuttuu enemmän kuin käytös. Toki mm. leikkisyys kasvaa ja varovaisuus ihmistä kohtaan vähenee.</a:t>
            </a:r>
            <a:endParaRPr lang="fi-FI" dirty="0"/>
          </a:p>
        </p:txBody>
      </p:sp>
    </p:spTree>
    <p:extLst>
      <p:ext uri="{BB962C8B-B14F-4D97-AF65-F5344CB8AC3E}">
        <p14:creationId xmlns:p14="http://schemas.microsoft.com/office/powerpoint/2010/main" val="166887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E16BE-480F-4EBB-B416-B2E198CBDB10}"/>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B39F585C-2BE0-42AE-8E9C-3A1C08A81A9B}"/>
              </a:ext>
            </a:extLst>
          </p:cNvPr>
          <p:cNvSpPr>
            <a:spLocks noGrp="1"/>
          </p:cNvSpPr>
          <p:nvPr>
            <p:ph idx="1"/>
          </p:nvPr>
        </p:nvSpPr>
        <p:spPr/>
        <p:txBody>
          <a:bodyPr>
            <a:normAutofit fontScale="92500"/>
          </a:bodyPr>
          <a:lstStyle/>
          <a:p>
            <a:r>
              <a:rPr lang="fi-FI" dirty="0"/>
              <a:t>Nautojen, sikojen ym. Tuotantoeläinten pitäisi siis olla leikkisämpiä kuin luonnonvaraisten kantamuotojensa. Silti pikkupossut vakavoituvat varhain.</a:t>
            </a:r>
          </a:p>
          <a:p>
            <a:r>
              <a:rPr lang="fi-FI" dirty="0"/>
              <a:t>Prahassa huomattu, että possuilla ei ole irtainta ainesta ritilälattioillaan betonilla. Rehu on ainoa irtain aine. Kun lisättiin olkia, niin leikkimäärä ja sosiaalinen käytös kasvoivat s. 207</a:t>
            </a:r>
          </a:p>
          <a:p>
            <a:r>
              <a:rPr lang="fi-FI" dirty="0"/>
              <a:t>Leikkimisen määrä onkin lupaava mittari, kun tutkijat etsivät luotettavia keinoja, miten eläimet voivat esim. lihantuotannossa. Eläinten stressi ja pelko on usein vaikea huomata.</a:t>
            </a:r>
          </a:p>
          <a:p>
            <a:r>
              <a:rPr lang="fi-FI" dirty="0"/>
              <a:t>Huom. Joskus stressaava, </a:t>
            </a:r>
            <a:r>
              <a:rPr lang="fi-FI" dirty="0" err="1"/>
              <a:t>pitkäänjatkunut</a:t>
            </a:r>
            <a:r>
              <a:rPr lang="fi-FI" dirty="0"/>
              <a:t> tilanne lisää patoutumista, joka purkautuu leikkimisenä s. 208 kevätkirmaus</a:t>
            </a:r>
          </a:p>
          <a:p>
            <a:endParaRPr lang="fi-FI" dirty="0"/>
          </a:p>
        </p:txBody>
      </p:sp>
    </p:spTree>
    <p:extLst>
      <p:ext uri="{BB962C8B-B14F-4D97-AF65-F5344CB8AC3E}">
        <p14:creationId xmlns:p14="http://schemas.microsoft.com/office/powerpoint/2010/main" val="327504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DEA954-2359-4AFF-B4B9-B904DF0BB7B7}"/>
              </a:ext>
            </a:extLst>
          </p:cNvPr>
          <p:cNvSpPr>
            <a:spLocks noGrp="1"/>
          </p:cNvSpPr>
          <p:nvPr>
            <p:ph type="title"/>
          </p:nvPr>
        </p:nvSpPr>
        <p:spPr/>
        <p:txBody>
          <a:bodyPr/>
          <a:lstStyle/>
          <a:p>
            <a:r>
              <a:rPr lang="fi-FI" dirty="0"/>
              <a:t>LEIKKIEN LAAJUUS ELÄINKUNNASSA</a:t>
            </a:r>
          </a:p>
        </p:txBody>
      </p:sp>
      <p:sp>
        <p:nvSpPr>
          <p:cNvPr id="3" name="Sisällön paikkamerkki 2">
            <a:extLst>
              <a:ext uri="{FF2B5EF4-FFF2-40B4-BE49-F238E27FC236}">
                <a16:creationId xmlns:a16="http://schemas.microsoft.com/office/drawing/2014/main" id="{35E1290A-180E-4080-AFE7-9862F91B418B}"/>
              </a:ext>
            </a:extLst>
          </p:cNvPr>
          <p:cNvSpPr>
            <a:spLocks noGrp="1"/>
          </p:cNvSpPr>
          <p:nvPr>
            <p:ph idx="1"/>
          </p:nvPr>
        </p:nvSpPr>
        <p:spPr/>
        <p:txBody>
          <a:bodyPr>
            <a:normAutofit fontScale="85000" lnSpcReduction="20000"/>
          </a:bodyPr>
          <a:lstStyle/>
          <a:p>
            <a:r>
              <a:rPr lang="fi-FI" dirty="0"/>
              <a:t>Sammakkoeläimillä ei tunneta tähän mennessä varmaa tapausta</a:t>
            </a:r>
          </a:p>
          <a:p>
            <a:r>
              <a:rPr lang="fi-FI" dirty="0"/>
              <a:t>Joillakin kookkailla tai vedessä elävillä matelijoilla on havaittu: esim. kolmimetrinen komodonvaraani leikkii esineillä, </a:t>
            </a:r>
            <a:r>
              <a:rPr lang="fi-FI" dirty="0" err="1"/>
              <a:t>niilinpehmeäkilpikonna</a:t>
            </a:r>
            <a:r>
              <a:rPr lang="fi-FI" dirty="0"/>
              <a:t> eläintarhassa</a:t>
            </a:r>
          </a:p>
          <a:p>
            <a:r>
              <a:rPr lang="fi-FI" dirty="0"/>
              <a:t>Leikin kriteerit täyttyneet myös lohikaloilla, kirjoahvenilla ja hailla. Afrikkalaiset norsukalat hyvin tutkittuja: kalat tasapainottelivat kuononsa päällä pieniä kiviä, kotiloita ja oksanpätkiä </a:t>
            </a:r>
            <a:r>
              <a:rPr lang="fi-FI" dirty="0">
                <a:sym typeface="Wingdings" panose="05000000000000000000" pitchFamily="2" charset="2"/>
              </a:rPr>
              <a:t> johtopäätös, että kaloilla ja matelijoilla on kyky kokea mielihyvää</a:t>
            </a:r>
          </a:p>
          <a:p>
            <a:r>
              <a:rPr lang="fi-FI" dirty="0">
                <a:sym typeface="Wingdings" panose="05000000000000000000" pitchFamily="2" charset="2"/>
              </a:rPr>
              <a:t>Leikkimielen puute ei tarkoita, että kyseinen laji olisi vailla muita mielihyväkokemuksia. Ehkä sillä ei ole ylimääräistä energiaa, kun elää vaihtolämpöisenä</a:t>
            </a:r>
          </a:p>
          <a:p>
            <a:r>
              <a:rPr lang="fi-FI" dirty="0">
                <a:sym typeface="Wingdings" panose="05000000000000000000" pitchFamily="2" charset="2"/>
              </a:rPr>
              <a:t>Selkärangattomien leikit ovat kysymysmerkki. Itävallan Konrad </a:t>
            </a:r>
            <a:r>
              <a:rPr lang="fi-FI" dirty="0" err="1">
                <a:sym typeface="Wingdings" panose="05000000000000000000" pitchFamily="2" charset="2"/>
              </a:rPr>
              <a:t>Lorenz</a:t>
            </a:r>
            <a:r>
              <a:rPr lang="fi-FI" dirty="0">
                <a:sym typeface="Wingdings" panose="05000000000000000000" pitchFamily="2" charset="2"/>
              </a:rPr>
              <a:t>-Instituutissa tutkijat antoivat meritursaille akvaarioon legopalikkaesineitä, 9/14 tursaasta teki esineillä kokeiluja, jotka täyttivät leikin kriteerit s. 211.</a:t>
            </a:r>
            <a:endParaRPr lang="fi-FI" dirty="0"/>
          </a:p>
        </p:txBody>
      </p:sp>
    </p:spTree>
    <p:extLst>
      <p:ext uri="{BB962C8B-B14F-4D97-AF65-F5344CB8AC3E}">
        <p14:creationId xmlns:p14="http://schemas.microsoft.com/office/powerpoint/2010/main" val="324422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D93ACD-BEA2-4FA2-A426-E4D389EFBBA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9C19C4D-89C2-4600-A5D7-F5309A4D8D92}"/>
              </a:ext>
            </a:extLst>
          </p:cNvPr>
          <p:cNvSpPr>
            <a:spLocks noGrp="1"/>
          </p:cNvSpPr>
          <p:nvPr>
            <p:ph idx="1"/>
          </p:nvPr>
        </p:nvSpPr>
        <p:spPr/>
        <p:txBody>
          <a:bodyPr>
            <a:normAutofit fontScale="85000" lnSpcReduction="10000"/>
          </a:bodyPr>
          <a:lstStyle/>
          <a:p>
            <a:pPr marL="457200" indent="-457200">
              <a:lnSpc>
                <a:spcPct val="110000"/>
              </a:lnSpc>
              <a:spcBef>
                <a:spcPts val="1200"/>
              </a:spcBef>
              <a:buFont typeface="+mj-lt"/>
              <a:buAutoNum type="arabicPeriod"/>
            </a:pPr>
            <a:r>
              <a:rPr lang="fi-FI" b="1" dirty="0"/>
              <a:t>ULTRAVIOLETTINÄKÖ</a:t>
            </a:r>
          </a:p>
          <a:p>
            <a:pPr>
              <a:lnSpc>
                <a:spcPct val="100000"/>
              </a:lnSpc>
              <a:spcBef>
                <a:spcPts val="600"/>
              </a:spcBef>
            </a:pPr>
            <a:r>
              <a:rPr lang="fi-FI" dirty="0"/>
              <a:t>Linnut</a:t>
            </a:r>
          </a:p>
          <a:p>
            <a:pPr>
              <a:lnSpc>
                <a:spcPct val="100000"/>
              </a:lnSpc>
              <a:spcBef>
                <a:spcPts val="600"/>
              </a:spcBef>
            </a:pPr>
            <a:r>
              <a:rPr lang="fi-FI" dirty="0"/>
              <a:t>Koralliriuttojen kalat Tyyne</a:t>
            </a:r>
          </a:p>
          <a:p>
            <a:pPr marL="0" indent="0">
              <a:lnSpc>
                <a:spcPct val="110000"/>
              </a:lnSpc>
              <a:spcBef>
                <a:spcPts val="1200"/>
              </a:spcBef>
              <a:buNone/>
            </a:pPr>
            <a:endParaRPr lang="fi-FI" b="1" dirty="0"/>
          </a:p>
          <a:p>
            <a:pPr marL="0" indent="0">
              <a:lnSpc>
                <a:spcPct val="110000"/>
              </a:lnSpc>
              <a:spcBef>
                <a:spcPts val="1200"/>
              </a:spcBef>
              <a:buNone/>
            </a:pPr>
            <a:r>
              <a:rPr lang="fi-FI" b="1" dirty="0"/>
              <a:t>2. INFRAPUNANÄKÖ</a:t>
            </a:r>
          </a:p>
          <a:p>
            <a:pPr>
              <a:lnSpc>
                <a:spcPct val="110000"/>
              </a:lnSpc>
              <a:spcBef>
                <a:spcPts val="1200"/>
              </a:spcBef>
            </a:pPr>
            <a:r>
              <a:rPr lang="fi-FI" dirty="0"/>
              <a:t>Osalla käärmeistä, ainakin boa- ja pytonlajit, kalkkarokäärme Tyyne</a:t>
            </a:r>
          </a:p>
          <a:p>
            <a:pPr>
              <a:lnSpc>
                <a:spcPct val="110000"/>
              </a:lnSpc>
              <a:spcBef>
                <a:spcPts val="1200"/>
              </a:spcBef>
            </a:pPr>
            <a:endParaRPr lang="fi-FI" dirty="0"/>
          </a:p>
          <a:p>
            <a:pPr marL="0" indent="0">
              <a:lnSpc>
                <a:spcPct val="110000"/>
              </a:lnSpc>
              <a:spcBef>
                <a:spcPts val="1200"/>
              </a:spcBef>
              <a:buNone/>
            </a:pPr>
            <a:r>
              <a:rPr lang="fi-FI" b="1" dirty="0"/>
              <a:t>3. NISÄKKÄIDEN MONENLAISET VÄRINÄÖT</a:t>
            </a:r>
          </a:p>
          <a:p>
            <a:pPr>
              <a:lnSpc>
                <a:spcPct val="120000"/>
              </a:lnSpc>
              <a:spcBef>
                <a:spcPts val="600"/>
              </a:spcBef>
            </a:pPr>
            <a:r>
              <a:rPr lang="fi-FI" dirty="0"/>
              <a:t>Ultravioletin erottaminen</a:t>
            </a:r>
          </a:p>
          <a:p>
            <a:pPr>
              <a:lnSpc>
                <a:spcPct val="120000"/>
              </a:lnSpc>
              <a:spcBef>
                <a:spcPts val="600"/>
              </a:spcBef>
            </a:pPr>
            <a:r>
              <a:rPr lang="fi-FI" dirty="0"/>
              <a:t>Punavihersokeus Evita</a:t>
            </a:r>
          </a:p>
          <a:p>
            <a:endParaRPr lang="fi-FI" dirty="0"/>
          </a:p>
          <a:p>
            <a:endParaRPr lang="fi-FI" dirty="0"/>
          </a:p>
          <a:p>
            <a:pPr marL="457200" indent="-457200">
              <a:buFont typeface="+mj-lt"/>
              <a:buAutoNum type="arabicPeriod"/>
            </a:pPr>
            <a:endParaRPr lang="fi-FI" dirty="0"/>
          </a:p>
        </p:txBody>
      </p:sp>
    </p:spTree>
    <p:extLst>
      <p:ext uri="{BB962C8B-B14F-4D97-AF65-F5344CB8AC3E}">
        <p14:creationId xmlns:p14="http://schemas.microsoft.com/office/powerpoint/2010/main" val="23603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95BBCB-8E07-4A89-90DC-9220971422F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C3E1FE0A-F0E0-4B5A-BB19-F39DE7DED5B4}"/>
              </a:ext>
            </a:extLst>
          </p:cNvPr>
          <p:cNvSpPr>
            <a:spLocks noGrp="1"/>
          </p:cNvSpPr>
          <p:nvPr>
            <p:ph idx="1"/>
          </p:nvPr>
        </p:nvSpPr>
        <p:spPr/>
        <p:txBody>
          <a:bodyPr/>
          <a:lstStyle/>
          <a:p>
            <a:pPr marL="0" indent="0">
              <a:buNone/>
            </a:pPr>
            <a:r>
              <a:rPr lang="fi-FI" dirty="0"/>
              <a:t>4. INFRAÄÄNET </a:t>
            </a:r>
            <a:r>
              <a:rPr lang="fi-FI" dirty="0" err="1"/>
              <a:t>juulia</a:t>
            </a:r>
            <a:endParaRPr lang="fi-FI" dirty="0"/>
          </a:p>
          <a:p>
            <a:pPr marL="0" indent="0">
              <a:buNone/>
            </a:pPr>
            <a:r>
              <a:rPr lang="fi-FI" dirty="0"/>
              <a:t>5. ULTRAÄÄNET </a:t>
            </a:r>
            <a:r>
              <a:rPr lang="fi-FI" dirty="0" err="1"/>
              <a:t>juulia</a:t>
            </a:r>
            <a:endParaRPr lang="fi-FI" dirty="0"/>
          </a:p>
          <a:p>
            <a:pPr marL="0" indent="0">
              <a:buNone/>
            </a:pPr>
            <a:r>
              <a:rPr lang="fi-FI" dirty="0"/>
              <a:t>6. HAJUAISTI Evita</a:t>
            </a:r>
          </a:p>
          <a:p>
            <a:pPr marL="0" indent="0">
              <a:buNone/>
            </a:pPr>
            <a:r>
              <a:rPr lang="fi-FI" dirty="0"/>
              <a:t>7. TUNTOAISTI </a:t>
            </a:r>
            <a:r>
              <a:rPr lang="fi-FI" dirty="0" err="1"/>
              <a:t>Dina</a:t>
            </a:r>
            <a:r>
              <a:rPr lang="fi-FI"/>
              <a:t>, sara</a:t>
            </a:r>
            <a:endParaRPr lang="fi-FI" dirty="0"/>
          </a:p>
          <a:p>
            <a:pPr marL="0" indent="0">
              <a:buNone/>
            </a:pPr>
            <a:r>
              <a:rPr lang="fi-FI" dirty="0"/>
              <a:t>8. VEDEN LIIKKEET </a:t>
            </a:r>
            <a:r>
              <a:rPr lang="fi-FI" dirty="0" err="1"/>
              <a:t>Dina</a:t>
            </a:r>
            <a:endParaRPr lang="fi-FI" dirty="0"/>
          </a:p>
          <a:p>
            <a:pPr marL="0" indent="0">
              <a:buNone/>
            </a:pPr>
            <a:r>
              <a:rPr lang="fi-FI" dirty="0"/>
              <a:t>9. SÄHKÖKENTÄT Hanna</a:t>
            </a:r>
          </a:p>
          <a:p>
            <a:pPr marL="0" indent="0">
              <a:buNone/>
            </a:pPr>
            <a:r>
              <a:rPr lang="fi-FI" dirty="0"/>
              <a:t>10. MAGNEETTIKENTTÄ Hanna</a:t>
            </a:r>
          </a:p>
          <a:p>
            <a:pPr marL="0" indent="0">
              <a:buNone/>
            </a:pPr>
            <a:r>
              <a:rPr lang="fi-FI" dirty="0"/>
              <a:t>11. PAINOVOIMAKENTÄN EROT SUUNNISTUKSEN APUNA Sara</a:t>
            </a:r>
          </a:p>
        </p:txBody>
      </p:sp>
    </p:spTree>
    <p:extLst>
      <p:ext uri="{BB962C8B-B14F-4D97-AF65-F5344CB8AC3E}">
        <p14:creationId xmlns:p14="http://schemas.microsoft.com/office/powerpoint/2010/main" val="84877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15F13A-D6C2-47DD-8B66-D8CDBB258FCD}"/>
              </a:ext>
            </a:extLst>
          </p:cNvPr>
          <p:cNvSpPr>
            <a:spLocks noGrp="1"/>
          </p:cNvSpPr>
          <p:nvPr>
            <p:ph type="title"/>
          </p:nvPr>
        </p:nvSpPr>
        <p:spPr/>
        <p:txBody>
          <a:bodyPr/>
          <a:lstStyle/>
          <a:p>
            <a:r>
              <a:rPr lang="fi-FI" dirty="0"/>
              <a:t>ELÄINKUNNAN DIVERSITEETTI PÄÄJAKSOJEN OSALTA esimerkiksi</a:t>
            </a:r>
          </a:p>
        </p:txBody>
      </p:sp>
      <p:sp>
        <p:nvSpPr>
          <p:cNvPr id="3" name="Sisällön paikkamerkki 2">
            <a:extLst>
              <a:ext uri="{FF2B5EF4-FFF2-40B4-BE49-F238E27FC236}">
                <a16:creationId xmlns:a16="http://schemas.microsoft.com/office/drawing/2014/main" id="{7967205C-5020-4696-875B-D7CCEF3EF3E5}"/>
              </a:ext>
            </a:extLst>
          </p:cNvPr>
          <p:cNvSpPr>
            <a:spLocks noGrp="1"/>
          </p:cNvSpPr>
          <p:nvPr>
            <p:ph sz="half" idx="1"/>
          </p:nvPr>
        </p:nvSpPr>
        <p:spPr/>
        <p:txBody>
          <a:bodyPr>
            <a:normAutofit fontScale="92500" lnSpcReduction="10000"/>
          </a:bodyPr>
          <a:lstStyle/>
          <a:p>
            <a:pPr marL="457200" indent="-457200">
              <a:lnSpc>
                <a:spcPct val="100000"/>
              </a:lnSpc>
              <a:spcBef>
                <a:spcPts val="600"/>
              </a:spcBef>
              <a:buFont typeface="+mj-lt"/>
              <a:buAutoNum type="arabicPeriod"/>
            </a:pPr>
            <a:r>
              <a:rPr lang="fi-FI" dirty="0" err="1"/>
              <a:t>Sarcomastigophora</a:t>
            </a:r>
            <a:r>
              <a:rPr lang="fi-FI" dirty="0"/>
              <a:t> (mm. siimaeliöt)</a:t>
            </a:r>
          </a:p>
          <a:p>
            <a:pPr marL="457200" indent="-457200">
              <a:lnSpc>
                <a:spcPct val="100000"/>
              </a:lnSpc>
              <a:spcBef>
                <a:spcPts val="600"/>
              </a:spcBef>
              <a:buFont typeface="+mj-lt"/>
              <a:buAutoNum type="arabicPeriod"/>
            </a:pPr>
            <a:r>
              <a:rPr lang="fi-FI" dirty="0"/>
              <a:t>Labyrinttiamebat</a:t>
            </a:r>
          </a:p>
          <a:p>
            <a:pPr marL="457200" indent="-457200">
              <a:lnSpc>
                <a:spcPct val="100000"/>
              </a:lnSpc>
              <a:spcBef>
                <a:spcPts val="600"/>
              </a:spcBef>
              <a:buFont typeface="+mj-lt"/>
              <a:buAutoNum type="arabicPeriod"/>
            </a:pPr>
            <a:r>
              <a:rPr lang="fi-FI" dirty="0" err="1"/>
              <a:t>Siimaloisiot</a:t>
            </a:r>
            <a:endParaRPr lang="fi-FI" dirty="0"/>
          </a:p>
          <a:p>
            <a:pPr marL="457200" indent="-457200">
              <a:lnSpc>
                <a:spcPct val="100000"/>
              </a:lnSpc>
              <a:spcBef>
                <a:spcPts val="600"/>
              </a:spcBef>
              <a:buFont typeface="+mj-lt"/>
              <a:buAutoNum type="arabicPeriod"/>
            </a:pPr>
            <a:r>
              <a:rPr lang="fi-FI" dirty="0" err="1"/>
              <a:t>Rakkoloisiot</a:t>
            </a:r>
            <a:endParaRPr lang="fi-FI" dirty="0"/>
          </a:p>
          <a:p>
            <a:pPr marL="457200" indent="-457200">
              <a:lnSpc>
                <a:spcPct val="100000"/>
              </a:lnSpc>
              <a:spcBef>
                <a:spcPts val="600"/>
              </a:spcBef>
              <a:buFont typeface="+mj-lt"/>
              <a:buAutoNum type="arabicPeriod"/>
            </a:pPr>
            <a:r>
              <a:rPr lang="fi-FI" dirty="0"/>
              <a:t>Ripsieläimet</a:t>
            </a:r>
          </a:p>
          <a:p>
            <a:pPr marL="457200" indent="-457200">
              <a:lnSpc>
                <a:spcPct val="100000"/>
              </a:lnSpc>
              <a:spcBef>
                <a:spcPts val="600"/>
              </a:spcBef>
              <a:buFont typeface="+mj-lt"/>
              <a:buAutoNum type="arabicPeriod"/>
            </a:pPr>
            <a:r>
              <a:rPr lang="fi-FI" dirty="0" err="1"/>
              <a:t>Laakkoeläimet</a:t>
            </a:r>
            <a:endParaRPr lang="fi-FI" dirty="0"/>
          </a:p>
          <a:p>
            <a:pPr marL="457200" indent="-457200">
              <a:lnSpc>
                <a:spcPct val="100000"/>
              </a:lnSpc>
              <a:spcBef>
                <a:spcPts val="600"/>
              </a:spcBef>
              <a:buFont typeface="+mj-lt"/>
              <a:buAutoNum type="arabicPeriod"/>
            </a:pPr>
            <a:r>
              <a:rPr lang="fi-FI" dirty="0"/>
              <a:t>Sienieläimet</a:t>
            </a:r>
          </a:p>
          <a:p>
            <a:pPr marL="457200" indent="-457200">
              <a:lnSpc>
                <a:spcPct val="100000"/>
              </a:lnSpc>
              <a:spcBef>
                <a:spcPts val="600"/>
              </a:spcBef>
              <a:buFont typeface="+mj-lt"/>
              <a:buAutoNum type="arabicPeriod"/>
            </a:pPr>
            <a:r>
              <a:rPr lang="fi-FI" dirty="0"/>
              <a:t>Polttiaiseläimet</a:t>
            </a:r>
          </a:p>
          <a:p>
            <a:pPr marL="457200" indent="-457200">
              <a:lnSpc>
                <a:spcPct val="100000"/>
              </a:lnSpc>
              <a:spcBef>
                <a:spcPts val="600"/>
              </a:spcBef>
              <a:buFont typeface="+mj-lt"/>
              <a:buAutoNum type="arabicPeriod"/>
            </a:pPr>
            <a:r>
              <a:rPr lang="fi-FI" dirty="0"/>
              <a:t>kampamaneetit</a:t>
            </a:r>
          </a:p>
        </p:txBody>
      </p:sp>
      <p:sp>
        <p:nvSpPr>
          <p:cNvPr id="4" name="Sisällön paikkamerkki 3">
            <a:extLst>
              <a:ext uri="{FF2B5EF4-FFF2-40B4-BE49-F238E27FC236}">
                <a16:creationId xmlns:a16="http://schemas.microsoft.com/office/drawing/2014/main" id="{37B9966A-6CE8-493D-8E3D-3529614674A7}"/>
              </a:ext>
            </a:extLst>
          </p:cNvPr>
          <p:cNvSpPr>
            <a:spLocks noGrp="1"/>
          </p:cNvSpPr>
          <p:nvPr>
            <p:ph sz="half" idx="2"/>
          </p:nvPr>
        </p:nvSpPr>
        <p:spPr/>
        <p:txBody>
          <a:bodyPr>
            <a:normAutofit fontScale="92500" lnSpcReduction="10000"/>
          </a:bodyPr>
          <a:lstStyle/>
          <a:p>
            <a:pPr marL="0" indent="0">
              <a:lnSpc>
                <a:spcPct val="100000"/>
              </a:lnSpc>
              <a:spcBef>
                <a:spcPts val="600"/>
              </a:spcBef>
              <a:buNone/>
            </a:pPr>
            <a:r>
              <a:rPr lang="fi-FI" dirty="0"/>
              <a:t>10. Laakamadot</a:t>
            </a:r>
          </a:p>
          <a:p>
            <a:pPr marL="0" indent="0">
              <a:lnSpc>
                <a:spcPct val="100000"/>
              </a:lnSpc>
              <a:spcBef>
                <a:spcPts val="600"/>
              </a:spcBef>
              <a:buNone/>
            </a:pPr>
            <a:r>
              <a:rPr lang="fi-FI" dirty="0"/>
              <a:t>11. Kampaleukamadot</a:t>
            </a:r>
          </a:p>
          <a:p>
            <a:pPr marL="0" indent="0">
              <a:lnSpc>
                <a:spcPct val="100000"/>
              </a:lnSpc>
              <a:spcBef>
                <a:spcPts val="600"/>
              </a:spcBef>
              <a:buNone/>
            </a:pPr>
            <a:r>
              <a:rPr lang="fi-FI" dirty="0"/>
              <a:t>12. Limamadot</a:t>
            </a:r>
          </a:p>
          <a:p>
            <a:pPr marL="0" indent="0">
              <a:lnSpc>
                <a:spcPct val="100000"/>
              </a:lnSpc>
              <a:spcBef>
                <a:spcPts val="600"/>
              </a:spcBef>
              <a:buNone/>
            </a:pPr>
            <a:r>
              <a:rPr lang="fi-FI" dirty="0"/>
              <a:t>13. Rataseläimet</a:t>
            </a:r>
          </a:p>
          <a:p>
            <a:pPr marL="0" indent="0">
              <a:lnSpc>
                <a:spcPct val="100000"/>
              </a:lnSpc>
              <a:spcBef>
                <a:spcPts val="600"/>
              </a:spcBef>
              <a:buNone/>
            </a:pPr>
            <a:r>
              <a:rPr lang="fi-FI" dirty="0"/>
              <a:t>14. Okapäämadot</a:t>
            </a:r>
          </a:p>
          <a:p>
            <a:pPr marL="0" indent="0">
              <a:lnSpc>
                <a:spcPct val="100000"/>
              </a:lnSpc>
              <a:spcBef>
                <a:spcPts val="600"/>
              </a:spcBef>
              <a:buNone/>
            </a:pPr>
            <a:r>
              <a:rPr lang="fi-FI" dirty="0"/>
              <a:t>15. Haarniskaiset</a:t>
            </a:r>
          </a:p>
          <a:p>
            <a:pPr marL="0" indent="0">
              <a:lnSpc>
                <a:spcPct val="100000"/>
              </a:lnSpc>
              <a:spcBef>
                <a:spcPts val="600"/>
              </a:spcBef>
              <a:buNone/>
            </a:pPr>
            <a:r>
              <a:rPr lang="fi-FI" dirty="0"/>
              <a:t>16. Sukkulamadot</a:t>
            </a:r>
          </a:p>
          <a:p>
            <a:pPr marL="0" indent="0">
              <a:lnSpc>
                <a:spcPct val="100000"/>
              </a:lnSpc>
              <a:spcBef>
                <a:spcPts val="600"/>
              </a:spcBef>
              <a:buNone/>
            </a:pPr>
            <a:r>
              <a:rPr lang="fi-FI" dirty="0"/>
              <a:t>17. Sukaspintaiset</a:t>
            </a:r>
          </a:p>
          <a:p>
            <a:pPr marL="0" indent="0">
              <a:lnSpc>
                <a:spcPct val="100000"/>
              </a:lnSpc>
              <a:spcBef>
                <a:spcPts val="600"/>
              </a:spcBef>
              <a:buNone/>
            </a:pPr>
            <a:r>
              <a:rPr lang="fi-FI" dirty="0"/>
              <a:t>18. Jouhimadot</a:t>
            </a:r>
          </a:p>
          <a:p>
            <a:pPr marL="0" indent="0">
              <a:lnSpc>
                <a:spcPct val="100000"/>
              </a:lnSpc>
              <a:spcBef>
                <a:spcPts val="600"/>
              </a:spcBef>
              <a:buNone/>
            </a:pPr>
            <a:r>
              <a:rPr lang="fi-FI" dirty="0"/>
              <a:t>19. Väkäkärsämadot</a:t>
            </a:r>
          </a:p>
          <a:p>
            <a:pPr marL="0" indent="0">
              <a:lnSpc>
                <a:spcPct val="100000"/>
              </a:lnSpc>
              <a:spcBef>
                <a:spcPts val="600"/>
              </a:spcBef>
              <a:buNone/>
            </a:pPr>
            <a:r>
              <a:rPr lang="fi-FI" dirty="0"/>
              <a:t>20. pikarimadot</a:t>
            </a:r>
          </a:p>
          <a:p>
            <a:pPr marL="0" indent="0">
              <a:lnSpc>
                <a:spcPct val="100000"/>
              </a:lnSpc>
              <a:spcBef>
                <a:spcPts val="600"/>
              </a:spcBef>
              <a:buNone/>
            </a:pPr>
            <a:endParaRPr lang="fi-FI" dirty="0"/>
          </a:p>
          <a:p>
            <a:pPr marL="0" indent="0">
              <a:buNone/>
            </a:pPr>
            <a:endParaRPr lang="fi-FI" dirty="0"/>
          </a:p>
        </p:txBody>
      </p:sp>
    </p:spTree>
    <p:extLst>
      <p:ext uri="{BB962C8B-B14F-4D97-AF65-F5344CB8AC3E}">
        <p14:creationId xmlns:p14="http://schemas.microsoft.com/office/powerpoint/2010/main" val="10851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9D8539-3B28-4D49-8C82-A869A27CD45C}"/>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D911A70-9415-4F58-A227-71C098420723}"/>
              </a:ext>
            </a:extLst>
          </p:cNvPr>
          <p:cNvSpPr>
            <a:spLocks noGrp="1"/>
          </p:cNvSpPr>
          <p:nvPr>
            <p:ph sz="half" idx="1"/>
          </p:nvPr>
        </p:nvSpPr>
        <p:spPr/>
        <p:txBody>
          <a:bodyPr>
            <a:normAutofit lnSpcReduction="10000"/>
          </a:bodyPr>
          <a:lstStyle/>
          <a:p>
            <a:pPr marL="0" indent="0">
              <a:lnSpc>
                <a:spcPct val="100000"/>
              </a:lnSpc>
              <a:spcBef>
                <a:spcPts val="600"/>
              </a:spcBef>
              <a:buNone/>
            </a:pPr>
            <a:r>
              <a:rPr lang="fi-FI" dirty="0"/>
              <a:t>21. Makkaramadot</a:t>
            </a:r>
          </a:p>
          <a:p>
            <a:pPr marL="0" indent="0">
              <a:lnSpc>
                <a:spcPct val="100000"/>
              </a:lnSpc>
              <a:spcBef>
                <a:spcPts val="600"/>
              </a:spcBef>
              <a:buNone/>
            </a:pPr>
            <a:r>
              <a:rPr lang="fi-FI" dirty="0"/>
              <a:t>22. Sammaleläimet</a:t>
            </a:r>
          </a:p>
          <a:p>
            <a:pPr marL="0" indent="0">
              <a:lnSpc>
                <a:spcPct val="100000"/>
              </a:lnSpc>
              <a:spcBef>
                <a:spcPts val="600"/>
              </a:spcBef>
              <a:buNone/>
            </a:pPr>
            <a:r>
              <a:rPr lang="fi-FI" dirty="0"/>
              <a:t>23. Tupsumadot</a:t>
            </a:r>
          </a:p>
          <a:p>
            <a:pPr marL="0" indent="0">
              <a:lnSpc>
                <a:spcPct val="100000"/>
              </a:lnSpc>
              <a:spcBef>
                <a:spcPts val="600"/>
              </a:spcBef>
              <a:buNone/>
            </a:pPr>
            <a:r>
              <a:rPr lang="fi-FI" dirty="0"/>
              <a:t>24. Lonkerojalkaiset</a:t>
            </a:r>
          </a:p>
          <a:p>
            <a:pPr marL="0" indent="0">
              <a:lnSpc>
                <a:spcPct val="100000"/>
              </a:lnSpc>
              <a:spcBef>
                <a:spcPts val="600"/>
              </a:spcBef>
              <a:buNone/>
            </a:pPr>
            <a:r>
              <a:rPr lang="fi-FI" dirty="0"/>
              <a:t>25. Nilviäiset</a:t>
            </a:r>
          </a:p>
          <a:p>
            <a:pPr marL="0" indent="0">
              <a:lnSpc>
                <a:spcPct val="100000"/>
              </a:lnSpc>
              <a:spcBef>
                <a:spcPts val="600"/>
              </a:spcBef>
              <a:buNone/>
            </a:pPr>
            <a:r>
              <a:rPr lang="fi-FI" dirty="0"/>
              <a:t>26. Nivelmadot</a:t>
            </a:r>
          </a:p>
          <a:p>
            <a:pPr marL="0" indent="0">
              <a:lnSpc>
                <a:spcPct val="100000"/>
              </a:lnSpc>
              <a:spcBef>
                <a:spcPts val="600"/>
              </a:spcBef>
              <a:buNone/>
            </a:pPr>
            <a:r>
              <a:rPr lang="fi-FI" dirty="0"/>
              <a:t>27. Ruiskumadot</a:t>
            </a:r>
          </a:p>
          <a:p>
            <a:pPr marL="0" indent="0">
              <a:lnSpc>
                <a:spcPct val="100000"/>
              </a:lnSpc>
              <a:spcBef>
                <a:spcPts val="600"/>
              </a:spcBef>
              <a:buNone/>
            </a:pPr>
            <a:r>
              <a:rPr lang="fi-FI" dirty="0"/>
              <a:t>28. Tähtimadot</a:t>
            </a:r>
          </a:p>
          <a:p>
            <a:pPr marL="0" indent="0">
              <a:lnSpc>
                <a:spcPct val="100000"/>
              </a:lnSpc>
              <a:spcBef>
                <a:spcPts val="600"/>
              </a:spcBef>
              <a:buNone/>
            </a:pPr>
            <a:r>
              <a:rPr lang="fi-FI" dirty="0"/>
              <a:t>29. Partamadot</a:t>
            </a:r>
          </a:p>
          <a:p>
            <a:pPr marL="0" indent="0">
              <a:lnSpc>
                <a:spcPct val="100000"/>
              </a:lnSpc>
              <a:spcBef>
                <a:spcPts val="600"/>
              </a:spcBef>
              <a:buNone/>
            </a:pPr>
            <a:r>
              <a:rPr lang="fi-FI" dirty="0"/>
              <a:t>30. käsnäjalkaiset</a:t>
            </a:r>
          </a:p>
        </p:txBody>
      </p:sp>
      <p:sp>
        <p:nvSpPr>
          <p:cNvPr id="4" name="Sisällön paikkamerkki 3">
            <a:extLst>
              <a:ext uri="{FF2B5EF4-FFF2-40B4-BE49-F238E27FC236}">
                <a16:creationId xmlns:a16="http://schemas.microsoft.com/office/drawing/2014/main" id="{7F60C82F-544A-46EC-83D5-2B10E40C1415}"/>
              </a:ext>
            </a:extLst>
          </p:cNvPr>
          <p:cNvSpPr>
            <a:spLocks noGrp="1"/>
          </p:cNvSpPr>
          <p:nvPr>
            <p:ph sz="half" idx="2"/>
          </p:nvPr>
        </p:nvSpPr>
        <p:spPr/>
        <p:txBody>
          <a:bodyPr>
            <a:normAutofit lnSpcReduction="10000"/>
          </a:bodyPr>
          <a:lstStyle/>
          <a:p>
            <a:pPr marL="0" indent="0">
              <a:lnSpc>
                <a:spcPct val="110000"/>
              </a:lnSpc>
              <a:spcBef>
                <a:spcPts val="600"/>
              </a:spcBef>
              <a:buNone/>
            </a:pPr>
            <a:r>
              <a:rPr lang="fi-FI" dirty="0"/>
              <a:t>31. Niveljalkaiset</a:t>
            </a:r>
          </a:p>
          <a:p>
            <a:pPr marL="0" indent="0">
              <a:lnSpc>
                <a:spcPct val="110000"/>
              </a:lnSpc>
              <a:spcBef>
                <a:spcPts val="600"/>
              </a:spcBef>
              <a:buNone/>
            </a:pPr>
            <a:r>
              <a:rPr lang="fi-FI" dirty="0"/>
              <a:t>32. Punkkimadot</a:t>
            </a:r>
          </a:p>
          <a:p>
            <a:pPr marL="0" indent="0">
              <a:lnSpc>
                <a:spcPct val="110000"/>
              </a:lnSpc>
              <a:spcBef>
                <a:spcPts val="600"/>
              </a:spcBef>
              <a:buNone/>
            </a:pPr>
            <a:r>
              <a:rPr lang="fi-FI" dirty="0"/>
              <a:t>33. Karhukaiset</a:t>
            </a:r>
          </a:p>
          <a:p>
            <a:pPr marL="0" indent="0">
              <a:lnSpc>
                <a:spcPct val="110000"/>
              </a:lnSpc>
              <a:spcBef>
                <a:spcPts val="600"/>
              </a:spcBef>
              <a:buNone/>
            </a:pPr>
            <a:r>
              <a:rPr lang="fi-FI" dirty="0"/>
              <a:t>34. Piikkinahkaiset</a:t>
            </a:r>
          </a:p>
          <a:p>
            <a:pPr marL="0" indent="0">
              <a:lnSpc>
                <a:spcPct val="110000"/>
              </a:lnSpc>
              <a:spcBef>
                <a:spcPts val="600"/>
              </a:spcBef>
              <a:buNone/>
            </a:pPr>
            <a:r>
              <a:rPr lang="fi-FI" dirty="0"/>
              <a:t>35. Nuolimadot</a:t>
            </a:r>
          </a:p>
          <a:p>
            <a:pPr marL="0" indent="0">
              <a:lnSpc>
                <a:spcPct val="110000"/>
              </a:lnSpc>
              <a:spcBef>
                <a:spcPts val="600"/>
              </a:spcBef>
              <a:buNone/>
            </a:pPr>
            <a:r>
              <a:rPr lang="fi-FI" dirty="0"/>
              <a:t>36. Esiselkäjänteiset</a:t>
            </a:r>
          </a:p>
          <a:p>
            <a:pPr marL="0" indent="0">
              <a:lnSpc>
                <a:spcPct val="110000"/>
              </a:lnSpc>
              <a:spcBef>
                <a:spcPts val="600"/>
              </a:spcBef>
              <a:buNone/>
            </a:pPr>
            <a:r>
              <a:rPr lang="fi-FI" dirty="0"/>
              <a:t>37. selkäjänteiset</a:t>
            </a:r>
          </a:p>
        </p:txBody>
      </p:sp>
    </p:spTree>
    <p:extLst>
      <p:ext uri="{BB962C8B-B14F-4D97-AF65-F5344CB8AC3E}">
        <p14:creationId xmlns:p14="http://schemas.microsoft.com/office/powerpoint/2010/main" val="38603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allot 16 x 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20124_TF02901025" id="{6B21AC14-B802-41E4-AFA1-8025CA27681E}" vid="{D1D50D0A-5DCA-416C-BF30-B549EC276773}"/>
    </a:ext>
  </a:extLst>
</a:theme>
</file>

<file path=ppt/theme/theme2.xml><?xml version="1.0" encoding="utf-8"?>
<a:theme xmlns:a="http://schemas.openxmlformats.org/drawingml/2006/main" name="Office-teema">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ema">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045C5BB1-9D2C-412A-AE6C-0FC75190A4CE}">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Aallot, luontoaiheinen esitys (laajakuva)</Template>
  <TotalTime>1141</TotalTime>
  <Words>3673</Words>
  <Application>Microsoft Office PowerPoint</Application>
  <PresentationFormat>Mukautettu</PresentationFormat>
  <Paragraphs>289</Paragraphs>
  <Slides>58</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58</vt:i4>
      </vt:variant>
    </vt:vector>
  </HeadingPairs>
  <TitlesOfParts>
    <vt:vector size="61" baseType="lpstr">
      <vt:lpstr>Arial</vt:lpstr>
      <vt:lpstr>Century Gothic</vt:lpstr>
      <vt:lpstr>Aallot 16 x 9</vt:lpstr>
      <vt:lpstr>ELÄINTEN MAAILMA BIO 7</vt:lpstr>
      <vt:lpstr>MILLAISTA ON OLLA ELÄIN? MITÄ TIEDE TÄLLÄ HETKELLÄ TIETÄÄ ELÄINTEN ÄLYKKYYDESTÄ, TUNNE-ELÄMÄSTÄ JA KOKEMUSMAAILMASTA? </vt:lpstr>
      <vt:lpstr>PowerPoint-esitys</vt:lpstr>
      <vt:lpstr>ELÄINTEN SALAISET AISTIT</vt:lpstr>
      <vt:lpstr>AISTINELIN</vt:lpstr>
      <vt:lpstr>PowerPoint-esitys</vt:lpstr>
      <vt:lpstr>PowerPoint-esitys</vt:lpstr>
      <vt:lpstr>ELÄINKUNNAN DIVERSITEETTI PÄÄJAKSOJEN OSALTA esimerkiksi</vt:lpstr>
      <vt:lpstr>PowerPoint-esitys</vt:lpstr>
      <vt:lpstr>ONKO ELÄIMILLÄ TIETOISUUTTA?</vt:lpstr>
      <vt:lpstr>ESIMERKKEJÄ HELSINGIN YLIOPISTON ELÄINLÄÄKETIETEELLISESTÄ TUTKIMUSTYÖSTÄ (Vertailevan kognition tutkimuskeskus) </vt:lpstr>
      <vt:lpstr>PowerPoint-esitys</vt:lpstr>
      <vt:lpstr>Voiko eläimen opettaa kertomaan olostaan?</vt:lpstr>
      <vt:lpstr>PowerPoint-esitys</vt:lpstr>
      <vt:lpstr>TIETOISUUDEN NELJÄ TASOA</vt:lpstr>
      <vt:lpstr>1. TAJUISUUS, alin tietoisuuden taso</vt:lpstr>
      <vt:lpstr>2. KOGNITIIVINEN TIETOISUUS</vt:lpstr>
      <vt:lpstr>3. ITSETIETOISUUS</vt:lpstr>
      <vt:lpstr>PowerPoint-esitys</vt:lpstr>
      <vt:lpstr>PowerPoint-esitys</vt:lpstr>
      <vt:lpstr>4. METAKOGNITIO on ajattelemisen ajattelemista, tietoisuuden korkein taso</vt:lpstr>
      <vt:lpstr>UUSINTA TIETOA</vt:lpstr>
      <vt:lpstr>PowerPoint-esitys</vt:lpstr>
      <vt:lpstr>OPPIMINEN OIVALTAMINEN KULTTUURIEN SYNTY</vt:lpstr>
      <vt:lpstr>TEE LISTAA, MITÄ OMAT LEMMIKKISI OVAT OPPINEET</vt:lpstr>
      <vt:lpstr>PowerPoint-esitys</vt:lpstr>
      <vt:lpstr>PowerPoint-esitys</vt:lpstr>
      <vt:lpstr>PIENI ETOLOGIAN KERTAUS</vt:lpstr>
      <vt:lpstr>OPPIMISEN MUODOT – huom. Kaikki oppiminen ei edellytä älykkyyttä tai tietoisuutta</vt:lpstr>
      <vt:lpstr>2. EHDOLLISTUMINEN, esim. aiemmin merkityksetön ääni/merkki saa eläimen mielessä merkityksen </vt:lpstr>
      <vt:lpstr>PowerPoint-esitys</vt:lpstr>
      <vt:lpstr>PowerPoint-esitys</vt:lpstr>
      <vt:lpstr>PowerPoint-esitys</vt:lpstr>
      <vt:lpstr>ELÄINMAAILMAN ÄLYKÖT</vt:lpstr>
      <vt:lpstr>PowerPoint-esitys</vt:lpstr>
      <vt:lpstr>ÄLYKKYYTEEN SISÄLTYY</vt:lpstr>
      <vt:lpstr>PowerPoint-esitys</vt:lpstr>
      <vt:lpstr>KISSOJEN JA KOIRIEN ÄLYKKYYDESTÄ</vt:lpstr>
      <vt:lpstr>TYÖKALUJEN KÄYTTÖ ELÄINKUNNASSA</vt:lpstr>
      <vt:lpstr>PowerPoint-esitys</vt:lpstr>
      <vt:lpstr>PowerPoint-esitys</vt:lpstr>
      <vt:lpstr>PowerPoint-esitys</vt:lpstr>
      <vt:lpstr>HUOMAA!</vt:lpstr>
      <vt:lpstr>KIELITAIDOSTA</vt:lpstr>
      <vt:lpstr>PowerPoint-esitys</vt:lpstr>
      <vt:lpstr>PowerPoint-esitys</vt:lpstr>
      <vt:lpstr>EVOLUUTIO EI PYRI MAKSIMOIMAAN ÄLYKKYYTTÄ</vt:lpstr>
      <vt:lpstr>MITÄ MERKITYSTÄ ON ELÄINTEN ÄLYLLISIÄ KYKYJÄ KARTOITTAVISTA TUTKIMUKSISTA?</vt:lpstr>
      <vt:lpstr>TUIRE KAIMIO</vt:lpstr>
      <vt:lpstr>NAURAVAT ROTAT JA MUITA LEIKKIVIÄ ELÄIMIÄ</vt:lpstr>
      <vt:lpstr>MIELIHYVÄ JA LEIKIT</vt:lpstr>
      <vt:lpstr>LEIKIN TUNNISTAA 5 KRITEERISTÄ, joiden avulla tunnistaa, onko touhu eläimelle hauskaa vai pakkopullaa eli olosuhteiden ongelmaa</vt:lpstr>
      <vt:lpstr>Lisää esimerkkejä </vt:lpstr>
      <vt:lpstr>MIKSI ELÄIMET LEIKKIVÄT? </vt:lpstr>
      <vt:lpstr>LEIKIT JAETAAN KOLMEEN RYHMÄÄN</vt:lpstr>
      <vt:lpstr>PowerPoint-esitys</vt:lpstr>
      <vt:lpstr>PowerPoint-esitys</vt:lpstr>
      <vt:lpstr>LEIKKIEN LAAJUUS ELÄINKUNNASSA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ELÄINTEN MAAILMA BIO 7</dc:title>
  <dc:creator>Marita Jalkanen</dc:creator>
  <cp:lastModifiedBy>Marita Jalkanen</cp:lastModifiedBy>
  <cp:revision>74</cp:revision>
  <dcterms:created xsi:type="dcterms:W3CDTF">2018-12-09T15:37:22Z</dcterms:created>
  <dcterms:modified xsi:type="dcterms:W3CDTF">2019-01-21T11:56:21Z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