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65" r:id="rId5"/>
    <p:sldId id="308" r:id="rId6"/>
    <p:sldId id="318" r:id="rId7"/>
    <p:sldId id="319" r:id="rId8"/>
    <p:sldId id="328" r:id="rId9"/>
    <p:sldId id="320" r:id="rId10"/>
    <p:sldId id="321" r:id="rId11"/>
    <p:sldId id="329" r:id="rId12"/>
    <p:sldId id="331" r:id="rId13"/>
    <p:sldId id="323" r:id="rId14"/>
    <p:sldId id="322" r:id="rId15"/>
    <p:sldId id="324" r:id="rId16"/>
    <p:sldId id="325" r:id="rId17"/>
    <p:sldId id="326" r:id="rId18"/>
    <p:sldId id="327" r:id="rId19"/>
    <p:sldId id="332" r:id="rId20"/>
    <p:sldId id="333" r:id="rId21"/>
    <p:sldId id="334" r:id="rId22"/>
    <p:sldId id="335" r:id="rId23"/>
    <p:sldId id="336" r:id="rId24"/>
    <p:sldId id="337" r:id="rId25"/>
  </p:sldIdLst>
  <p:sldSz cx="12188825" cy="6858000"/>
  <p:notesSz cx="6858000" cy="9144000"/>
  <p:custDataLst>
    <p:tags r:id="rId28"/>
  </p:custDataLst>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9"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559" autoAdjust="0"/>
  </p:normalViewPr>
  <p:slideViewPr>
    <p:cSldViewPr showGuides="1">
      <p:cViewPr varScale="1">
        <p:scale>
          <a:sx n="105" d="100"/>
          <a:sy n="105" d="100"/>
        </p:scale>
        <p:origin x="120" y="216"/>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05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dirty="0"/>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D70C531-4D80-4C38-8E10-5F3E2903AE5A}" type="datetime1">
              <a:rPr lang="fi-FI" smtClean="0"/>
              <a:t>7.1.2019</a:t>
            </a:fld>
            <a:endParaRPr lang="fi-FI" dirty="0"/>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dirty="0"/>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0DD202-58A1-4ABD-B068-DFFCA0C44EAC}" type="slidenum">
              <a:rPr lang="fi-FI"/>
              <a:t>‹#›</a:t>
            </a:fld>
            <a:endParaRPr lang="fi-FI" dirty="0"/>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i-FI" noProof="0" dirty="0"/>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6EAF9498-8861-4890-8748-97803473DB59}" type="datetime1">
              <a:rPr lang="fi-FI" noProof="0" smtClean="0"/>
              <a:t>7.1.2019</a:t>
            </a:fld>
            <a:endParaRPr lang="fi-FI" noProof="0" dirty="0"/>
          </a:p>
        </p:txBody>
      </p:sp>
      <p:sp>
        <p:nvSpPr>
          <p:cNvPr id="4" name="Dian kuvan paikkamerkki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i-FI" noProof="0" dirty="0"/>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i-FI" noProof="0" dirty="0"/>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93199CD-3E1B-4AE6-990F-76F925F5EA9F}" type="slidenum">
              <a:rPr lang="fi-FI" noProof="0"/>
              <a:t>‹#›</a:t>
            </a:fld>
            <a:endParaRPr lang="fi-FI" noProof="0"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rtl="0"/>
            <a:fld id="{F93199CD-3E1B-4AE6-990F-76F925F5EA9F}" type="slidenum">
              <a:rPr lang="fi-FI" smtClean="0"/>
              <a:t>1</a:t>
            </a:fld>
            <a:endParaRPr lang="fi-FI" dirty="0"/>
          </a:p>
        </p:txBody>
      </p:sp>
    </p:spTree>
    <p:extLst>
      <p:ext uri="{BB962C8B-B14F-4D97-AF65-F5344CB8AC3E}">
        <p14:creationId xmlns:p14="http://schemas.microsoft.com/office/powerpoint/2010/main" val="1279721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rtl="0"/>
            <a:fld id="{F93199CD-3E1B-4AE6-990F-76F925F5EA9F}" type="slidenum">
              <a:rPr lang="fi-FI" smtClean="0"/>
              <a:t>2</a:t>
            </a:fld>
            <a:endParaRPr lang="fi-FI" dirty="0"/>
          </a:p>
        </p:txBody>
      </p:sp>
    </p:spTree>
    <p:extLst>
      <p:ext uri="{BB962C8B-B14F-4D97-AF65-F5344CB8AC3E}">
        <p14:creationId xmlns:p14="http://schemas.microsoft.com/office/powerpoint/2010/main" val="1065751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Kuva 8" descr="Suuri aalto"/>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Suorakulmio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2" name="Otsikko 1"/>
          <p:cNvSpPr>
            <a:spLocks noGrp="1"/>
          </p:cNvSpPr>
          <p:nvPr>
            <p:ph type="ctrTitle"/>
          </p:nvPr>
        </p:nvSpPr>
        <p:spPr>
          <a:xfrm>
            <a:off x="7008813" y="1600200"/>
            <a:ext cx="4572001" cy="3733800"/>
          </a:xfrm>
        </p:spPr>
        <p:txBody>
          <a:bodyPr rtlCol="0" anchor="b">
            <a:normAutofit/>
          </a:bodyPr>
          <a:lstStyle>
            <a:lvl1pPr>
              <a:lnSpc>
                <a:spcPct val="80000"/>
              </a:lnSpc>
              <a:defRPr sz="4400">
                <a:solidFill>
                  <a:schemeClr val="tx1"/>
                </a:solidFill>
              </a:defRPr>
            </a:lvl1pPr>
          </a:lstStyle>
          <a:p>
            <a:pPr rtl="0"/>
            <a:r>
              <a:rPr lang="fi-FI" noProof="0"/>
              <a:t>Muokkaa ots. perustyyl. napsautt.</a:t>
            </a:r>
            <a:endParaRPr lang="fi-FI" noProof="0" dirty="0"/>
          </a:p>
        </p:txBody>
      </p:sp>
      <p:sp>
        <p:nvSpPr>
          <p:cNvPr id="3" name="Alaotsikko 2"/>
          <p:cNvSpPr>
            <a:spLocks noGrp="1"/>
          </p:cNvSpPr>
          <p:nvPr>
            <p:ph type="subTitle" idx="1"/>
          </p:nvPr>
        </p:nvSpPr>
        <p:spPr>
          <a:xfrm>
            <a:off x="7008813" y="5562599"/>
            <a:ext cx="4571999" cy="835025"/>
          </a:xfrm>
        </p:spPr>
        <p:txBody>
          <a:bodyPr rtlCol="0">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i-FI" noProof="0"/>
              <a:t>Muokkaa alaotsikon perustyyliä napsautt.</a:t>
            </a:r>
            <a:endParaRPr lang="fi-FI" noProof="0"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ots. perustyyl. napsautt.</a:t>
            </a:r>
            <a:endParaRPr lang="fi-FI" noProof="0" dirty="0"/>
          </a:p>
        </p:txBody>
      </p:sp>
      <p:sp>
        <p:nvSpPr>
          <p:cNvPr id="3" name="Pystysuuntaisen tekstin paikkamerkki 2"/>
          <p:cNvSpPr>
            <a:spLocks noGrp="1"/>
          </p:cNvSpPr>
          <p:nvPr>
            <p:ph type="body" orient="vert" idx="1"/>
          </p:nvPr>
        </p:nvSpPr>
        <p:spPr/>
        <p:txBody>
          <a:bodyPr vert="eaVert" rtlCol="0"/>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p>
            <a:pPr rtl="0"/>
            <a:fld id="{B704432F-D132-4D88-BB98-17210C8EB8F2}" type="datetime1">
              <a:rPr lang="fi-FI" noProof="0" smtClean="0"/>
              <a:t>7.1.2019</a:t>
            </a:fld>
            <a:endParaRPr lang="fi-FI" noProof="0" dirty="0"/>
          </a:p>
        </p:txBody>
      </p:sp>
      <p:sp>
        <p:nvSpPr>
          <p:cNvPr id="6" name="Dian numeron paikkamerkki 5"/>
          <p:cNvSpPr>
            <a:spLocks noGrp="1"/>
          </p:cNvSpPr>
          <p:nvPr>
            <p:ph type="sldNum" sz="quarter" idx="12"/>
          </p:nvPr>
        </p:nvSpPr>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9142412" y="609600"/>
            <a:ext cx="1981201" cy="5638800"/>
          </a:xfrm>
        </p:spPr>
        <p:txBody>
          <a:bodyPr vert="eaVert" rtlCol="0"/>
          <a:lstStyle/>
          <a:p>
            <a:pPr rtl="0"/>
            <a:r>
              <a:rPr lang="fi-FI" noProof="0"/>
              <a:t>Muokkaa ots. perustyyl. napsautt.</a:t>
            </a:r>
            <a:endParaRPr lang="fi-FI" noProof="0" dirty="0"/>
          </a:p>
        </p:txBody>
      </p:sp>
      <p:sp>
        <p:nvSpPr>
          <p:cNvPr id="3" name="Pystysuuntaisen tekstin paikkamerkki 2"/>
          <p:cNvSpPr>
            <a:spLocks noGrp="1"/>
          </p:cNvSpPr>
          <p:nvPr>
            <p:ph type="body" orient="vert" idx="1"/>
          </p:nvPr>
        </p:nvSpPr>
        <p:spPr>
          <a:xfrm>
            <a:off x="1522412" y="609600"/>
            <a:ext cx="7391399" cy="5638800"/>
          </a:xfrm>
        </p:spPr>
        <p:txBody>
          <a:bodyPr vert="eaVert" rtlCol="0"/>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p>
            <a:pPr rtl="0"/>
            <a:fld id="{A1E4F8C0-CA3F-47E1-8F7D-C0AD05A9458F}" type="datetime1">
              <a:rPr lang="fi-FI" noProof="0" smtClean="0"/>
              <a:t>7.1.2019</a:t>
            </a:fld>
            <a:endParaRPr lang="fi-FI" noProof="0" dirty="0"/>
          </a:p>
        </p:txBody>
      </p:sp>
      <p:sp>
        <p:nvSpPr>
          <p:cNvPr id="6" name="Dian numeron paikkamerkki 5"/>
          <p:cNvSpPr>
            <a:spLocks noGrp="1"/>
          </p:cNvSpPr>
          <p:nvPr>
            <p:ph type="sldNum" sz="quarter" idx="12"/>
          </p:nvPr>
        </p:nvSpPr>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ots. perustyyl. napsautt.</a:t>
            </a:r>
            <a:endParaRPr lang="fi-FI" noProof="0" dirty="0"/>
          </a:p>
        </p:txBody>
      </p:sp>
      <p:sp>
        <p:nvSpPr>
          <p:cNvPr id="3" name="Sisällön paikkamerkki 2"/>
          <p:cNvSpPr>
            <a:spLocks noGrp="1"/>
          </p:cNvSpPr>
          <p:nvPr>
            <p:ph idx="1"/>
          </p:nvPr>
        </p:nvSpPr>
        <p:spPr/>
        <p:txBody>
          <a:bodyPr rtlCol="0"/>
          <a:lstStyle>
            <a:lvl5pPr>
              <a:defRPr/>
            </a:lvl5pPr>
            <a:lvl6pPr>
              <a:defRPr/>
            </a:lvl6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4" name="Alatunnisteen paikkamerkki 4"/>
          <p:cNvSpPr>
            <a:spLocks noGrp="1"/>
          </p:cNvSpPr>
          <p:nvPr>
            <p:ph type="ftr" sz="quarter" idx="11"/>
          </p:nvPr>
        </p:nvSpPr>
        <p:spPr>
          <a:xfrm>
            <a:off x="1979611" y="6400800"/>
            <a:ext cx="5954834" cy="276228"/>
          </a:xfrm>
        </p:spPr>
        <p:txBody>
          <a:bodyPr rtlCol="0"/>
          <a:lstStyle/>
          <a:p>
            <a:pPr rtl="0"/>
            <a:r>
              <a:rPr lang="fi-FI" noProof="0" dirty="0"/>
              <a:t>Lisää alatunniste</a:t>
            </a:r>
          </a:p>
        </p:txBody>
      </p:sp>
      <p:sp>
        <p:nvSpPr>
          <p:cNvPr id="5" name="Päivämäärän paikkamerkki 3"/>
          <p:cNvSpPr>
            <a:spLocks noGrp="1"/>
          </p:cNvSpPr>
          <p:nvPr>
            <p:ph type="dt" sz="half" idx="10"/>
          </p:nvPr>
        </p:nvSpPr>
        <p:spPr>
          <a:xfrm>
            <a:off x="8228011" y="6400800"/>
            <a:ext cx="1548659" cy="276228"/>
          </a:xfrm>
        </p:spPr>
        <p:txBody>
          <a:bodyPr rtlCol="0"/>
          <a:lstStyle/>
          <a:p>
            <a:pPr rtl="0"/>
            <a:fld id="{B83EB6C7-4511-45FF-B283-B8788D2D3615}" type="datetime1">
              <a:rPr lang="fi-FI" noProof="0" smtClean="0"/>
              <a:t>7.1.2019</a:t>
            </a:fld>
            <a:endParaRPr lang="fi-FI" noProof="0" dirty="0"/>
          </a:p>
        </p:txBody>
      </p:sp>
      <p:sp>
        <p:nvSpPr>
          <p:cNvPr id="6" name="Dian numeron paikkamerkki 5"/>
          <p:cNvSpPr>
            <a:spLocks noGrp="1"/>
          </p:cNvSpPr>
          <p:nvPr>
            <p:ph type="sldNum" sz="quarter" idx="12"/>
          </p:nvPr>
        </p:nvSpPr>
        <p:spPr>
          <a:xfrm>
            <a:off x="10056811" y="6400800"/>
            <a:ext cx="1066802" cy="276228"/>
          </a:xfrm>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otsikko">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436812" y="1616074"/>
            <a:ext cx="7315198" cy="2727325"/>
          </a:xfrm>
        </p:spPr>
        <p:txBody>
          <a:bodyPr rtlCol="0" anchor="b">
            <a:normAutofit/>
          </a:bodyPr>
          <a:lstStyle>
            <a:lvl1pPr algn="l">
              <a:lnSpc>
                <a:spcPct val="80000"/>
              </a:lnSpc>
              <a:defRPr sz="4800" b="0" cap="none" baseline="0"/>
            </a:lvl1pPr>
          </a:lstStyle>
          <a:p>
            <a:pPr rtl="0"/>
            <a:r>
              <a:rPr lang="fi-FI" noProof="0"/>
              <a:t>Muokkaa ots. perustyyl. napsautt.</a:t>
            </a:r>
            <a:endParaRPr lang="fi-FI" noProof="0" dirty="0"/>
          </a:p>
        </p:txBody>
      </p:sp>
      <p:sp>
        <p:nvSpPr>
          <p:cNvPr id="3" name="Tekstin paikkamerkki 2"/>
          <p:cNvSpPr>
            <a:spLocks noGrp="1"/>
          </p:cNvSpPr>
          <p:nvPr>
            <p:ph type="body" idx="1"/>
          </p:nvPr>
        </p:nvSpPr>
        <p:spPr>
          <a:xfrm>
            <a:off x="2436814" y="4495800"/>
            <a:ext cx="7315198" cy="1673225"/>
          </a:xfrm>
        </p:spPr>
        <p:txBody>
          <a:bodyPr rtlCol="0"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i-FI" noProof="0"/>
              <a:t>Muokkaa tekstin perustyylejä</a:t>
            </a:r>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p>
            <a:pPr rtl="0"/>
            <a:fld id="{7BC0C824-9DF9-4A1F-AEE1-2E4BDA3B54EC}" type="datetime1">
              <a:rPr lang="fi-FI" noProof="0" smtClean="0"/>
              <a:t>7.1.2019</a:t>
            </a:fld>
            <a:endParaRPr lang="fi-FI" noProof="0" dirty="0"/>
          </a:p>
        </p:txBody>
      </p:sp>
      <p:sp>
        <p:nvSpPr>
          <p:cNvPr id="6" name="Dian numeron paikkamerkki 5"/>
          <p:cNvSpPr>
            <a:spLocks noGrp="1"/>
          </p:cNvSpPr>
          <p:nvPr>
            <p:ph type="sldNum" sz="quarter" idx="12"/>
          </p:nvPr>
        </p:nvSpPr>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ots. perustyyl. napsautt.</a:t>
            </a:r>
            <a:endParaRPr lang="fi-FI" noProof="0" dirty="0"/>
          </a:p>
        </p:txBody>
      </p:sp>
      <p:sp>
        <p:nvSpPr>
          <p:cNvPr id="3" name="Sisällön paikkamerkki 2"/>
          <p:cNvSpPr>
            <a:spLocks noGrp="1"/>
          </p:cNvSpPr>
          <p:nvPr>
            <p:ph sz="half" idx="1"/>
          </p:nvPr>
        </p:nvSpPr>
        <p:spPr>
          <a:xfrm>
            <a:off x="1979613" y="1828800"/>
            <a:ext cx="4419599" cy="4419600"/>
          </a:xfrm>
        </p:spPr>
        <p:txBody>
          <a:bodyPr rtlCol="0">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4" name="Sisällön paikkamerkki 3"/>
          <p:cNvSpPr>
            <a:spLocks noGrp="1"/>
          </p:cNvSpPr>
          <p:nvPr>
            <p:ph sz="half" idx="2"/>
          </p:nvPr>
        </p:nvSpPr>
        <p:spPr>
          <a:xfrm>
            <a:off x="6704015" y="1828800"/>
            <a:ext cx="4419600" cy="4419600"/>
          </a:xfrm>
        </p:spPr>
        <p:txBody>
          <a:bodyPr rtlCol="0">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6" name="Alatunnisteen paikkamerkki 5"/>
          <p:cNvSpPr>
            <a:spLocks noGrp="1"/>
          </p:cNvSpPr>
          <p:nvPr>
            <p:ph type="ftr" sz="quarter" idx="11"/>
          </p:nvPr>
        </p:nvSpPr>
        <p:spPr/>
        <p:txBody>
          <a:bodyPr rtlCol="0"/>
          <a:lstStyle/>
          <a:p>
            <a:pPr rtl="0"/>
            <a:r>
              <a:rPr lang="fi-FI" noProof="0" dirty="0"/>
              <a:t>Lisää alatunniste</a:t>
            </a:r>
          </a:p>
        </p:txBody>
      </p:sp>
      <p:sp>
        <p:nvSpPr>
          <p:cNvPr id="5" name="Päivämäärän paikkamerkki 4"/>
          <p:cNvSpPr>
            <a:spLocks noGrp="1"/>
          </p:cNvSpPr>
          <p:nvPr>
            <p:ph type="dt" sz="half" idx="10"/>
          </p:nvPr>
        </p:nvSpPr>
        <p:spPr/>
        <p:txBody>
          <a:bodyPr rtlCol="0"/>
          <a:lstStyle/>
          <a:p>
            <a:pPr rtl="0"/>
            <a:fld id="{3788EAAA-CD9E-4F49-9C10-F62D697B4D2C}" type="datetime1">
              <a:rPr lang="fi-FI" noProof="0" smtClean="0"/>
              <a:t>7.1.2019</a:t>
            </a:fld>
            <a:endParaRPr lang="fi-FI" noProof="0" dirty="0"/>
          </a:p>
        </p:txBody>
      </p:sp>
      <p:sp>
        <p:nvSpPr>
          <p:cNvPr id="7" name="Dian numeron paikkamerkki 6"/>
          <p:cNvSpPr>
            <a:spLocks noGrp="1"/>
          </p:cNvSpPr>
          <p:nvPr>
            <p:ph type="sldNum" sz="quarter" idx="12"/>
          </p:nvPr>
        </p:nvSpPr>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a:defRPr/>
            </a:lvl1pPr>
          </a:lstStyle>
          <a:p>
            <a:pPr rtl="0"/>
            <a:r>
              <a:rPr lang="fi-FI" noProof="0"/>
              <a:t>Muokkaa ots. perustyyl. napsautt.</a:t>
            </a:r>
            <a:endParaRPr lang="fi-FI" noProof="0" dirty="0"/>
          </a:p>
        </p:txBody>
      </p:sp>
      <p:sp>
        <p:nvSpPr>
          <p:cNvPr id="3" name="Tekstin paikkamerkki 2"/>
          <p:cNvSpPr>
            <a:spLocks noGrp="1"/>
          </p:cNvSpPr>
          <p:nvPr>
            <p:ph type="body" idx="1"/>
          </p:nvPr>
        </p:nvSpPr>
        <p:spPr>
          <a:xfrm>
            <a:off x="1978022" y="1828800"/>
            <a:ext cx="4416552"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a:t>
            </a:r>
          </a:p>
        </p:txBody>
      </p:sp>
      <p:sp>
        <p:nvSpPr>
          <p:cNvPr id="4" name="Sisällön paikkamerkki 3"/>
          <p:cNvSpPr>
            <a:spLocks noGrp="1"/>
          </p:cNvSpPr>
          <p:nvPr>
            <p:ph sz="half" idx="2"/>
          </p:nvPr>
        </p:nvSpPr>
        <p:spPr>
          <a:xfrm>
            <a:off x="1978022" y="2743200"/>
            <a:ext cx="4416552" cy="3505200"/>
          </a:xfrm>
        </p:spPr>
        <p:txBody>
          <a:bodyPr rtlCol="0">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Tekstin paikkamerkki 4"/>
          <p:cNvSpPr>
            <a:spLocks noGrp="1"/>
          </p:cNvSpPr>
          <p:nvPr>
            <p:ph type="body" sz="quarter" idx="3"/>
          </p:nvPr>
        </p:nvSpPr>
        <p:spPr>
          <a:xfrm>
            <a:off x="6705472" y="1828800"/>
            <a:ext cx="4416552"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a:t>
            </a:r>
          </a:p>
        </p:txBody>
      </p:sp>
      <p:sp>
        <p:nvSpPr>
          <p:cNvPr id="6" name="Sisällön paikkamerkki 5"/>
          <p:cNvSpPr>
            <a:spLocks noGrp="1"/>
          </p:cNvSpPr>
          <p:nvPr>
            <p:ph sz="quarter" idx="4"/>
          </p:nvPr>
        </p:nvSpPr>
        <p:spPr>
          <a:xfrm>
            <a:off x="6705472" y="2743200"/>
            <a:ext cx="4416552" cy="3505200"/>
          </a:xfrm>
        </p:spPr>
        <p:txBody>
          <a:bodyPr rtlCol="0">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8" name="Alatunnisteen paikkamerkki 7"/>
          <p:cNvSpPr>
            <a:spLocks noGrp="1"/>
          </p:cNvSpPr>
          <p:nvPr>
            <p:ph type="ftr" sz="quarter" idx="11"/>
          </p:nvPr>
        </p:nvSpPr>
        <p:spPr/>
        <p:txBody>
          <a:bodyPr rtlCol="0"/>
          <a:lstStyle/>
          <a:p>
            <a:pPr rtl="0"/>
            <a:r>
              <a:rPr lang="fi-FI" noProof="0" dirty="0"/>
              <a:t>Lisää alatunniste</a:t>
            </a:r>
          </a:p>
        </p:txBody>
      </p:sp>
      <p:sp>
        <p:nvSpPr>
          <p:cNvPr id="7" name="Päivämäärän paikkamerkki 6"/>
          <p:cNvSpPr>
            <a:spLocks noGrp="1"/>
          </p:cNvSpPr>
          <p:nvPr>
            <p:ph type="dt" sz="half" idx="10"/>
          </p:nvPr>
        </p:nvSpPr>
        <p:spPr/>
        <p:txBody>
          <a:bodyPr rtlCol="0"/>
          <a:lstStyle/>
          <a:p>
            <a:pPr rtl="0"/>
            <a:fld id="{1E51053B-2268-410F-8B95-84E94A93CDCD}" type="datetime1">
              <a:rPr lang="fi-FI" noProof="0" smtClean="0"/>
              <a:t>7.1.2019</a:t>
            </a:fld>
            <a:endParaRPr lang="fi-FI" noProof="0" dirty="0"/>
          </a:p>
        </p:txBody>
      </p:sp>
      <p:sp>
        <p:nvSpPr>
          <p:cNvPr id="9" name="Dian numeron paikkamerkki 8"/>
          <p:cNvSpPr>
            <a:spLocks noGrp="1"/>
          </p:cNvSpPr>
          <p:nvPr>
            <p:ph type="sldNum" sz="quarter" idx="12"/>
          </p:nvPr>
        </p:nvSpPr>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ots. perustyyl. napsautt.</a:t>
            </a:r>
            <a:endParaRPr lang="fi-FI" noProof="0" dirty="0"/>
          </a:p>
        </p:txBody>
      </p:sp>
      <p:sp>
        <p:nvSpPr>
          <p:cNvPr id="4" name="Alatunnisteen paikkamerkki 3"/>
          <p:cNvSpPr>
            <a:spLocks noGrp="1"/>
          </p:cNvSpPr>
          <p:nvPr>
            <p:ph type="ftr" sz="quarter" idx="11"/>
          </p:nvPr>
        </p:nvSpPr>
        <p:spPr/>
        <p:txBody>
          <a:bodyPr rtlCol="0"/>
          <a:lstStyle/>
          <a:p>
            <a:pPr rtl="0"/>
            <a:r>
              <a:rPr lang="fi-FI" noProof="0" dirty="0"/>
              <a:t>Lisää alatunniste</a:t>
            </a:r>
          </a:p>
        </p:txBody>
      </p:sp>
      <p:sp>
        <p:nvSpPr>
          <p:cNvPr id="3" name="Päivämäärän paikkamerkki 2"/>
          <p:cNvSpPr>
            <a:spLocks noGrp="1"/>
          </p:cNvSpPr>
          <p:nvPr>
            <p:ph type="dt" sz="half" idx="10"/>
          </p:nvPr>
        </p:nvSpPr>
        <p:spPr/>
        <p:txBody>
          <a:bodyPr rtlCol="0"/>
          <a:lstStyle/>
          <a:p>
            <a:pPr rtl="0"/>
            <a:fld id="{BF3F7D74-2320-4462-B624-0DBD1DD756DE}" type="datetime1">
              <a:rPr lang="fi-FI" noProof="0" smtClean="0"/>
              <a:t>7.1.2019</a:t>
            </a:fld>
            <a:endParaRPr lang="fi-FI" noProof="0" dirty="0"/>
          </a:p>
        </p:txBody>
      </p:sp>
      <p:sp>
        <p:nvSpPr>
          <p:cNvPr id="5" name="Dian numeron paikkamerkki 4"/>
          <p:cNvSpPr>
            <a:spLocks noGrp="1"/>
          </p:cNvSpPr>
          <p:nvPr>
            <p:ph type="sldNum" sz="quarter" idx="12"/>
          </p:nvPr>
        </p:nvSpPr>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pic>
        <p:nvPicPr>
          <p:cNvPr id="6" name="Kuva 5" descr="Suuri aalto (läpikuultava)" title="Aalt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3" name="Alatunnisteen paikkamerkki 2"/>
          <p:cNvSpPr>
            <a:spLocks noGrp="1"/>
          </p:cNvSpPr>
          <p:nvPr>
            <p:ph type="ftr" sz="quarter" idx="11"/>
          </p:nvPr>
        </p:nvSpPr>
        <p:spPr/>
        <p:txBody>
          <a:bodyPr rtlCol="0"/>
          <a:lstStyle/>
          <a:p>
            <a:pPr rtl="0"/>
            <a:r>
              <a:rPr lang="fi-FI" noProof="0" dirty="0"/>
              <a:t>Lisää alatunniste</a:t>
            </a:r>
          </a:p>
        </p:txBody>
      </p:sp>
      <p:sp>
        <p:nvSpPr>
          <p:cNvPr id="2" name="Päivämäärän paikkamerkki 1"/>
          <p:cNvSpPr>
            <a:spLocks noGrp="1"/>
          </p:cNvSpPr>
          <p:nvPr>
            <p:ph type="dt" sz="half" idx="10"/>
          </p:nvPr>
        </p:nvSpPr>
        <p:spPr/>
        <p:txBody>
          <a:bodyPr rtlCol="0"/>
          <a:lstStyle/>
          <a:p>
            <a:pPr rtl="0"/>
            <a:fld id="{2A22EB55-AA31-47E5-939F-3D9DA8F8D272}" type="datetime1">
              <a:rPr lang="fi-FI" noProof="0" smtClean="0"/>
              <a:t>7.1.2019</a:t>
            </a:fld>
            <a:endParaRPr lang="fi-FI" noProof="0" dirty="0"/>
          </a:p>
        </p:txBody>
      </p:sp>
      <p:sp>
        <p:nvSpPr>
          <p:cNvPr id="4" name="Dian numeron paikkamerkki 3"/>
          <p:cNvSpPr>
            <a:spLocks noGrp="1"/>
          </p:cNvSpPr>
          <p:nvPr>
            <p:ph type="sldNum" sz="quarter" idx="12"/>
          </p:nvPr>
        </p:nvSpPr>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1979613" y="588963"/>
            <a:ext cx="3657600" cy="2840037"/>
          </a:xfrm>
        </p:spPr>
        <p:txBody>
          <a:bodyPr rtlCol="0" anchor="b">
            <a:noAutofit/>
          </a:bodyPr>
          <a:lstStyle>
            <a:lvl1pPr algn="l">
              <a:lnSpc>
                <a:spcPct val="80000"/>
              </a:lnSpc>
              <a:defRPr sz="3500" b="0">
                <a:solidFill>
                  <a:schemeClr val="tx1"/>
                </a:solidFill>
              </a:defRPr>
            </a:lvl1pPr>
          </a:lstStyle>
          <a:p>
            <a:pPr rtl="0"/>
            <a:r>
              <a:rPr lang="fi-FI" noProof="0"/>
              <a:t>Muokkaa ots. perustyyl. napsautt.</a:t>
            </a:r>
            <a:endParaRPr lang="fi-FI" noProof="0" dirty="0"/>
          </a:p>
        </p:txBody>
      </p:sp>
      <p:sp>
        <p:nvSpPr>
          <p:cNvPr id="3" name="Sisällön paikkamerkki 2"/>
          <p:cNvSpPr>
            <a:spLocks noGrp="1"/>
          </p:cNvSpPr>
          <p:nvPr>
            <p:ph idx="1"/>
          </p:nvPr>
        </p:nvSpPr>
        <p:spPr>
          <a:xfrm>
            <a:off x="6094414" y="588963"/>
            <a:ext cx="5486400" cy="5580061"/>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4" name="Tekstin paikkamerkki 3"/>
          <p:cNvSpPr>
            <a:spLocks noGrp="1"/>
          </p:cNvSpPr>
          <p:nvPr>
            <p:ph type="body" sz="half" idx="2"/>
          </p:nvPr>
        </p:nvSpPr>
        <p:spPr>
          <a:xfrm>
            <a:off x="1979613" y="3581399"/>
            <a:ext cx="3657600" cy="2587625"/>
          </a:xfrm>
        </p:spPr>
        <p:txBody>
          <a:bodyPr rtlCol="0">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noProof="0"/>
              <a:t>Muokkaa tekstin perustyylejä</a:t>
            </a:r>
          </a:p>
        </p:txBody>
      </p:sp>
      <p:sp>
        <p:nvSpPr>
          <p:cNvPr id="6" name="Alatunnisteen paikkamerkki 5"/>
          <p:cNvSpPr>
            <a:spLocks noGrp="1"/>
          </p:cNvSpPr>
          <p:nvPr>
            <p:ph type="ftr" sz="quarter" idx="11"/>
          </p:nvPr>
        </p:nvSpPr>
        <p:spPr/>
        <p:txBody>
          <a:bodyPr rtlCol="0"/>
          <a:lstStyle/>
          <a:p>
            <a:pPr rtl="0"/>
            <a:r>
              <a:rPr lang="fi-FI" noProof="0" dirty="0"/>
              <a:t>Lisää alatunniste</a:t>
            </a:r>
          </a:p>
        </p:txBody>
      </p:sp>
      <p:sp>
        <p:nvSpPr>
          <p:cNvPr id="5" name="Päivämäärän paikkamerkki 4"/>
          <p:cNvSpPr>
            <a:spLocks noGrp="1"/>
          </p:cNvSpPr>
          <p:nvPr>
            <p:ph type="dt" sz="half" idx="10"/>
          </p:nvPr>
        </p:nvSpPr>
        <p:spPr/>
        <p:txBody>
          <a:bodyPr rtlCol="0"/>
          <a:lstStyle/>
          <a:p>
            <a:pPr rtl="0"/>
            <a:fld id="{C0310C78-EEEC-4C26-8691-15A9D14BF556}" type="datetime1">
              <a:rPr lang="fi-FI" noProof="0" smtClean="0"/>
              <a:t>7.1.2019</a:t>
            </a:fld>
            <a:endParaRPr lang="fi-FI" noProof="0" dirty="0"/>
          </a:p>
        </p:txBody>
      </p:sp>
      <p:sp>
        <p:nvSpPr>
          <p:cNvPr id="7" name="Dian numeron paikkamerkki 6"/>
          <p:cNvSpPr>
            <a:spLocks noGrp="1"/>
          </p:cNvSpPr>
          <p:nvPr>
            <p:ph type="sldNum" sz="quarter" idx="12"/>
          </p:nvPr>
        </p:nvSpPr>
        <p:spPr/>
        <p:txBody>
          <a:bodyPr rtlCol="0"/>
          <a:lstStyle/>
          <a:p>
            <a:pPr rtl="0"/>
            <a:fld id="{2A013F82-EE5E-44EE-A61D-E31C6657F26F}" type="slidenum">
              <a:rPr lang="fi-FI" noProof="0"/>
              <a:t>‹#›</a:t>
            </a:fld>
            <a:endParaRPr lang="fi-FI"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1979613" y="588963"/>
            <a:ext cx="3657600" cy="2840038"/>
          </a:xfrm>
        </p:spPr>
        <p:txBody>
          <a:bodyPr rtlCol="0" anchor="b">
            <a:normAutofit/>
          </a:bodyPr>
          <a:lstStyle>
            <a:lvl1pPr algn="l">
              <a:lnSpc>
                <a:spcPct val="80000"/>
              </a:lnSpc>
              <a:defRPr sz="3500" b="0" i="0" baseline="0">
                <a:solidFill>
                  <a:schemeClr val="tx1"/>
                </a:solidFill>
              </a:defRPr>
            </a:lvl1pPr>
          </a:lstStyle>
          <a:p>
            <a:pPr rtl="0"/>
            <a:r>
              <a:rPr lang="fi-FI" noProof="0"/>
              <a:t>Muokkaa ots. perustyyl. napsautt.</a:t>
            </a:r>
            <a:endParaRPr lang="fi-FI" noProof="0" dirty="0"/>
          </a:p>
        </p:txBody>
      </p:sp>
      <p:sp>
        <p:nvSpPr>
          <p:cNvPr id="8" name="Suorakulmio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3" name="Kuvan paikkamerkki 2" descr="Tyhjä paikkamerkki kuvan lisäämistä varten. Napsauta paikkamerkkiä ja valitse kuva, jonka haluat lisätä"/>
          <p:cNvSpPr>
            <a:spLocks noGrp="1"/>
          </p:cNvSpPr>
          <p:nvPr>
            <p:ph type="pic" idx="1"/>
          </p:nvPr>
        </p:nvSpPr>
        <p:spPr>
          <a:xfrm>
            <a:off x="6307494" y="805658"/>
            <a:ext cx="5060286" cy="5146672"/>
          </a:xfrm>
          <a:solidFill>
            <a:schemeClr val="bg2"/>
          </a:solidFill>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noProof="0"/>
              <a:t>Lisää kuva napsauttamalla kuvaketta</a:t>
            </a:r>
            <a:endParaRPr lang="fi-FI" noProof="0" dirty="0"/>
          </a:p>
        </p:txBody>
      </p:sp>
      <p:sp>
        <p:nvSpPr>
          <p:cNvPr id="4" name="Tekstin paikkamerkki 3"/>
          <p:cNvSpPr>
            <a:spLocks noGrp="1"/>
          </p:cNvSpPr>
          <p:nvPr>
            <p:ph type="body" sz="half" idx="2"/>
          </p:nvPr>
        </p:nvSpPr>
        <p:spPr>
          <a:xfrm>
            <a:off x="1979613" y="3581399"/>
            <a:ext cx="3657600" cy="2587625"/>
          </a:xfrm>
        </p:spPr>
        <p:txBody>
          <a:bodyPr rtlCol="0">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noProof="0"/>
              <a:t>Muokkaa tekstin perustyylejä</a:t>
            </a:r>
          </a:p>
        </p:txBody>
      </p:sp>
      <p:sp>
        <p:nvSpPr>
          <p:cNvPr id="6" name="Alatunnisteen paikkamerkki 5"/>
          <p:cNvSpPr>
            <a:spLocks noGrp="1"/>
          </p:cNvSpPr>
          <p:nvPr>
            <p:ph type="ftr" sz="quarter" idx="11"/>
          </p:nvPr>
        </p:nvSpPr>
        <p:spPr/>
        <p:txBody>
          <a:bodyPr rtlCol="0"/>
          <a:lstStyle/>
          <a:p>
            <a:pPr rtl="0"/>
            <a:r>
              <a:rPr lang="fi-FI" noProof="0" dirty="0"/>
              <a:t>Lisää alatunniste</a:t>
            </a:r>
          </a:p>
        </p:txBody>
      </p:sp>
      <p:sp>
        <p:nvSpPr>
          <p:cNvPr id="5" name="Päivämäärän paikkamerkki 4"/>
          <p:cNvSpPr>
            <a:spLocks noGrp="1"/>
          </p:cNvSpPr>
          <p:nvPr>
            <p:ph type="dt" sz="half" idx="10"/>
          </p:nvPr>
        </p:nvSpPr>
        <p:spPr/>
        <p:txBody>
          <a:bodyPr rtlCol="0"/>
          <a:lstStyle/>
          <a:p>
            <a:pPr rtl="0"/>
            <a:fld id="{ADEC8730-C5C5-4266-BF26-008801863F1B}" type="datetime1">
              <a:rPr lang="fi-FI" noProof="0" smtClean="0"/>
              <a:t>7.1.2019</a:t>
            </a:fld>
            <a:endParaRPr lang="fi-FI" noProof="0" dirty="0"/>
          </a:p>
        </p:txBody>
      </p:sp>
      <p:sp>
        <p:nvSpPr>
          <p:cNvPr id="7" name="Dian numeron paikkamerkki 6"/>
          <p:cNvSpPr>
            <a:spLocks noGrp="1"/>
          </p:cNvSpPr>
          <p:nvPr>
            <p:ph type="sldNum" sz="quarter" idx="12"/>
          </p:nvPr>
        </p:nvSpPr>
        <p:spPr/>
        <p:txBody>
          <a:bodyPr rtlCol="0"/>
          <a:lstStyle/>
          <a:p>
            <a:pPr rtl="0"/>
            <a:fld id="{2A013F82-EE5E-44EE-A61D-E31C6657F26F}" type="slidenum">
              <a:rPr lang="fi-FI" noProof="0"/>
              <a:pPr/>
              <a:t>‹#›</a:t>
            </a:fld>
            <a:endParaRPr lang="fi-FI"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Kuva 6" descr="Suuri aalto (läpikuultava)" title="Aalto"/>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Kuva 9" descr="Suuri aalto"/>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Suorakulmio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2" name="Otsikon paikkamerkki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pPr rtl="0"/>
            <a:r>
              <a:rPr lang="fi-FI" noProof="0" dirty="0"/>
              <a:t>Muokkaa otsikon perustyyliä napsauttamalla</a:t>
            </a:r>
          </a:p>
        </p:txBody>
      </p:sp>
      <p:sp>
        <p:nvSpPr>
          <p:cNvPr id="3" name="Tekstin paikkamerkki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5" name="Alatunnisteen paikkamerkki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100">
                <a:solidFill>
                  <a:schemeClr val="tx1">
                    <a:tint val="75000"/>
                  </a:schemeClr>
                </a:solidFill>
              </a:defRPr>
            </a:lvl1pPr>
          </a:lstStyle>
          <a:p>
            <a:pPr rtl="0"/>
            <a:r>
              <a:rPr lang="fi-FI" noProof="0" dirty="0"/>
              <a:t>Lisää alatunniste</a:t>
            </a:r>
          </a:p>
        </p:txBody>
      </p:sp>
      <p:sp>
        <p:nvSpPr>
          <p:cNvPr id="4" name="Päivämäärän paikkamerkki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tint val="75000"/>
                  </a:schemeClr>
                </a:solidFill>
              </a:defRPr>
            </a:lvl1pPr>
          </a:lstStyle>
          <a:p>
            <a:pPr rtl="0"/>
            <a:fld id="{EBB8991E-F663-4BEC-BBA2-91281C16187D}" type="datetime1">
              <a:rPr lang="fi-FI" noProof="0" smtClean="0"/>
              <a:t>7.1.2019</a:t>
            </a:fld>
            <a:endParaRPr lang="fi-FI" noProof="0" dirty="0"/>
          </a:p>
        </p:txBody>
      </p:sp>
      <p:sp>
        <p:nvSpPr>
          <p:cNvPr id="6" name="Dian numeron paikkamerkki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100">
                <a:solidFill>
                  <a:schemeClr val="tx1">
                    <a:tint val="75000"/>
                  </a:schemeClr>
                </a:solidFill>
              </a:defRPr>
            </a:lvl1pPr>
          </a:lstStyle>
          <a:p>
            <a:pPr rtl="0"/>
            <a:fld id="{2A013F82-EE5E-44EE-A61D-E31C6657F26F}" type="slidenum">
              <a:rPr lang="fi-FI" noProof="0" smtClean="0"/>
              <a:pPr/>
              <a:t>‹#›</a:t>
            </a:fld>
            <a:endParaRPr lang="fi-FI" noProof="0"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p:txBody>
          <a:bodyPr rtlCol="0">
            <a:normAutofit/>
          </a:bodyPr>
          <a:lstStyle/>
          <a:p>
            <a:pPr rtl="0"/>
            <a:r>
              <a:rPr lang="fi-FI" sz="5400" dirty="0"/>
              <a:t>ELÄINTEN MAAILMA</a:t>
            </a:r>
            <a:br>
              <a:rPr lang="fi-FI" sz="5400" dirty="0"/>
            </a:br>
            <a:r>
              <a:rPr lang="fi-FI" sz="5400" dirty="0"/>
              <a:t>BIO 7</a:t>
            </a:r>
          </a:p>
        </p:txBody>
      </p:sp>
      <p:sp>
        <p:nvSpPr>
          <p:cNvPr id="4" name="Alaotsikko 3"/>
          <p:cNvSpPr>
            <a:spLocks noGrp="1"/>
          </p:cNvSpPr>
          <p:nvPr>
            <p:ph type="subTitle" idx="1"/>
          </p:nvPr>
        </p:nvSpPr>
        <p:spPr/>
        <p:txBody>
          <a:bodyPr rtlCol="0"/>
          <a:lstStyle/>
          <a:p>
            <a:pPr rtl="0"/>
            <a:r>
              <a:rPr lang="fi-FI" dirty="0"/>
              <a:t>©Marita Jalkanen 2018</a:t>
            </a:r>
          </a:p>
        </p:txBody>
      </p:sp>
      <p:sp>
        <p:nvSpPr>
          <p:cNvPr id="2" name="Tekstiruutu 1">
            <a:extLst>
              <a:ext uri="{FF2B5EF4-FFF2-40B4-BE49-F238E27FC236}">
                <a16:creationId xmlns:a16="http://schemas.microsoft.com/office/drawing/2014/main" id="{58DD0A22-E642-472D-A16B-B9BA82157203}"/>
              </a:ext>
            </a:extLst>
          </p:cNvPr>
          <p:cNvSpPr txBox="1"/>
          <p:nvPr/>
        </p:nvSpPr>
        <p:spPr>
          <a:xfrm>
            <a:off x="5637276" y="2971800"/>
            <a:ext cx="914400" cy="914400"/>
          </a:xfrm>
          <a:prstGeom prst="rect">
            <a:avLst/>
          </a:prstGeom>
          <a:noFill/>
        </p:spPr>
        <p:txBody>
          <a:bodyPr wrap="square" rtlCol="0">
            <a:spAutoFit/>
          </a:bodyPr>
          <a:lstStyle/>
          <a:p>
            <a:endParaRPr lang="fi-FI" dirty="0"/>
          </a:p>
        </p:txBody>
      </p:sp>
      <p:sp>
        <p:nvSpPr>
          <p:cNvPr id="5" name="Tekstiruutu 4">
            <a:extLst>
              <a:ext uri="{FF2B5EF4-FFF2-40B4-BE49-F238E27FC236}">
                <a16:creationId xmlns:a16="http://schemas.microsoft.com/office/drawing/2014/main" id="{7DB3099C-9037-475C-ACFA-9A0141D48294}"/>
              </a:ext>
            </a:extLst>
          </p:cNvPr>
          <p:cNvSpPr txBox="1"/>
          <p:nvPr/>
        </p:nvSpPr>
        <p:spPr>
          <a:xfrm>
            <a:off x="8254652" y="1052736"/>
            <a:ext cx="2808312" cy="1728192"/>
          </a:xfrm>
          <a:prstGeom prst="rect">
            <a:avLst/>
          </a:prstGeom>
          <a:noFill/>
        </p:spPr>
        <p:txBody>
          <a:bodyPr wrap="square" rtlCol="0">
            <a:spAutoFit/>
          </a:bodyPr>
          <a:lstStyle/>
          <a:p>
            <a:endParaRPr lang="fi-FI" dirty="0"/>
          </a:p>
        </p:txBody>
      </p:sp>
      <p:pic>
        <p:nvPicPr>
          <p:cNvPr id="6" name="Kuva 5">
            <a:extLst>
              <a:ext uri="{FF2B5EF4-FFF2-40B4-BE49-F238E27FC236}">
                <a16:creationId xmlns:a16="http://schemas.microsoft.com/office/drawing/2014/main" id="{25773E79-13BE-4624-B558-E4BA620AC334}"/>
              </a:ext>
            </a:extLst>
          </p:cNvPr>
          <p:cNvPicPr>
            <a:picLocks noChangeAspect="1"/>
          </p:cNvPicPr>
          <p:nvPr/>
        </p:nvPicPr>
        <p:blipFill>
          <a:blip r:embed="rId3"/>
          <a:stretch>
            <a:fillRect/>
          </a:stretch>
        </p:blipFill>
        <p:spPr>
          <a:xfrm>
            <a:off x="7174354" y="209736"/>
            <a:ext cx="4240915" cy="2780928"/>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13AB49-57C7-4824-B77B-2F4A3595F8EF}"/>
              </a:ext>
            </a:extLst>
          </p:cNvPr>
          <p:cNvSpPr>
            <a:spLocks noGrp="1"/>
          </p:cNvSpPr>
          <p:nvPr>
            <p:ph type="ctrTitle"/>
          </p:nvPr>
        </p:nvSpPr>
        <p:spPr/>
        <p:txBody>
          <a:bodyPr/>
          <a:lstStyle/>
          <a:p>
            <a:r>
              <a:rPr lang="fi-FI" dirty="0"/>
              <a:t>ONKO ELÄIMILLÄ TIETOISUUTTA?</a:t>
            </a:r>
          </a:p>
        </p:txBody>
      </p:sp>
      <p:sp>
        <p:nvSpPr>
          <p:cNvPr id="3" name="Alaotsikko 2">
            <a:extLst>
              <a:ext uri="{FF2B5EF4-FFF2-40B4-BE49-F238E27FC236}">
                <a16:creationId xmlns:a16="http://schemas.microsoft.com/office/drawing/2014/main" id="{7511ECC9-BD45-4012-BEEB-1E6153B800F9}"/>
              </a:ext>
            </a:extLst>
          </p:cNvPr>
          <p:cNvSpPr>
            <a:spLocks noGrp="1"/>
          </p:cNvSpPr>
          <p:nvPr>
            <p:ph type="subTitle" idx="1"/>
          </p:nvPr>
        </p:nvSpPr>
        <p:spPr/>
        <p:txBody>
          <a:bodyPr/>
          <a:lstStyle/>
          <a:p>
            <a:r>
              <a:rPr lang="fi-FI" dirty="0"/>
              <a:t>JA MITEN SEN VOI TIETÄÄ?</a:t>
            </a:r>
          </a:p>
        </p:txBody>
      </p:sp>
    </p:spTree>
    <p:extLst>
      <p:ext uri="{BB962C8B-B14F-4D97-AF65-F5344CB8AC3E}">
        <p14:creationId xmlns:p14="http://schemas.microsoft.com/office/powerpoint/2010/main" val="1274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96B237-B60C-4BCD-8FAF-5C3062D0D40E}"/>
              </a:ext>
            </a:extLst>
          </p:cNvPr>
          <p:cNvSpPr>
            <a:spLocks noGrp="1"/>
          </p:cNvSpPr>
          <p:nvPr>
            <p:ph type="title"/>
          </p:nvPr>
        </p:nvSpPr>
        <p:spPr/>
        <p:txBody>
          <a:bodyPr>
            <a:normAutofit fontScale="90000"/>
          </a:bodyPr>
          <a:lstStyle/>
          <a:p>
            <a:r>
              <a:rPr lang="fi-FI" dirty="0"/>
              <a:t>ESIMERKKEJÄ HELSINGIN YLIOPISTON ELÄINLÄÄKETIETEELLISESTÄ TUTKIMUSTYÖSTÄ (Vertailevan kognition tutkimuskeskus) </a:t>
            </a:r>
          </a:p>
        </p:txBody>
      </p:sp>
      <p:sp>
        <p:nvSpPr>
          <p:cNvPr id="3" name="Sisällön paikkamerkki 2">
            <a:extLst>
              <a:ext uri="{FF2B5EF4-FFF2-40B4-BE49-F238E27FC236}">
                <a16:creationId xmlns:a16="http://schemas.microsoft.com/office/drawing/2014/main" id="{7A528876-C857-4389-949C-A6AC3A1020DD}"/>
              </a:ext>
            </a:extLst>
          </p:cNvPr>
          <p:cNvSpPr>
            <a:spLocks noGrp="1"/>
          </p:cNvSpPr>
          <p:nvPr>
            <p:ph idx="1"/>
          </p:nvPr>
        </p:nvSpPr>
        <p:spPr/>
        <p:txBody>
          <a:bodyPr>
            <a:normAutofit fontScale="85000" lnSpcReduction="10000"/>
          </a:bodyPr>
          <a:lstStyle/>
          <a:p>
            <a:r>
              <a:rPr lang="fi-FI" dirty="0"/>
              <a:t>Koirille oli opetettu nakkipalkalla tuijottaa hievahtamatta kuvia. Tulokset katsottiin silmänliikekameralla (s. 43) </a:t>
            </a:r>
            <a:r>
              <a:rPr lang="fi-FI" dirty="0">
                <a:sym typeface="Wingdings" panose="05000000000000000000" pitchFamily="2" charset="2"/>
              </a:rPr>
              <a:t> koirat katsovat kuvia eri tavalla (pitempään), jos niissä on tuttuja. Katse viipyy silmien seudulla</a:t>
            </a:r>
          </a:p>
          <a:p>
            <a:r>
              <a:rPr lang="fi-FI" dirty="0">
                <a:sym typeface="Wingdings" panose="05000000000000000000" pitchFamily="2" charset="2"/>
              </a:rPr>
              <a:t>Tämä on eka tutkimus maailmassa, jossa silmänliikekameraa käytettiin koirien mielentilan testaamisessa</a:t>
            </a:r>
          </a:p>
          <a:p>
            <a:r>
              <a:rPr lang="fi-FI" dirty="0">
                <a:sym typeface="Wingdings" panose="05000000000000000000" pitchFamily="2" charset="2"/>
              </a:rPr>
              <a:t>Selvitetty myös, voiko silmänliiketutkimuksin löytää esim. kroonista kipua tuntevia koiria (s. 54)</a:t>
            </a:r>
          </a:p>
          <a:p>
            <a:r>
              <a:rPr lang="fi-FI" dirty="0">
                <a:sym typeface="Wingdings" panose="05000000000000000000" pitchFamily="2" charset="2"/>
              </a:rPr>
              <a:t>Myös tunnetilojen mittaaminen lämpökameralla (rotta ja aasiannorsu)</a:t>
            </a:r>
          </a:p>
          <a:p>
            <a:r>
              <a:rPr lang="fi-FI" dirty="0">
                <a:sym typeface="Wingdings" panose="05000000000000000000" pitchFamily="2" charset="2"/>
              </a:rPr>
              <a:t>Myös EEG:n eli aivosähkökäyrän vaihtelua mitattu näyttöruudun edessä. Toiminta vaihteli ihmisen tapaan.</a:t>
            </a:r>
          </a:p>
          <a:p>
            <a:r>
              <a:rPr lang="fi-FI" dirty="0">
                <a:sym typeface="Wingdings" panose="05000000000000000000" pitchFamily="2" charset="2"/>
              </a:rPr>
              <a:t>Ihmisen ja koiran samantapaiset EEG-lukemat eivät vielä todista, että koirat kokevat kuvat samoin kuin me mutta luovat pohjaa seuraaville tutkimuksille</a:t>
            </a:r>
            <a:endParaRPr lang="fi-FI" dirty="0"/>
          </a:p>
        </p:txBody>
      </p:sp>
    </p:spTree>
    <p:extLst>
      <p:ext uri="{BB962C8B-B14F-4D97-AF65-F5344CB8AC3E}">
        <p14:creationId xmlns:p14="http://schemas.microsoft.com/office/powerpoint/2010/main" val="87349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3E9F50-EBE8-403F-8279-14B93A6789E2}"/>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4A9BEFED-A783-4BB5-A579-8586DD4D32E3}"/>
              </a:ext>
            </a:extLst>
          </p:cNvPr>
          <p:cNvSpPr>
            <a:spLocks noGrp="1"/>
          </p:cNvSpPr>
          <p:nvPr>
            <p:ph idx="1"/>
          </p:nvPr>
        </p:nvSpPr>
        <p:spPr/>
        <p:txBody>
          <a:bodyPr/>
          <a:lstStyle/>
          <a:p>
            <a:r>
              <a:rPr lang="fi-FI" dirty="0"/>
              <a:t>Jo pitkään on tiedetty, että eräät eläimet tunnistavat tuttuja kasvoja valokuvista, esim. 1990-luvun puolivälissä testattiin, oppivatko lampaat erottamaan eri yksilöitä toisistaan, jotka olivat niille vieraita ja nähneet vain valokuvissa s.45. Käytettiin ämpäreitä kuvapareina…</a:t>
            </a:r>
          </a:p>
          <a:p>
            <a:r>
              <a:rPr lang="fi-FI" dirty="0"/>
              <a:t>Lampailla on tulosten mukaan hyvä kasvomuisti</a:t>
            </a:r>
          </a:p>
          <a:p>
            <a:r>
              <a:rPr lang="fi-FI" dirty="0"/>
              <a:t>Testattiin myös omien karitsoiden tunnistusta kasvokuvista</a:t>
            </a:r>
          </a:p>
          <a:p>
            <a:r>
              <a:rPr lang="fi-FI" dirty="0"/>
              <a:t>Se olikin jo vaikeampaa kuin aikuisten yksilöiden tunnistus, oppiminen vei parikolme viikkoa</a:t>
            </a:r>
          </a:p>
        </p:txBody>
      </p:sp>
    </p:spTree>
    <p:extLst>
      <p:ext uri="{BB962C8B-B14F-4D97-AF65-F5344CB8AC3E}">
        <p14:creationId xmlns:p14="http://schemas.microsoft.com/office/powerpoint/2010/main" val="356138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heel(1)">
                                      <p:cBhvr>
                                        <p:cTn id="3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5E24AB-E8EF-4E5D-87E1-1F7EF0B36954}"/>
              </a:ext>
            </a:extLst>
          </p:cNvPr>
          <p:cNvSpPr>
            <a:spLocks noGrp="1"/>
          </p:cNvSpPr>
          <p:nvPr>
            <p:ph type="title"/>
          </p:nvPr>
        </p:nvSpPr>
        <p:spPr/>
        <p:txBody>
          <a:bodyPr/>
          <a:lstStyle/>
          <a:p>
            <a:r>
              <a:rPr lang="fi-FI" dirty="0"/>
              <a:t>Voiko eläimen opettaa kertomaan olostaan?</a:t>
            </a:r>
          </a:p>
        </p:txBody>
      </p:sp>
      <p:sp>
        <p:nvSpPr>
          <p:cNvPr id="3" name="Sisällön paikkamerkki 2">
            <a:extLst>
              <a:ext uri="{FF2B5EF4-FFF2-40B4-BE49-F238E27FC236}">
                <a16:creationId xmlns:a16="http://schemas.microsoft.com/office/drawing/2014/main" id="{0561E08C-CCEE-4FC0-B61C-A67828FBBB62}"/>
              </a:ext>
            </a:extLst>
          </p:cNvPr>
          <p:cNvSpPr>
            <a:spLocks noGrp="1"/>
          </p:cNvSpPr>
          <p:nvPr>
            <p:ph idx="1"/>
          </p:nvPr>
        </p:nvSpPr>
        <p:spPr/>
        <p:txBody>
          <a:bodyPr>
            <a:normAutofit fontScale="92500" lnSpcReduction="20000"/>
          </a:bodyPr>
          <a:lstStyle/>
          <a:p>
            <a:r>
              <a:rPr lang="fi-FI" dirty="0"/>
              <a:t>1990-luvulla Iso-Britanniassa opetettiin porsaat erottamaan kaksi olotilaa, normaalin ja </a:t>
            </a:r>
            <a:r>
              <a:rPr lang="fi-FI" dirty="0" err="1"/>
              <a:t>kardiatsoli</a:t>
            </a:r>
            <a:r>
              <a:rPr lang="fi-FI" dirty="0"/>
              <a:t>-psyykenlääkkeen aiheuttaman tilapäisen ahdistuksen, porsaat saatiin painamaan vaihtoehtoisia vipuja sen mukaan, miltä niille aiheutetut koetilanteet niistä tuntuivat</a:t>
            </a:r>
          </a:p>
          <a:p>
            <a:r>
              <a:rPr lang="fi-FI" dirty="0"/>
              <a:t>Koejärjestelyissä eliminoitava virhelähteet, esim. tietokone hoitaa kuviennäytön ja tutkijat piilossa, </a:t>
            </a:r>
            <a:r>
              <a:rPr lang="fi-FI" dirty="0" err="1"/>
              <a:t>kertätään</a:t>
            </a:r>
            <a:r>
              <a:rPr lang="fi-FI" dirty="0"/>
              <a:t> suuria aineistoja pitkiltä aikaväleiltä ja tulokset analysoidaan tilastomatikalla</a:t>
            </a:r>
          </a:p>
          <a:p>
            <a:r>
              <a:rPr lang="fi-FI" dirty="0"/>
              <a:t>Jos sattuman mahdollisuus alle 1/20, on tulos tilastollisesti melkein merkitsevä eli kohtalaisen luotettava, jos pienempi kuin 1/1000, on tulos erittäin merkitsevä</a:t>
            </a:r>
          </a:p>
          <a:p>
            <a:r>
              <a:rPr lang="fi-FI" dirty="0"/>
              <a:t>Ihmisillä paljon vääriä uskomuksia muiden lajien tunnetiloista, esim. etteivät kalat tunne kipua tai että kotieläimet ymmärtävät puhetta. Uusi tutkimus tuo testattua tietoa</a:t>
            </a:r>
          </a:p>
        </p:txBody>
      </p:sp>
    </p:spTree>
    <p:extLst>
      <p:ext uri="{BB962C8B-B14F-4D97-AF65-F5344CB8AC3E}">
        <p14:creationId xmlns:p14="http://schemas.microsoft.com/office/powerpoint/2010/main" val="362473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A0D9D2-4AB8-487F-ACCF-41FB89D6B630}"/>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F2747504-2C72-40F7-9272-5ED2A71DBA6E}"/>
              </a:ext>
            </a:extLst>
          </p:cNvPr>
          <p:cNvSpPr>
            <a:spLocks noGrp="1"/>
          </p:cNvSpPr>
          <p:nvPr>
            <p:ph idx="1"/>
          </p:nvPr>
        </p:nvSpPr>
        <p:spPr/>
        <p:txBody>
          <a:bodyPr>
            <a:normAutofit fontScale="70000" lnSpcReduction="20000"/>
          </a:bodyPr>
          <a:lstStyle/>
          <a:p>
            <a:r>
              <a:rPr lang="fi-FI" dirty="0"/>
              <a:t>Eläinten kokemusmaailmaa valottavat mm. </a:t>
            </a:r>
            <a:r>
              <a:rPr lang="fi-FI" dirty="0" err="1"/>
              <a:t>etologia</a:t>
            </a:r>
            <a:r>
              <a:rPr lang="fi-FI" dirty="0"/>
              <a:t>, neurofysiologia ja eläinten hyvinvointitutkimus sekä kognitiotutkimus eli mielen toiminnan tutkimus</a:t>
            </a:r>
          </a:p>
          <a:p>
            <a:r>
              <a:rPr lang="fi-FI" dirty="0">
                <a:sym typeface="Wingdings" panose="05000000000000000000" pitchFamily="2" charset="2"/>
              </a:rPr>
              <a:t>olennaisia eroja, kuinka monia erilaisia tunteita kukin laji pystyy kokemaan. Monet eläinlajit kokevat perustunteita, kuten iloa, surua ja pelkoa (ainakin nisäkkäät ja linnut)  mutta </a:t>
            </a:r>
            <a:r>
              <a:rPr lang="fi-FI" dirty="0" err="1">
                <a:sym typeface="Wingdings" panose="05000000000000000000" pitchFamily="2" charset="2"/>
              </a:rPr>
              <a:t>aniharva</a:t>
            </a:r>
            <a:r>
              <a:rPr lang="fi-FI" dirty="0">
                <a:sym typeface="Wingdings" panose="05000000000000000000" pitchFamily="2" charset="2"/>
              </a:rPr>
              <a:t> syyllisyyttä tai kostonhalua</a:t>
            </a:r>
          </a:p>
          <a:p>
            <a:r>
              <a:rPr lang="fi-FI" dirty="0">
                <a:sym typeface="Wingdings" panose="05000000000000000000" pitchFamily="2" charset="2"/>
              </a:rPr>
              <a:t>Lintujen ja nisäkkäiden aivojen toiminta </a:t>
            </a:r>
            <a:r>
              <a:rPr lang="fi-FI">
                <a:sym typeface="Wingdings" panose="05000000000000000000" pitchFamily="2" charset="2"/>
              </a:rPr>
              <a:t>on samanlaista</a:t>
            </a:r>
            <a:endParaRPr lang="fi-FI" dirty="0">
              <a:sym typeface="Wingdings" panose="05000000000000000000" pitchFamily="2" charset="2"/>
            </a:endParaRPr>
          </a:p>
          <a:p>
            <a:r>
              <a:rPr lang="fi-FI" dirty="0">
                <a:sym typeface="Wingdings" panose="05000000000000000000" pitchFamily="2" charset="2"/>
              </a:rPr>
              <a:t>Eri lajien älylliset kyvyt näyttävät eroavan enemmän kuin tunteet</a:t>
            </a:r>
          </a:p>
          <a:p>
            <a:r>
              <a:rPr lang="fi-FI" dirty="0">
                <a:sym typeface="Wingdings" panose="05000000000000000000" pitchFamily="2" charset="2"/>
              </a:rPr>
              <a:t>Lisää näköaloja aivoihin ovat tuoneet uudet aivokuvantamismenetelmät, kuten </a:t>
            </a:r>
            <a:r>
              <a:rPr lang="fi-FI" dirty="0" err="1">
                <a:sym typeface="Wingdings" panose="05000000000000000000" pitchFamily="2" charset="2"/>
              </a:rPr>
              <a:t>fNIRS</a:t>
            </a:r>
            <a:r>
              <a:rPr lang="fi-FI" dirty="0">
                <a:sym typeface="Wingdings" panose="05000000000000000000" pitchFamily="2" charset="2"/>
              </a:rPr>
              <a:t>, eli toiminnallinen lähi-infrapunakuvaus, joka näkee verenkierron aktiivisuutta lampaiden huolestuminen näkyy etuaivojen verenkierrossa</a:t>
            </a:r>
          </a:p>
          <a:p>
            <a:r>
              <a:rPr lang="fi-FI" dirty="0">
                <a:sym typeface="Wingdings" panose="05000000000000000000" pitchFamily="2" charset="2"/>
              </a:rPr>
              <a:t>Lisää mahdollisuuksia aukeaa, jos koe-eläimet saavat liikkua, esim. koirille mittatilausliivejä EEG:lle</a:t>
            </a:r>
          </a:p>
          <a:p>
            <a:r>
              <a:rPr lang="fi-FI" dirty="0">
                <a:sym typeface="Wingdings" panose="05000000000000000000" pitchFamily="2" charset="2"/>
              </a:rPr>
              <a:t>Huom. Kokeiden tulee olla eläimille stressittömiä s.56</a:t>
            </a:r>
            <a:endParaRPr lang="fi-FI" dirty="0"/>
          </a:p>
        </p:txBody>
      </p:sp>
    </p:spTree>
    <p:extLst>
      <p:ext uri="{BB962C8B-B14F-4D97-AF65-F5344CB8AC3E}">
        <p14:creationId xmlns:p14="http://schemas.microsoft.com/office/powerpoint/2010/main" val="384753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06A529-95EA-4134-8373-F3E735A0998A}"/>
              </a:ext>
            </a:extLst>
          </p:cNvPr>
          <p:cNvSpPr>
            <a:spLocks noGrp="1"/>
          </p:cNvSpPr>
          <p:nvPr>
            <p:ph type="ctrTitle"/>
          </p:nvPr>
        </p:nvSpPr>
        <p:spPr/>
        <p:txBody>
          <a:bodyPr/>
          <a:lstStyle/>
          <a:p>
            <a:r>
              <a:rPr lang="fi-FI" dirty="0"/>
              <a:t>TIETOISUUDEN NELJÄ TASOA</a:t>
            </a:r>
          </a:p>
        </p:txBody>
      </p:sp>
      <p:sp>
        <p:nvSpPr>
          <p:cNvPr id="3" name="Alaotsikko 2">
            <a:extLst>
              <a:ext uri="{FF2B5EF4-FFF2-40B4-BE49-F238E27FC236}">
                <a16:creationId xmlns:a16="http://schemas.microsoft.com/office/drawing/2014/main" id="{8D0B70CC-4D12-4D9A-82C4-2F290D7405AE}"/>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247457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D08528-4CE9-4B49-B6A8-1966C1E45EDF}"/>
              </a:ext>
            </a:extLst>
          </p:cNvPr>
          <p:cNvSpPr>
            <a:spLocks noGrp="1"/>
          </p:cNvSpPr>
          <p:nvPr>
            <p:ph type="title"/>
          </p:nvPr>
        </p:nvSpPr>
        <p:spPr/>
        <p:txBody>
          <a:bodyPr/>
          <a:lstStyle/>
          <a:p>
            <a:r>
              <a:rPr lang="fi-FI" dirty="0"/>
              <a:t>1. TAJUISUUS, alin tietoisuuden taso</a:t>
            </a:r>
          </a:p>
        </p:txBody>
      </p:sp>
      <p:sp>
        <p:nvSpPr>
          <p:cNvPr id="3" name="Sisällön paikkamerkki 2">
            <a:extLst>
              <a:ext uri="{FF2B5EF4-FFF2-40B4-BE49-F238E27FC236}">
                <a16:creationId xmlns:a16="http://schemas.microsoft.com/office/drawing/2014/main" id="{91BE0BB8-B7D3-4830-9CF3-6198EC1790B9}"/>
              </a:ext>
            </a:extLst>
          </p:cNvPr>
          <p:cNvSpPr>
            <a:spLocks noGrp="1"/>
          </p:cNvSpPr>
          <p:nvPr>
            <p:ph idx="1"/>
          </p:nvPr>
        </p:nvSpPr>
        <p:spPr/>
        <p:txBody>
          <a:bodyPr>
            <a:normAutofit fontScale="92500" lnSpcReduction="20000"/>
          </a:bodyPr>
          <a:lstStyle/>
          <a:p>
            <a:r>
              <a:rPr lang="fi-FI" dirty="0"/>
              <a:t>Eläin kokee tuntemuksia, joilla on väliä</a:t>
            </a:r>
          </a:p>
          <a:p>
            <a:r>
              <a:rPr lang="fi-FI" dirty="0"/>
              <a:t>Tunteet ovat aitoja kokemuksia, esim. hevonen pelästyy mustaa tuulessa lentävää muovisäkkiä</a:t>
            </a:r>
          </a:p>
          <a:p>
            <a:r>
              <a:rPr lang="fi-FI" dirty="0"/>
              <a:t>Pelko, </a:t>
            </a:r>
            <a:r>
              <a:rPr lang="fi-FI" dirty="0" err="1"/>
              <a:t>agressio</a:t>
            </a:r>
            <a:r>
              <a:rPr lang="fi-FI" dirty="0"/>
              <a:t>, suru ja ilo</a:t>
            </a:r>
          </a:p>
          <a:p>
            <a:r>
              <a:rPr lang="fi-FI" dirty="0"/>
              <a:t>Ilo jakautuu mielihyvään, leikkisyyteen, seksuaaliseen haluun ja hoivatunteisiin</a:t>
            </a:r>
          </a:p>
          <a:p>
            <a:r>
              <a:rPr lang="fi-FI" dirty="0"/>
              <a:t>Nisäkkäillä myös nälkä, jano, yllättyminen, inho, väsymys, sairauden tunne</a:t>
            </a:r>
          </a:p>
          <a:p>
            <a:r>
              <a:rPr lang="fi-FI" dirty="0"/>
              <a:t>Pidetään mahdollisena, että myös matelijat kokevat tunteita, kaloista lieviä viitteitä. Nisäkkäät ja linnut näyttävän kokevan tunteensa jokseenkin yhtä voimakkaina älykkyydestä riippumatta. Älykkäämmillä lajeilla on useampia erilaisia tunteita</a:t>
            </a:r>
          </a:p>
        </p:txBody>
      </p:sp>
    </p:spTree>
    <p:extLst>
      <p:ext uri="{BB962C8B-B14F-4D97-AF65-F5344CB8AC3E}">
        <p14:creationId xmlns:p14="http://schemas.microsoft.com/office/powerpoint/2010/main" val="135390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80">
                                          <p:stCondLst>
                                            <p:cond delay="0"/>
                                          </p:stCondLst>
                                        </p:cTn>
                                        <p:tgtEl>
                                          <p:spTgt spid="3">
                                            <p:txEl>
                                              <p:pRg st="4" end="4"/>
                                            </p:txEl>
                                          </p:spTgt>
                                        </p:tgtEl>
                                      </p:cBhvr>
                                    </p:animEffect>
                                    <p:anim calcmode="lin" valueType="num">
                                      <p:cBhvr>
                                        <p:cTn id="3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4" end="4"/>
                                            </p:txEl>
                                          </p:spTgt>
                                        </p:tgtEl>
                                      </p:cBhvr>
                                      <p:to x="100000" y="60000"/>
                                    </p:animScale>
                                    <p:animScale>
                                      <p:cBhvr>
                                        <p:cTn id="40" dur="166" decel="50000">
                                          <p:stCondLst>
                                            <p:cond delay="676"/>
                                          </p:stCondLst>
                                        </p:cTn>
                                        <p:tgtEl>
                                          <p:spTgt spid="3">
                                            <p:txEl>
                                              <p:pRg st="4" end="4"/>
                                            </p:txEl>
                                          </p:spTgt>
                                        </p:tgtEl>
                                      </p:cBhvr>
                                      <p:to x="100000" y="100000"/>
                                    </p:animScale>
                                    <p:animScale>
                                      <p:cBhvr>
                                        <p:cTn id="41" dur="26">
                                          <p:stCondLst>
                                            <p:cond delay="1312"/>
                                          </p:stCondLst>
                                        </p:cTn>
                                        <p:tgtEl>
                                          <p:spTgt spid="3">
                                            <p:txEl>
                                              <p:pRg st="4" end="4"/>
                                            </p:txEl>
                                          </p:spTgt>
                                        </p:tgtEl>
                                      </p:cBhvr>
                                      <p:to x="100000" y="80000"/>
                                    </p:animScale>
                                    <p:animScale>
                                      <p:cBhvr>
                                        <p:cTn id="42" dur="166" decel="50000">
                                          <p:stCondLst>
                                            <p:cond delay="1338"/>
                                          </p:stCondLst>
                                        </p:cTn>
                                        <p:tgtEl>
                                          <p:spTgt spid="3">
                                            <p:txEl>
                                              <p:pRg st="4" end="4"/>
                                            </p:txEl>
                                          </p:spTgt>
                                        </p:tgtEl>
                                      </p:cBhvr>
                                      <p:to x="100000" y="100000"/>
                                    </p:animScale>
                                    <p:animScale>
                                      <p:cBhvr>
                                        <p:cTn id="43" dur="26">
                                          <p:stCondLst>
                                            <p:cond delay="1642"/>
                                          </p:stCondLst>
                                        </p:cTn>
                                        <p:tgtEl>
                                          <p:spTgt spid="3">
                                            <p:txEl>
                                              <p:pRg st="4" end="4"/>
                                            </p:txEl>
                                          </p:spTgt>
                                        </p:tgtEl>
                                      </p:cBhvr>
                                      <p:to x="100000" y="90000"/>
                                    </p:animScale>
                                    <p:animScale>
                                      <p:cBhvr>
                                        <p:cTn id="44" dur="166" decel="50000">
                                          <p:stCondLst>
                                            <p:cond delay="1668"/>
                                          </p:stCondLst>
                                        </p:cTn>
                                        <p:tgtEl>
                                          <p:spTgt spid="3">
                                            <p:txEl>
                                              <p:pRg st="4" end="4"/>
                                            </p:txEl>
                                          </p:spTgt>
                                        </p:tgtEl>
                                      </p:cBhvr>
                                      <p:to x="100000" y="100000"/>
                                    </p:animScale>
                                    <p:animScale>
                                      <p:cBhvr>
                                        <p:cTn id="45" dur="26">
                                          <p:stCondLst>
                                            <p:cond delay="1808"/>
                                          </p:stCondLst>
                                        </p:cTn>
                                        <p:tgtEl>
                                          <p:spTgt spid="3">
                                            <p:txEl>
                                              <p:pRg st="4" end="4"/>
                                            </p:txEl>
                                          </p:spTgt>
                                        </p:tgtEl>
                                      </p:cBhvr>
                                      <p:to x="100000" y="95000"/>
                                    </p:animScale>
                                    <p:animScale>
                                      <p:cBhvr>
                                        <p:cTn id="46" dur="166" decel="50000">
                                          <p:stCondLst>
                                            <p:cond delay="1834"/>
                                          </p:stCondLst>
                                        </p:cTn>
                                        <p:tgtEl>
                                          <p:spTgt spid="3">
                                            <p:txEl>
                                              <p:pRg st="4" end="4"/>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0C0C66-0C0B-450D-93C4-C1D891343787}"/>
              </a:ext>
            </a:extLst>
          </p:cNvPr>
          <p:cNvSpPr>
            <a:spLocks noGrp="1"/>
          </p:cNvSpPr>
          <p:nvPr>
            <p:ph type="title"/>
          </p:nvPr>
        </p:nvSpPr>
        <p:spPr/>
        <p:txBody>
          <a:bodyPr/>
          <a:lstStyle/>
          <a:p>
            <a:r>
              <a:rPr lang="fi-FI" dirty="0"/>
              <a:t>2. KOGNITIIVINEN TIETOISUUS</a:t>
            </a:r>
          </a:p>
        </p:txBody>
      </p:sp>
      <p:sp>
        <p:nvSpPr>
          <p:cNvPr id="3" name="Sisällön paikkamerkki 2">
            <a:extLst>
              <a:ext uri="{FF2B5EF4-FFF2-40B4-BE49-F238E27FC236}">
                <a16:creationId xmlns:a16="http://schemas.microsoft.com/office/drawing/2014/main" id="{319AAAF4-9C7D-4F22-86D9-C67FB2B9BF3A}"/>
              </a:ext>
            </a:extLst>
          </p:cNvPr>
          <p:cNvSpPr>
            <a:spLocks noGrp="1"/>
          </p:cNvSpPr>
          <p:nvPr>
            <p:ph idx="1"/>
          </p:nvPr>
        </p:nvSpPr>
        <p:spPr/>
        <p:txBody>
          <a:bodyPr/>
          <a:lstStyle/>
          <a:p>
            <a:r>
              <a:rPr lang="fi-FI" dirty="0"/>
              <a:t>Tietojen käsittelyä älyn avulla eli tietojen tietoista arviointia ja yhdistelemistä</a:t>
            </a:r>
          </a:p>
          <a:p>
            <a:r>
              <a:rPr lang="fi-FI" dirty="0"/>
              <a:t>Toiminnan suunnitteluun kykenevät useimmat nisäkkäät ja linnut</a:t>
            </a:r>
          </a:p>
        </p:txBody>
      </p:sp>
    </p:spTree>
    <p:extLst>
      <p:ext uri="{BB962C8B-B14F-4D97-AF65-F5344CB8AC3E}">
        <p14:creationId xmlns:p14="http://schemas.microsoft.com/office/powerpoint/2010/main" val="282024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circle(in)">
                                      <p:cBhvr>
                                        <p:cTn id="2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2B027B-848D-4901-BB6E-1983713DA356}"/>
              </a:ext>
            </a:extLst>
          </p:cNvPr>
          <p:cNvSpPr>
            <a:spLocks noGrp="1"/>
          </p:cNvSpPr>
          <p:nvPr>
            <p:ph type="title"/>
          </p:nvPr>
        </p:nvSpPr>
        <p:spPr/>
        <p:txBody>
          <a:bodyPr/>
          <a:lstStyle/>
          <a:p>
            <a:r>
              <a:rPr lang="fi-FI" dirty="0"/>
              <a:t>3. ITSETIETOISUUS</a:t>
            </a:r>
          </a:p>
        </p:txBody>
      </p:sp>
      <p:sp>
        <p:nvSpPr>
          <p:cNvPr id="3" name="Sisällön paikkamerkki 2">
            <a:extLst>
              <a:ext uri="{FF2B5EF4-FFF2-40B4-BE49-F238E27FC236}">
                <a16:creationId xmlns:a16="http://schemas.microsoft.com/office/drawing/2014/main" id="{DC37FBF2-90F7-4CF9-8837-DD5605726ED7}"/>
              </a:ext>
            </a:extLst>
          </p:cNvPr>
          <p:cNvSpPr>
            <a:spLocks noGrp="1"/>
          </p:cNvSpPr>
          <p:nvPr>
            <p:ph idx="1"/>
          </p:nvPr>
        </p:nvSpPr>
        <p:spPr/>
        <p:txBody>
          <a:bodyPr>
            <a:normAutofit fontScale="92500"/>
          </a:bodyPr>
          <a:lstStyle/>
          <a:p>
            <a:r>
              <a:rPr lang="fi-FI" dirty="0"/>
              <a:t>Asiaa tutkittu mm. täplätestillä peilin kautta. </a:t>
            </a:r>
            <a:r>
              <a:rPr lang="fi-FI" dirty="0" err="1"/>
              <a:t>Esim</a:t>
            </a:r>
            <a:r>
              <a:rPr lang="fi-FI" dirty="0"/>
              <a:t> harakalle laitettu maalitäplä rintaan, niin että se ei tiedä sitä itse. Jos se peilistä katsomalla alkaa tutkia sitä, on se ymmärtänyt näkyvänsä itse peilissä</a:t>
            </a:r>
          </a:p>
          <a:p>
            <a:r>
              <a:rPr lang="fi-FI" dirty="0" err="1"/>
              <a:t>Kanzin</a:t>
            </a:r>
            <a:r>
              <a:rPr lang="fi-FI" dirty="0"/>
              <a:t> kaverit katselivat itseään reaaliajassa videokuvasta s. 68</a:t>
            </a:r>
          </a:p>
          <a:p>
            <a:r>
              <a:rPr lang="fi-FI" dirty="0"/>
              <a:t>Älykkäimmät lintulajit, kuten harakka ja muut varislinnut yltävät ihmisapinoiden tasolle s.70</a:t>
            </a:r>
          </a:p>
          <a:p>
            <a:r>
              <a:rPr lang="fi-FI" dirty="0"/>
              <a:t>Itsetietoisuus saattaa johtaa empatiaan</a:t>
            </a:r>
          </a:p>
          <a:p>
            <a:r>
              <a:rPr lang="fi-FI" dirty="0"/>
              <a:t>Tieto siitä, mitä toinen tietää – ja kyky ymmärtää, milloin toinen ei tiedä samoja asioita kuin itse, on tärkeä rajapyykki = mielen teoria</a:t>
            </a:r>
          </a:p>
        </p:txBody>
      </p:sp>
    </p:spTree>
    <p:extLst>
      <p:ext uri="{BB962C8B-B14F-4D97-AF65-F5344CB8AC3E}">
        <p14:creationId xmlns:p14="http://schemas.microsoft.com/office/powerpoint/2010/main" val="125852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2000"/>
                                        <p:tgtEl>
                                          <p:spTgt spid="3">
                                            <p:txEl>
                                              <p:pRg st="3" end="3"/>
                                            </p:txEl>
                                          </p:spTgt>
                                        </p:tgtEl>
                                      </p:cBhvr>
                                    </p:animEffect>
                                    <p:anim calcmode="lin" valueType="num">
                                      <p:cBhvr>
                                        <p:cTn id="3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EAA111-1F85-4DC6-8928-0A6970F9D4A1}"/>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DE0757E2-C2CA-4D5B-98E6-EB2E19347D40}"/>
              </a:ext>
            </a:extLst>
          </p:cNvPr>
          <p:cNvSpPr>
            <a:spLocks noGrp="1"/>
          </p:cNvSpPr>
          <p:nvPr>
            <p:ph idx="1"/>
          </p:nvPr>
        </p:nvSpPr>
        <p:spPr/>
        <p:txBody>
          <a:bodyPr>
            <a:normAutofit fontScale="92500" lnSpcReduction="10000"/>
          </a:bodyPr>
          <a:lstStyle/>
          <a:p>
            <a:r>
              <a:rPr lang="fi-FI" dirty="0"/>
              <a:t>Toisten eläinten ajatusten ajatteleminen puuttuu suurimmalta osalta eläinkuntaa</a:t>
            </a:r>
          </a:p>
          <a:p>
            <a:r>
              <a:rPr lang="fi-FI" dirty="0"/>
              <a:t>Esim. koira ei kykene kuvittelemaan omistajan näkökulmaa. Se ei tunne syyllisyyttä, häpeää eikä kostoa. Sen sijaan se lukee omistajansa tunteita, kuten ärtymystä ja lepyttelee: häntä heiluu, korvat ja ruumis matalana. Esim. kissoilla selän kääntäminen ei tarkoita mielenosoitusta tai ostoa vaan on rauhantahtoisuuden osoitus</a:t>
            </a:r>
          </a:p>
          <a:p>
            <a:r>
              <a:rPr lang="fi-FI" dirty="0"/>
              <a:t>Kosto, mielenosoitus ja pahantahtoisuus ovat yrityksiä vaikuttaa toisen yksilön tunteisiin. Ne ovat itsessään yhdistelmiä tunteista ja abstrakteista ajatuksista, joiden ajatteleminen onnistuu vain erittäin suuren otsalohkon avulla. Muilla kuin ihmisillä ei ole sellaista rakennetta. Jopa ihmisapinat ovat tässä suhteessa vain lapsosia.</a:t>
            </a:r>
          </a:p>
        </p:txBody>
      </p:sp>
    </p:spTree>
    <p:extLst>
      <p:ext uri="{BB962C8B-B14F-4D97-AF65-F5344CB8AC3E}">
        <p14:creationId xmlns:p14="http://schemas.microsoft.com/office/powerpoint/2010/main" val="220924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2"/>
          <p:cNvSpPr>
            <a:spLocks noGrp="1"/>
          </p:cNvSpPr>
          <p:nvPr>
            <p:ph type="title"/>
          </p:nvPr>
        </p:nvSpPr>
        <p:spPr>
          <a:xfrm>
            <a:off x="1979612" y="260648"/>
            <a:ext cx="9144001" cy="1872208"/>
          </a:xfrm>
        </p:spPr>
        <p:txBody>
          <a:bodyPr rtlCol="0">
            <a:normAutofit/>
          </a:bodyPr>
          <a:lstStyle/>
          <a:p>
            <a:pPr rtl="0"/>
            <a:r>
              <a:rPr lang="fi-FI" sz="3200" dirty="0"/>
              <a:t>MILLAISTA ON OLLA ELÄIN? MITÄ TIEDE TÄLLÄ HETKELLÄ TIETÄÄ ELÄINTEN ÄLYKKYYDESTÄ, TUNNE-ELÄMÄSTÄ JA KOKEMUSMAAILMASTA?</a:t>
            </a:r>
            <a:br>
              <a:rPr lang="fi-FI" sz="3200" dirty="0"/>
            </a:br>
            <a:endParaRPr lang="fi-FI" sz="3200" dirty="0"/>
          </a:p>
        </p:txBody>
      </p:sp>
      <p:sp>
        <p:nvSpPr>
          <p:cNvPr id="14" name="Sisällön paikkamerkki 13"/>
          <p:cNvSpPr>
            <a:spLocks noGrp="1"/>
          </p:cNvSpPr>
          <p:nvPr>
            <p:ph idx="1"/>
          </p:nvPr>
        </p:nvSpPr>
        <p:spPr/>
        <p:txBody>
          <a:bodyPr rtlCol="0">
            <a:normAutofit fontScale="92500" lnSpcReduction="20000"/>
          </a:bodyPr>
          <a:lstStyle/>
          <a:p>
            <a:pPr marL="0" indent="0" rtl="0">
              <a:buNone/>
            </a:pPr>
            <a:endParaRPr lang="fi-FI" dirty="0"/>
          </a:p>
          <a:p>
            <a:pPr rtl="0"/>
            <a:r>
              <a:rPr lang="fi-FI" dirty="0"/>
              <a:t>Tällä kurssilla pohditaan asiaa monelta lähestymiskannalta, kuten </a:t>
            </a:r>
          </a:p>
          <a:p>
            <a:pPr rtl="0"/>
            <a:r>
              <a:rPr lang="fi-FI" dirty="0"/>
              <a:t>MITÄ HYÖTYÄ ON ELÄINTEN ÄLYLLISIÄ KYKYJÄ JA TUNNETILOJA KARTOITTAVISTA TUTKIMUKSISTA?</a:t>
            </a:r>
          </a:p>
          <a:p>
            <a:pPr marL="457200" indent="-457200" rtl="0">
              <a:buFont typeface="+mj-lt"/>
              <a:buAutoNum type="arabicPeriod"/>
            </a:pPr>
            <a:r>
              <a:rPr lang="fi-FI" dirty="0"/>
              <a:t>Tieto auttaa meitä ymmärtämään eläimiämme, missä tulevat vastaan eri lajien älykkyyden ja oppimiskyvyn sekä hahmottamiskyvyn rajat </a:t>
            </a:r>
            <a:r>
              <a:rPr lang="fi-FI" dirty="0">
                <a:sym typeface="Wingdings" panose="05000000000000000000" pitchFamily="2" charset="2"/>
              </a:rPr>
              <a:t> on helpompi olla vaatimatta liikoja</a:t>
            </a:r>
          </a:p>
          <a:p>
            <a:pPr marL="457200" indent="-457200" rtl="0">
              <a:buFont typeface="+mj-lt"/>
              <a:buAutoNum type="arabicPeriod"/>
            </a:pPr>
            <a:r>
              <a:rPr lang="fi-FI" dirty="0">
                <a:sym typeface="Wingdings" panose="05000000000000000000" pitchFamily="2" charset="2"/>
              </a:rPr>
              <a:t>Eri lajien kokemusmaailmat poikkeavat enemmän kuin ennen ajateltiin (maailma hirven tai joutsenen silmin?)</a:t>
            </a:r>
          </a:p>
          <a:p>
            <a:pPr marL="457200" indent="-457200" rtl="0">
              <a:buFont typeface="+mj-lt"/>
              <a:buAutoNum type="arabicPeriod"/>
            </a:pPr>
            <a:r>
              <a:rPr lang="fi-FI" dirty="0">
                <a:sym typeface="Wingdings" panose="05000000000000000000" pitchFamily="2" charset="2"/>
              </a:rPr>
              <a:t>Luonnonvaraiset eläimet ovat kaukana niistä ”vaistonvaraisista” automaateista, joina niitä joskus ajateltiin (oppimisen merkitys!)</a:t>
            </a:r>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10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4">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4">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14">
                                            <p:txEl>
                                              <p:pRg st="1" end="1"/>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 calcmode="lin" valueType="num">
                                      <p:cBhvr>
                                        <p:cTn id="20" dur="10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14">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14">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1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wipe(down)">
                                      <p:cBhvr>
                                        <p:cTn id="28" dur="500"/>
                                        <p:tgtEl>
                                          <p:spTgt spid="1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fade">
                                      <p:cBhvr>
                                        <p:cTn id="33" dur="1000"/>
                                        <p:tgtEl>
                                          <p:spTgt spid="14">
                                            <p:txEl>
                                              <p:pRg st="4" end="4"/>
                                            </p:txEl>
                                          </p:spTgt>
                                        </p:tgtEl>
                                      </p:cBhvr>
                                    </p:animEffect>
                                    <p:anim calcmode="lin" valueType="num">
                                      <p:cBhvr>
                                        <p:cTn id="34"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14">
                                            <p:txEl>
                                              <p:pRg st="5" end="5"/>
                                            </p:txEl>
                                          </p:spTgt>
                                        </p:tgtEl>
                                        <p:attrNameLst>
                                          <p:attrName>style.visibility</p:attrName>
                                        </p:attrNameLst>
                                      </p:cBhvr>
                                      <p:to>
                                        <p:strVal val="visible"/>
                                      </p:to>
                                    </p:set>
                                    <p:animEffect transition="in" filter="fade">
                                      <p:cBhvr>
                                        <p:cTn id="40" dur="2000"/>
                                        <p:tgtEl>
                                          <p:spTgt spid="14">
                                            <p:txEl>
                                              <p:pRg st="5" end="5"/>
                                            </p:txEl>
                                          </p:spTgt>
                                        </p:tgtEl>
                                      </p:cBhvr>
                                    </p:animEffect>
                                    <p:anim calcmode="lin" valueType="num">
                                      <p:cBhvr>
                                        <p:cTn id="41" dur="2000" fill="hold"/>
                                        <p:tgtEl>
                                          <p:spTgt spid="14">
                                            <p:txEl>
                                              <p:pRg st="5" end="5"/>
                                            </p:txEl>
                                          </p:spTgt>
                                        </p:tgtEl>
                                        <p:attrNameLst>
                                          <p:attrName>ppt_w</p:attrName>
                                        </p:attrNameLst>
                                      </p:cBhvr>
                                      <p:tavLst>
                                        <p:tav tm="0" fmla="#ppt_w*sin(2.5*pi*$)">
                                          <p:val>
                                            <p:fltVal val="0"/>
                                          </p:val>
                                        </p:tav>
                                        <p:tav tm="100000">
                                          <p:val>
                                            <p:fltVal val="1"/>
                                          </p:val>
                                        </p:tav>
                                      </p:tavLst>
                                    </p:anim>
                                    <p:anim calcmode="lin" valueType="num">
                                      <p:cBhvr>
                                        <p:cTn id="42" dur="2000" fill="hold"/>
                                        <p:tgtEl>
                                          <p:spTgt spid="14">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0BBA0B-7E46-4A5C-B3E0-D898AD44308F}"/>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D533FC06-F711-4D95-8FE9-98BCF9FE949D}"/>
              </a:ext>
            </a:extLst>
          </p:cNvPr>
          <p:cNvSpPr>
            <a:spLocks noGrp="1"/>
          </p:cNvSpPr>
          <p:nvPr>
            <p:ph idx="1"/>
          </p:nvPr>
        </p:nvSpPr>
        <p:spPr/>
        <p:txBody>
          <a:bodyPr/>
          <a:lstStyle/>
          <a:p>
            <a:r>
              <a:rPr lang="fi-FI" dirty="0"/>
              <a:t>Järki ja tunteet ovat kaksi eri asiaa. Tunteet ja kärsimys voivat olla voimakkaita vaikka älyä olisi tuskin nimeksikään</a:t>
            </a:r>
          </a:p>
          <a:p>
            <a:r>
              <a:rPr lang="fi-FI" dirty="0"/>
              <a:t>Miksi kissa leikittelee saaliilla s.76</a:t>
            </a:r>
          </a:p>
        </p:txBody>
      </p:sp>
    </p:spTree>
    <p:extLst>
      <p:ext uri="{BB962C8B-B14F-4D97-AF65-F5344CB8AC3E}">
        <p14:creationId xmlns:p14="http://schemas.microsoft.com/office/powerpoint/2010/main" val="225310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E02DE6-D62C-4609-AFE6-1F4FFF3C335E}"/>
              </a:ext>
            </a:extLst>
          </p:cNvPr>
          <p:cNvSpPr>
            <a:spLocks noGrp="1"/>
          </p:cNvSpPr>
          <p:nvPr>
            <p:ph type="title"/>
          </p:nvPr>
        </p:nvSpPr>
        <p:spPr/>
        <p:txBody>
          <a:bodyPr>
            <a:normAutofit fontScale="90000"/>
          </a:bodyPr>
          <a:lstStyle/>
          <a:p>
            <a:r>
              <a:rPr lang="fi-FI" dirty="0"/>
              <a:t>4. METAKOGNITIO</a:t>
            </a:r>
            <a:br>
              <a:rPr lang="fi-FI" dirty="0"/>
            </a:br>
            <a:r>
              <a:rPr lang="fi-FI" dirty="0"/>
              <a:t>on ajattelemisen ajattelemista, tietoisuuden korkein taso</a:t>
            </a:r>
          </a:p>
        </p:txBody>
      </p:sp>
      <p:sp>
        <p:nvSpPr>
          <p:cNvPr id="3" name="Sisällön paikkamerkki 2">
            <a:extLst>
              <a:ext uri="{FF2B5EF4-FFF2-40B4-BE49-F238E27FC236}">
                <a16:creationId xmlns:a16="http://schemas.microsoft.com/office/drawing/2014/main" id="{95B4535A-285A-4877-B0AD-969ACAAF775F}"/>
              </a:ext>
            </a:extLst>
          </p:cNvPr>
          <p:cNvSpPr>
            <a:spLocks noGrp="1"/>
          </p:cNvSpPr>
          <p:nvPr>
            <p:ph idx="1"/>
          </p:nvPr>
        </p:nvSpPr>
        <p:spPr/>
        <p:txBody>
          <a:bodyPr/>
          <a:lstStyle/>
          <a:p>
            <a:r>
              <a:rPr lang="fi-FI" dirty="0"/>
              <a:t>Kun osaa ajatella omia ajatuksiaan, tietää myös, että voi olla väärässä</a:t>
            </a:r>
          </a:p>
          <a:p>
            <a:r>
              <a:rPr lang="fi-FI" dirty="0"/>
              <a:t>Myös kyky ajatella, kuinka epävarmoja omat tiedot ovat</a:t>
            </a:r>
          </a:p>
          <a:p>
            <a:r>
              <a:rPr lang="fi-FI" dirty="0"/>
              <a:t>Metakognition testaaminen juuri nyt hyvin aktiivista; eläimestä voi selvittää, tietääkö se,  minkä verran se tietää!</a:t>
            </a:r>
          </a:p>
          <a:p>
            <a:r>
              <a:rPr lang="fi-FI" dirty="0"/>
              <a:t>Ihmisapinat, reesusapinat, delfiinit ja ihmiset tässä hyviä</a:t>
            </a:r>
          </a:p>
          <a:p>
            <a:r>
              <a:rPr lang="fi-FI" dirty="0"/>
              <a:t>Metakognition alkeita myös rotilla ja kyyhkyillä</a:t>
            </a:r>
          </a:p>
          <a:p>
            <a:r>
              <a:rPr lang="fi-FI" dirty="0"/>
              <a:t>Metakognitio ei ole joko- tai vaan eriasteisia kykyjä</a:t>
            </a:r>
          </a:p>
        </p:txBody>
      </p:sp>
    </p:spTree>
    <p:extLst>
      <p:ext uri="{BB962C8B-B14F-4D97-AF65-F5344CB8AC3E}">
        <p14:creationId xmlns:p14="http://schemas.microsoft.com/office/powerpoint/2010/main" val="423935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80">
                                          <p:stCondLst>
                                            <p:cond delay="0"/>
                                          </p:stCondLst>
                                        </p:cTn>
                                        <p:tgtEl>
                                          <p:spTgt spid="3">
                                            <p:txEl>
                                              <p:pRg st="5" end="5"/>
                                            </p:txEl>
                                          </p:spTgt>
                                        </p:tgtEl>
                                      </p:cBhvr>
                                    </p:animEffect>
                                    <p:anim calcmode="lin" valueType="num">
                                      <p:cBhvr>
                                        <p:cTn id="39"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3">
                                            <p:txEl>
                                              <p:pRg st="5" end="5"/>
                                            </p:txEl>
                                          </p:spTgt>
                                        </p:tgtEl>
                                      </p:cBhvr>
                                      <p:to x="100000" y="60000"/>
                                    </p:animScale>
                                    <p:animScale>
                                      <p:cBhvr>
                                        <p:cTn id="45" dur="166" decel="50000">
                                          <p:stCondLst>
                                            <p:cond delay="676"/>
                                          </p:stCondLst>
                                        </p:cTn>
                                        <p:tgtEl>
                                          <p:spTgt spid="3">
                                            <p:txEl>
                                              <p:pRg st="5" end="5"/>
                                            </p:txEl>
                                          </p:spTgt>
                                        </p:tgtEl>
                                      </p:cBhvr>
                                      <p:to x="100000" y="100000"/>
                                    </p:animScale>
                                    <p:animScale>
                                      <p:cBhvr>
                                        <p:cTn id="46" dur="26">
                                          <p:stCondLst>
                                            <p:cond delay="1312"/>
                                          </p:stCondLst>
                                        </p:cTn>
                                        <p:tgtEl>
                                          <p:spTgt spid="3">
                                            <p:txEl>
                                              <p:pRg st="5" end="5"/>
                                            </p:txEl>
                                          </p:spTgt>
                                        </p:tgtEl>
                                      </p:cBhvr>
                                      <p:to x="100000" y="80000"/>
                                    </p:animScale>
                                    <p:animScale>
                                      <p:cBhvr>
                                        <p:cTn id="47" dur="166" decel="50000">
                                          <p:stCondLst>
                                            <p:cond delay="1338"/>
                                          </p:stCondLst>
                                        </p:cTn>
                                        <p:tgtEl>
                                          <p:spTgt spid="3">
                                            <p:txEl>
                                              <p:pRg st="5" end="5"/>
                                            </p:txEl>
                                          </p:spTgt>
                                        </p:tgtEl>
                                      </p:cBhvr>
                                      <p:to x="100000" y="100000"/>
                                    </p:animScale>
                                    <p:animScale>
                                      <p:cBhvr>
                                        <p:cTn id="48" dur="26">
                                          <p:stCondLst>
                                            <p:cond delay="1642"/>
                                          </p:stCondLst>
                                        </p:cTn>
                                        <p:tgtEl>
                                          <p:spTgt spid="3">
                                            <p:txEl>
                                              <p:pRg st="5" end="5"/>
                                            </p:txEl>
                                          </p:spTgt>
                                        </p:tgtEl>
                                      </p:cBhvr>
                                      <p:to x="100000" y="90000"/>
                                    </p:animScale>
                                    <p:animScale>
                                      <p:cBhvr>
                                        <p:cTn id="49" dur="166" decel="50000">
                                          <p:stCondLst>
                                            <p:cond delay="1668"/>
                                          </p:stCondLst>
                                        </p:cTn>
                                        <p:tgtEl>
                                          <p:spTgt spid="3">
                                            <p:txEl>
                                              <p:pRg st="5" end="5"/>
                                            </p:txEl>
                                          </p:spTgt>
                                        </p:tgtEl>
                                      </p:cBhvr>
                                      <p:to x="100000" y="100000"/>
                                    </p:animScale>
                                    <p:animScale>
                                      <p:cBhvr>
                                        <p:cTn id="50" dur="26">
                                          <p:stCondLst>
                                            <p:cond delay="1808"/>
                                          </p:stCondLst>
                                        </p:cTn>
                                        <p:tgtEl>
                                          <p:spTgt spid="3">
                                            <p:txEl>
                                              <p:pRg st="5" end="5"/>
                                            </p:txEl>
                                          </p:spTgt>
                                        </p:tgtEl>
                                      </p:cBhvr>
                                      <p:to x="100000" y="95000"/>
                                    </p:animScale>
                                    <p:animScale>
                                      <p:cBhvr>
                                        <p:cTn id="51"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5778CE-F544-4C61-A32E-176BDE218CAE}"/>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B16683A9-EB99-4F94-AE1E-E0300B23A051}"/>
              </a:ext>
            </a:extLst>
          </p:cNvPr>
          <p:cNvSpPr>
            <a:spLocks noGrp="1"/>
          </p:cNvSpPr>
          <p:nvPr>
            <p:ph idx="1"/>
          </p:nvPr>
        </p:nvSpPr>
        <p:spPr/>
        <p:txBody>
          <a:bodyPr>
            <a:normAutofit fontScale="70000" lnSpcReduction="20000"/>
          </a:bodyPr>
          <a:lstStyle/>
          <a:p>
            <a:pPr marL="457200" indent="-457200">
              <a:buFont typeface="Arial" pitchFamily="34" charset="0"/>
              <a:buAutoNum type="arabicPeriod" startAt="3"/>
            </a:pPr>
            <a:endParaRPr lang="fi-FI" dirty="0">
              <a:sym typeface="Wingdings" panose="05000000000000000000" pitchFamily="2" charset="2"/>
            </a:endParaRPr>
          </a:p>
          <a:p>
            <a:pPr marL="457200" indent="-457200">
              <a:buFont typeface="Arial" pitchFamily="34" charset="0"/>
              <a:buAutoNum type="arabicPeriod" startAt="3"/>
            </a:pPr>
            <a:r>
              <a:rPr lang="fi-FI" dirty="0">
                <a:sym typeface="Wingdings" panose="05000000000000000000" pitchFamily="2" charset="2"/>
              </a:rPr>
              <a:t>Käsitys eri eläinryhmien älystä ja tunteista on päivitetty ja se auttaa meitä ymmärtämään myös omaa evoluutiotamme</a:t>
            </a:r>
          </a:p>
          <a:p>
            <a:pPr marL="457200" indent="-457200">
              <a:buFont typeface="Arial" pitchFamily="34" charset="0"/>
              <a:buAutoNum type="arabicPeriod" startAt="3"/>
            </a:pPr>
            <a:r>
              <a:rPr lang="fi-FI" dirty="0">
                <a:sym typeface="Wingdings" panose="05000000000000000000" pitchFamily="2" charset="2"/>
              </a:rPr>
              <a:t>Kun ymmärrämme, mikä on älykkyyttä, mikä taas jotain muuta, onnistumme paremmin muokkaamaan eläinten käyttäytymistä arjessa toimivampaan suuntaan (s. 165), esim. koiran käytös</a:t>
            </a:r>
            <a:endParaRPr lang="fi-FI" dirty="0"/>
          </a:p>
          <a:p>
            <a:pPr marL="457200" indent="-457200">
              <a:buAutoNum type="arabicPeriod" startAt="3"/>
            </a:pPr>
            <a:r>
              <a:rPr lang="fi-FI" dirty="0"/>
              <a:t>Ymmärrämme, että ”tyhminä” pitämämme eläimet eivät olekaan sitä,  miltä näyttävät. Taustalla saattaa olla opetusmenetelmämme, pienissä häkeissä pitoa seuraava apaattisuus, muu lajityypillisen käyttäytymisen estäminen tai vaikka pelkotila</a:t>
            </a:r>
          </a:p>
          <a:p>
            <a:pPr marL="457200" indent="-457200">
              <a:buAutoNum type="arabicPeriod" startAt="3"/>
            </a:pPr>
            <a:r>
              <a:rPr lang="fi-FI" dirty="0"/>
              <a:t>Uusin tieto on avannut eteemme huikean maailman esimerkiksi eläinten tunteista. Tunteiden ja sen tutkimukseen liittyvien menetelmien kehittäminen on nyt hyvin vauhdikasta ja valokeilassa. Oletuksella, että vähemmän älykkäillä lajeilla olisi laimeammat tunteet, ei ole mitään perusteita (esim. kalat). Älyllinen taso vaikuttaa kuitenkin siihen, mitä kaikkia tunteita eläin voi kokea, esim. huolestuminen</a:t>
            </a:r>
          </a:p>
          <a:p>
            <a:pPr marL="457200" indent="-457200">
              <a:buAutoNum type="arabicPeriod" startAt="3"/>
            </a:pPr>
            <a:r>
              <a:rPr lang="fi-FI" dirty="0">
                <a:solidFill>
                  <a:schemeClr val="accent4">
                    <a:lumMod val="60000"/>
                    <a:lumOff val="40000"/>
                  </a:schemeClr>
                </a:solidFill>
              </a:rPr>
              <a:t>Mitä konkreettisia esimerkkejä olet huomannut tuntemiesi eläinten tunnekirjosta?</a:t>
            </a:r>
          </a:p>
        </p:txBody>
      </p:sp>
    </p:spTree>
    <p:extLst>
      <p:ext uri="{BB962C8B-B14F-4D97-AF65-F5344CB8AC3E}">
        <p14:creationId xmlns:p14="http://schemas.microsoft.com/office/powerpoint/2010/main" val="313370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down)">
                                      <p:cBhvr>
                                        <p:cTn id="14" dur="580">
                                          <p:stCondLst>
                                            <p:cond delay="0"/>
                                          </p:stCondLst>
                                        </p:cTn>
                                        <p:tgtEl>
                                          <p:spTgt spid="3">
                                            <p:txEl>
                                              <p:pRg st="2" end="2"/>
                                            </p:txEl>
                                          </p:spTgt>
                                        </p:tgtEl>
                                      </p:cBhvr>
                                    </p:animEffect>
                                    <p:anim calcmode="lin" valueType="num">
                                      <p:cBhvr>
                                        <p:cTn id="1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2" end="2"/>
                                            </p:txEl>
                                          </p:spTgt>
                                        </p:tgtEl>
                                      </p:cBhvr>
                                      <p:to x="100000" y="60000"/>
                                    </p:animScale>
                                    <p:animScale>
                                      <p:cBhvr>
                                        <p:cTn id="21" dur="166" decel="50000">
                                          <p:stCondLst>
                                            <p:cond delay="676"/>
                                          </p:stCondLst>
                                        </p:cTn>
                                        <p:tgtEl>
                                          <p:spTgt spid="3">
                                            <p:txEl>
                                              <p:pRg st="2" end="2"/>
                                            </p:txEl>
                                          </p:spTgt>
                                        </p:tgtEl>
                                      </p:cBhvr>
                                      <p:to x="100000" y="100000"/>
                                    </p:animScale>
                                    <p:animScale>
                                      <p:cBhvr>
                                        <p:cTn id="22" dur="26">
                                          <p:stCondLst>
                                            <p:cond delay="1312"/>
                                          </p:stCondLst>
                                        </p:cTn>
                                        <p:tgtEl>
                                          <p:spTgt spid="3">
                                            <p:txEl>
                                              <p:pRg st="2" end="2"/>
                                            </p:txEl>
                                          </p:spTgt>
                                        </p:tgtEl>
                                      </p:cBhvr>
                                      <p:to x="100000" y="80000"/>
                                    </p:animScale>
                                    <p:animScale>
                                      <p:cBhvr>
                                        <p:cTn id="23" dur="166" decel="50000">
                                          <p:stCondLst>
                                            <p:cond delay="1338"/>
                                          </p:stCondLst>
                                        </p:cTn>
                                        <p:tgtEl>
                                          <p:spTgt spid="3">
                                            <p:txEl>
                                              <p:pRg st="2" end="2"/>
                                            </p:txEl>
                                          </p:spTgt>
                                        </p:tgtEl>
                                      </p:cBhvr>
                                      <p:to x="100000" y="100000"/>
                                    </p:animScale>
                                    <p:animScale>
                                      <p:cBhvr>
                                        <p:cTn id="24" dur="26">
                                          <p:stCondLst>
                                            <p:cond delay="1642"/>
                                          </p:stCondLst>
                                        </p:cTn>
                                        <p:tgtEl>
                                          <p:spTgt spid="3">
                                            <p:txEl>
                                              <p:pRg st="2" end="2"/>
                                            </p:txEl>
                                          </p:spTgt>
                                        </p:tgtEl>
                                      </p:cBhvr>
                                      <p:to x="100000" y="90000"/>
                                    </p:animScale>
                                    <p:animScale>
                                      <p:cBhvr>
                                        <p:cTn id="25" dur="166" decel="50000">
                                          <p:stCondLst>
                                            <p:cond delay="1668"/>
                                          </p:stCondLst>
                                        </p:cTn>
                                        <p:tgtEl>
                                          <p:spTgt spid="3">
                                            <p:txEl>
                                              <p:pRg st="2" end="2"/>
                                            </p:txEl>
                                          </p:spTgt>
                                        </p:tgtEl>
                                      </p:cBhvr>
                                      <p:to x="100000" y="100000"/>
                                    </p:animScale>
                                    <p:animScale>
                                      <p:cBhvr>
                                        <p:cTn id="26" dur="26">
                                          <p:stCondLst>
                                            <p:cond delay="1808"/>
                                          </p:stCondLst>
                                        </p:cTn>
                                        <p:tgtEl>
                                          <p:spTgt spid="3">
                                            <p:txEl>
                                              <p:pRg st="2" end="2"/>
                                            </p:txEl>
                                          </p:spTgt>
                                        </p:tgtEl>
                                      </p:cBhvr>
                                      <p:to x="100000" y="95000"/>
                                    </p:animScale>
                                    <p:animScale>
                                      <p:cBhvr>
                                        <p:cTn id="27" dur="166" decel="50000">
                                          <p:stCondLst>
                                            <p:cond delay="1834"/>
                                          </p:stCondLst>
                                        </p:cTn>
                                        <p:tgtEl>
                                          <p:spTgt spid="3">
                                            <p:txEl>
                                              <p:pRg st="2" end="2"/>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barn(inVertical)">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heel(1)">
                                      <p:cBhvr>
                                        <p:cTn id="4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200EE1-F807-4D37-A3D6-857FE482D521}"/>
              </a:ext>
            </a:extLst>
          </p:cNvPr>
          <p:cNvSpPr>
            <a:spLocks noGrp="1"/>
          </p:cNvSpPr>
          <p:nvPr>
            <p:ph type="ctrTitle"/>
          </p:nvPr>
        </p:nvSpPr>
        <p:spPr/>
        <p:txBody>
          <a:bodyPr/>
          <a:lstStyle/>
          <a:p>
            <a:r>
              <a:rPr lang="fi-FI" dirty="0"/>
              <a:t>ELÄINTEN SALAISET AISTIT</a:t>
            </a:r>
          </a:p>
        </p:txBody>
      </p:sp>
      <p:sp>
        <p:nvSpPr>
          <p:cNvPr id="3" name="Alaotsikko 2">
            <a:extLst>
              <a:ext uri="{FF2B5EF4-FFF2-40B4-BE49-F238E27FC236}">
                <a16:creationId xmlns:a16="http://schemas.microsoft.com/office/drawing/2014/main" id="{84F89993-E342-4538-876B-50A41718E37A}"/>
              </a:ext>
            </a:extLst>
          </p:cNvPr>
          <p:cNvSpPr>
            <a:spLocks noGrp="1"/>
          </p:cNvSpPr>
          <p:nvPr>
            <p:ph type="subTitle" idx="1"/>
          </p:nvPr>
        </p:nvSpPr>
        <p:spPr/>
        <p:txBody>
          <a:bodyPr/>
          <a:lstStyle/>
          <a:p>
            <a:r>
              <a:rPr lang="fi-FI" dirty="0"/>
              <a:t>Mitä ihmislajille vieraita aisteja tiedät?</a:t>
            </a:r>
          </a:p>
        </p:txBody>
      </p:sp>
    </p:spTree>
    <p:extLst>
      <p:ext uri="{BB962C8B-B14F-4D97-AF65-F5344CB8AC3E}">
        <p14:creationId xmlns:p14="http://schemas.microsoft.com/office/powerpoint/2010/main" val="165878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D03266-73C4-4C9B-B427-3D9C8C10ACA5}"/>
              </a:ext>
            </a:extLst>
          </p:cNvPr>
          <p:cNvSpPr>
            <a:spLocks noGrp="1"/>
          </p:cNvSpPr>
          <p:nvPr>
            <p:ph type="title"/>
          </p:nvPr>
        </p:nvSpPr>
        <p:spPr/>
        <p:txBody>
          <a:bodyPr/>
          <a:lstStyle/>
          <a:p>
            <a:r>
              <a:rPr lang="fi-FI" dirty="0"/>
              <a:t>AISTINELIN</a:t>
            </a:r>
          </a:p>
        </p:txBody>
      </p:sp>
      <p:sp>
        <p:nvSpPr>
          <p:cNvPr id="3" name="Sisällön paikkamerkki 2">
            <a:extLst>
              <a:ext uri="{FF2B5EF4-FFF2-40B4-BE49-F238E27FC236}">
                <a16:creationId xmlns:a16="http://schemas.microsoft.com/office/drawing/2014/main" id="{D284F15E-16E8-41D0-A7A2-1E5EDEEEFF10}"/>
              </a:ext>
            </a:extLst>
          </p:cNvPr>
          <p:cNvSpPr>
            <a:spLocks noGrp="1"/>
          </p:cNvSpPr>
          <p:nvPr>
            <p:ph idx="1"/>
          </p:nvPr>
        </p:nvSpPr>
        <p:spPr/>
        <p:txBody>
          <a:bodyPr/>
          <a:lstStyle/>
          <a:p>
            <a:r>
              <a:rPr lang="fi-FI" dirty="0"/>
              <a:t>= elin, jossa on aistinepiteelisoluja eli reseptoreita, joita ulkoiset kemialliset ja fysikaaliset ilmiöt ärsyttävät niin, että ilmiöt muuttuvat </a:t>
            </a:r>
            <a:r>
              <a:rPr lang="fi-FI"/>
              <a:t>aivoissa aistimuksiksi</a:t>
            </a:r>
            <a:endParaRPr lang="fi-FI" dirty="0"/>
          </a:p>
        </p:txBody>
      </p:sp>
    </p:spTree>
    <p:extLst>
      <p:ext uri="{BB962C8B-B14F-4D97-AF65-F5344CB8AC3E}">
        <p14:creationId xmlns:p14="http://schemas.microsoft.com/office/powerpoint/2010/main" val="237576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D93ACD-BEA2-4FA2-A426-E4D389EFBBAB}"/>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F9C19C4D-89C2-4600-A5D7-F5309A4D8D92}"/>
              </a:ext>
            </a:extLst>
          </p:cNvPr>
          <p:cNvSpPr>
            <a:spLocks noGrp="1"/>
          </p:cNvSpPr>
          <p:nvPr>
            <p:ph idx="1"/>
          </p:nvPr>
        </p:nvSpPr>
        <p:spPr/>
        <p:txBody>
          <a:bodyPr>
            <a:normAutofit fontScale="85000" lnSpcReduction="10000"/>
          </a:bodyPr>
          <a:lstStyle/>
          <a:p>
            <a:pPr marL="457200" indent="-457200">
              <a:lnSpc>
                <a:spcPct val="110000"/>
              </a:lnSpc>
              <a:spcBef>
                <a:spcPts val="1200"/>
              </a:spcBef>
              <a:buFont typeface="+mj-lt"/>
              <a:buAutoNum type="arabicPeriod"/>
            </a:pPr>
            <a:r>
              <a:rPr lang="fi-FI" b="1" dirty="0"/>
              <a:t>ULTRAVIOLETTINÄKÖ</a:t>
            </a:r>
          </a:p>
          <a:p>
            <a:pPr>
              <a:lnSpc>
                <a:spcPct val="100000"/>
              </a:lnSpc>
              <a:spcBef>
                <a:spcPts val="600"/>
              </a:spcBef>
            </a:pPr>
            <a:r>
              <a:rPr lang="fi-FI" dirty="0"/>
              <a:t>Linnut</a:t>
            </a:r>
          </a:p>
          <a:p>
            <a:pPr>
              <a:lnSpc>
                <a:spcPct val="100000"/>
              </a:lnSpc>
              <a:spcBef>
                <a:spcPts val="600"/>
              </a:spcBef>
            </a:pPr>
            <a:r>
              <a:rPr lang="fi-FI" dirty="0"/>
              <a:t>Koralliriuttojen kalat Tyyne</a:t>
            </a:r>
          </a:p>
          <a:p>
            <a:pPr marL="0" indent="0">
              <a:lnSpc>
                <a:spcPct val="110000"/>
              </a:lnSpc>
              <a:spcBef>
                <a:spcPts val="1200"/>
              </a:spcBef>
              <a:buNone/>
            </a:pPr>
            <a:endParaRPr lang="fi-FI" b="1" dirty="0"/>
          </a:p>
          <a:p>
            <a:pPr marL="0" indent="0">
              <a:lnSpc>
                <a:spcPct val="110000"/>
              </a:lnSpc>
              <a:spcBef>
                <a:spcPts val="1200"/>
              </a:spcBef>
              <a:buNone/>
            </a:pPr>
            <a:r>
              <a:rPr lang="fi-FI" b="1" dirty="0"/>
              <a:t>2. INFRAPUNANÄKÖ</a:t>
            </a:r>
          </a:p>
          <a:p>
            <a:pPr>
              <a:lnSpc>
                <a:spcPct val="110000"/>
              </a:lnSpc>
              <a:spcBef>
                <a:spcPts val="1200"/>
              </a:spcBef>
            </a:pPr>
            <a:r>
              <a:rPr lang="fi-FI" dirty="0"/>
              <a:t>Osalla käärmeistä, ainakin boa- ja pytonlajit, kalkkarokäärme Tyyne</a:t>
            </a:r>
          </a:p>
          <a:p>
            <a:pPr>
              <a:lnSpc>
                <a:spcPct val="110000"/>
              </a:lnSpc>
              <a:spcBef>
                <a:spcPts val="1200"/>
              </a:spcBef>
            </a:pPr>
            <a:endParaRPr lang="fi-FI" dirty="0"/>
          </a:p>
          <a:p>
            <a:pPr marL="0" indent="0">
              <a:lnSpc>
                <a:spcPct val="110000"/>
              </a:lnSpc>
              <a:spcBef>
                <a:spcPts val="1200"/>
              </a:spcBef>
              <a:buNone/>
            </a:pPr>
            <a:r>
              <a:rPr lang="fi-FI" b="1" dirty="0"/>
              <a:t>3. NISÄKKÄIDEN MONENLAISET VÄRINÄÖT</a:t>
            </a:r>
          </a:p>
          <a:p>
            <a:pPr>
              <a:lnSpc>
                <a:spcPct val="120000"/>
              </a:lnSpc>
              <a:spcBef>
                <a:spcPts val="600"/>
              </a:spcBef>
            </a:pPr>
            <a:r>
              <a:rPr lang="fi-FI" dirty="0"/>
              <a:t>Ultravioletin erottaminen</a:t>
            </a:r>
          </a:p>
          <a:p>
            <a:pPr>
              <a:lnSpc>
                <a:spcPct val="120000"/>
              </a:lnSpc>
              <a:spcBef>
                <a:spcPts val="600"/>
              </a:spcBef>
            </a:pPr>
            <a:r>
              <a:rPr lang="fi-FI" dirty="0"/>
              <a:t>Punavihersokeus Evita</a:t>
            </a:r>
          </a:p>
          <a:p>
            <a:endParaRPr lang="fi-FI" dirty="0"/>
          </a:p>
          <a:p>
            <a:endParaRPr lang="fi-FI" dirty="0"/>
          </a:p>
          <a:p>
            <a:pPr marL="457200" indent="-457200">
              <a:buFont typeface="+mj-lt"/>
              <a:buAutoNum type="arabicPeriod"/>
            </a:pPr>
            <a:endParaRPr lang="fi-FI" dirty="0"/>
          </a:p>
        </p:txBody>
      </p:sp>
    </p:spTree>
    <p:extLst>
      <p:ext uri="{BB962C8B-B14F-4D97-AF65-F5344CB8AC3E}">
        <p14:creationId xmlns:p14="http://schemas.microsoft.com/office/powerpoint/2010/main" val="236039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95BBCB-8E07-4A89-90DC-9220971422F7}"/>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C3E1FE0A-F0E0-4B5A-BB19-F39DE7DED5B4}"/>
              </a:ext>
            </a:extLst>
          </p:cNvPr>
          <p:cNvSpPr>
            <a:spLocks noGrp="1"/>
          </p:cNvSpPr>
          <p:nvPr>
            <p:ph idx="1"/>
          </p:nvPr>
        </p:nvSpPr>
        <p:spPr/>
        <p:txBody>
          <a:bodyPr/>
          <a:lstStyle/>
          <a:p>
            <a:pPr marL="0" indent="0">
              <a:buNone/>
            </a:pPr>
            <a:r>
              <a:rPr lang="fi-FI" dirty="0"/>
              <a:t>4. INFRAÄÄNET </a:t>
            </a:r>
            <a:r>
              <a:rPr lang="fi-FI" dirty="0" err="1"/>
              <a:t>juulia</a:t>
            </a:r>
            <a:endParaRPr lang="fi-FI" dirty="0"/>
          </a:p>
          <a:p>
            <a:pPr marL="0" indent="0">
              <a:buNone/>
            </a:pPr>
            <a:r>
              <a:rPr lang="fi-FI" dirty="0"/>
              <a:t>5. ULTRAÄÄNET </a:t>
            </a:r>
            <a:r>
              <a:rPr lang="fi-FI" dirty="0" err="1"/>
              <a:t>juulia</a:t>
            </a:r>
            <a:endParaRPr lang="fi-FI" dirty="0"/>
          </a:p>
          <a:p>
            <a:pPr marL="0" indent="0">
              <a:buNone/>
            </a:pPr>
            <a:r>
              <a:rPr lang="fi-FI" dirty="0"/>
              <a:t>6. HAJUAISTI Evita</a:t>
            </a:r>
          </a:p>
          <a:p>
            <a:pPr marL="0" indent="0">
              <a:buNone/>
            </a:pPr>
            <a:r>
              <a:rPr lang="fi-FI" dirty="0"/>
              <a:t>7. TUNTOAISTI </a:t>
            </a:r>
            <a:r>
              <a:rPr lang="fi-FI" dirty="0" err="1"/>
              <a:t>Dina</a:t>
            </a:r>
            <a:r>
              <a:rPr lang="fi-FI"/>
              <a:t>, sara</a:t>
            </a:r>
            <a:endParaRPr lang="fi-FI" dirty="0"/>
          </a:p>
          <a:p>
            <a:pPr marL="0" indent="0">
              <a:buNone/>
            </a:pPr>
            <a:r>
              <a:rPr lang="fi-FI" dirty="0"/>
              <a:t>8. VEDEN LIIKKEET </a:t>
            </a:r>
            <a:r>
              <a:rPr lang="fi-FI" dirty="0" err="1"/>
              <a:t>Dina</a:t>
            </a:r>
            <a:endParaRPr lang="fi-FI" dirty="0"/>
          </a:p>
          <a:p>
            <a:pPr marL="0" indent="0">
              <a:buNone/>
            </a:pPr>
            <a:r>
              <a:rPr lang="fi-FI" dirty="0"/>
              <a:t>9. SÄHKÖKENTÄT Hanna</a:t>
            </a:r>
          </a:p>
          <a:p>
            <a:pPr marL="0" indent="0">
              <a:buNone/>
            </a:pPr>
            <a:r>
              <a:rPr lang="fi-FI" dirty="0"/>
              <a:t>10. MAGNEETTIKENTTÄ Hanna</a:t>
            </a:r>
          </a:p>
          <a:p>
            <a:pPr marL="0" indent="0">
              <a:buNone/>
            </a:pPr>
            <a:r>
              <a:rPr lang="fi-FI" dirty="0"/>
              <a:t>11. PAINOVOIMAKENTÄN EROT SUUNNISTUKSEN APUNA Sara</a:t>
            </a:r>
          </a:p>
        </p:txBody>
      </p:sp>
    </p:spTree>
    <p:extLst>
      <p:ext uri="{BB962C8B-B14F-4D97-AF65-F5344CB8AC3E}">
        <p14:creationId xmlns:p14="http://schemas.microsoft.com/office/powerpoint/2010/main" val="84877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15F13A-D6C2-47DD-8B66-D8CDBB258FCD}"/>
              </a:ext>
            </a:extLst>
          </p:cNvPr>
          <p:cNvSpPr>
            <a:spLocks noGrp="1"/>
          </p:cNvSpPr>
          <p:nvPr>
            <p:ph type="title"/>
          </p:nvPr>
        </p:nvSpPr>
        <p:spPr/>
        <p:txBody>
          <a:bodyPr/>
          <a:lstStyle/>
          <a:p>
            <a:r>
              <a:rPr lang="fi-FI" dirty="0"/>
              <a:t>ELÄINKUNNAN DIVERSITEETTI PÄÄJAKSOJEN OSALTA esimerkiksi</a:t>
            </a:r>
          </a:p>
        </p:txBody>
      </p:sp>
      <p:sp>
        <p:nvSpPr>
          <p:cNvPr id="3" name="Sisällön paikkamerkki 2">
            <a:extLst>
              <a:ext uri="{FF2B5EF4-FFF2-40B4-BE49-F238E27FC236}">
                <a16:creationId xmlns:a16="http://schemas.microsoft.com/office/drawing/2014/main" id="{7967205C-5020-4696-875B-D7CCEF3EF3E5}"/>
              </a:ext>
            </a:extLst>
          </p:cNvPr>
          <p:cNvSpPr>
            <a:spLocks noGrp="1"/>
          </p:cNvSpPr>
          <p:nvPr>
            <p:ph sz="half" idx="1"/>
          </p:nvPr>
        </p:nvSpPr>
        <p:spPr/>
        <p:txBody>
          <a:bodyPr>
            <a:normAutofit fontScale="92500" lnSpcReduction="10000"/>
          </a:bodyPr>
          <a:lstStyle/>
          <a:p>
            <a:pPr marL="457200" indent="-457200">
              <a:lnSpc>
                <a:spcPct val="100000"/>
              </a:lnSpc>
              <a:spcBef>
                <a:spcPts val="600"/>
              </a:spcBef>
              <a:buFont typeface="+mj-lt"/>
              <a:buAutoNum type="arabicPeriod"/>
            </a:pPr>
            <a:r>
              <a:rPr lang="fi-FI" dirty="0" err="1"/>
              <a:t>Sarcomastigophora</a:t>
            </a:r>
            <a:r>
              <a:rPr lang="fi-FI" dirty="0"/>
              <a:t> (mm. siimaeliöt)</a:t>
            </a:r>
          </a:p>
          <a:p>
            <a:pPr marL="457200" indent="-457200">
              <a:lnSpc>
                <a:spcPct val="100000"/>
              </a:lnSpc>
              <a:spcBef>
                <a:spcPts val="600"/>
              </a:spcBef>
              <a:buFont typeface="+mj-lt"/>
              <a:buAutoNum type="arabicPeriod"/>
            </a:pPr>
            <a:r>
              <a:rPr lang="fi-FI" dirty="0"/>
              <a:t>Labyrinttiamebat</a:t>
            </a:r>
          </a:p>
          <a:p>
            <a:pPr marL="457200" indent="-457200">
              <a:lnSpc>
                <a:spcPct val="100000"/>
              </a:lnSpc>
              <a:spcBef>
                <a:spcPts val="600"/>
              </a:spcBef>
              <a:buFont typeface="+mj-lt"/>
              <a:buAutoNum type="arabicPeriod"/>
            </a:pPr>
            <a:r>
              <a:rPr lang="fi-FI" dirty="0" err="1"/>
              <a:t>Siimaloisiot</a:t>
            </a:r>
            <a:endParaRPr lang="fi-FI" dirty="0"/>
          </a:p>
          <a:p>
            <a:pPr marL="457200" indent="-457200">
              <a:lnSpc>
                <a:spcPct val="100000"/>
              </a:lnSpc>
              <a:spcBef>
                <a:spcPts val="600"/>
              </a:spcBef>
              <a:buFont typeface="+mj-lt"/>
              <a:buAutoNum type="arabicPeriod"/>
            </a:pPr>
            <a:r>
              <a:rPr lang="fi-FI" dirty="0" err="1"/>
              <a:t>Rakkoloisiot</a:t>
            </a:r>
            <a:endParaRPr lang="fi-FI" dirty="0"/>
          </a:p>
          <a:p>
            <a:pPr marL="457200" indent="-457200">
              <a:lnSpc>
                <a:spcPct val="100000"/>
              </a:lnSpc>
              <a:spcBef>
                <a:spcPts val="600"/>
              </a:spcBef>
              <a:buFont typeface="+mj-lt"/>
              <a:buAutoNum type="arabicPeriod"/>
            </a:pPr>
            <a:r>
              <a:rPr lang="fi-FI" dirty="0"/>
              <a:t>Ripsieläimet</a:t>
            </a:r>
          </a:p>
          <a:p>
            <a:pPr marL="457200" indent="-457200">
              <a:lnSpc>
                <a:spcPct val="100000"/>
              </a:lnSpc>
              <a:spcBef>
                <a:spcPts val="600"/>
              </a:spcBef>
              <a:buFont typeface="+mj-lt"/>
              <a:buAutoNum type="arabicPeriod"/>
            </a:pPr>
            <a:r>
              <a:rPr lang="fi-FI" dirty="0" err="1"/>
              <a:t>Laakkoeläimet</a:t>
            </a:r>
            <a:endParaRPr lang="fi-FI" dirty="0"/>
          </a:p>
          <a:p>
            <a:pPr marL="457200" indent="-457200">
              <a:lnSpc>
                <a:spcPct val="100000"/>
              </a:lnSpc>
              <a:spcBef>
                <a:spcPts val="600"/>
              </a:spcBef>
              <a:buFont typeface="+mj-lt"/>
              <a:buAutoNum type="arabicPeriod"/>
            </a:pPr>
            <a:r>
              <a:rPr lang="fi-FI" dirty="0"/>
              <a:t>Sienieläimet</a:t>
            </a:r>
          </a:p>
          <a:p>
            <a:pPr marL="457200" indent="-457200">
              <a:lnSpc>
                <a:spcPct val="100000"/>
              </a:lnSpc>
              <a:spcBef>
                <a:spcPts val="600"/>
              </a:spcBef>
              <a:buFont typeface="+mj-lt"/>
              <a:buAutoNum type="arabicPeriod"/>
            </a:pPr>
            <a:r>
              <a:rPr lang="fi-FI" dirty="0"/>
              <a:t>Polttiaiseläimet</a:t>
            </a:r>
          </a:p>
          <a:p>
            <a:pPr marL="457200" indent="-457200">
              <a:lnSpc>
                <a:spcPct val="100000"/>
              </a:lnSpc>
              <a:spcBef>
                <a:spcPts val="600"/>
              </a:spcBef>
              <a:buFont typeface="+mj-lt"/>
              <a:buAutoNum type="arabicPeriod"/>
            </a:pPr>
            <a:r>
              <a:rPr lang="fi-FI" dirty="0"/>
              <a:t>kampamaneetit</a:t>
            </a:r>
          </a:p>
        </p:txBody>
      </p:sp>
      <p:sp>
        <p:nvSpPr>
          <p:cNvPr id="4" name="Sisällön paikkamerkki 3">
            <a:extLst>
              <a:ext uri="{FF2B5EF4-FFF2-40B4-BE49-F238E27FC236}">
                <a16:creationId xmlns:a16="http://schemas.microsoft.com/office/drawing/2014/main" id="{37B9966A-6CE8-493D-8E3D-3529614674A7}"/>
              </a:ext>
            </a:extLst>
          </p:cNvPr>
          <p:cNvSpPr>
            <a:spLocks noGrp="1"/>
          </p:cNvSpPr>
          <p:nvPr>
            <p:ph sz="half" idx="2"/>
          </p:nvPr>
        </p:nvSpPr>
        <p:spPr/>
        <p:txBody>
          <a:bodyPr>
            <a:normAutofit fontScale="92500" lnSpcReduction="10000"/>
          </a:bodyPr>
          <a:lstStyle/>
          <a:p>
            <a:pPr marL="0" indent="0">
              <a:lnSpc>
                <a:spcPct val="100000"/>
              </a:lnSpc>
              <a:spcBef>
                <a:spcPts val="600"/>
              </a:spcBef>
              <a:buNone/>
            </a:pPr>
            <a:r>
              <a:rPr lang="fi-FI" dirty="0"/>
              <a:t>10. Laakamadot</a:t>
            </a:r>
          </a:p>
          <a:p>
            <a:pPr marL="0" indent="0">
              <a:lnSpc>
                <a:spcPct val="100000"/>
              </a:lnSpc>
              <a:spcBef>
                <a:spcPts val="600"/>
              </a:spcBef>
              <a:buNone/>
            </a:pPr>
            <a:r>
              <a:rPr lang="fi-FI" dirty="0"/>
              <a:t>11. Kampaleukamadot</a:t>
            </a:r>
          </a:p>
          <a:p>
            <a:pPr marL="0" indent="0">
              <a:lnSpc>
                <a:spcPct val="100000"/>
              </a:lnSpc>
              <a:spcBef>
                <a:spcPts val="600"/>
              </a:spcBef>
              <a:buNone/>
            </a:pPr>
            <a:r>
              <a:rPr lang="fi-FI" dirty="0"/>
              <a:t>12. Limamadot</a:t>
            </a:r>
          </a:p>
          <a:p>
            <a:pPr marL="0" indent="0">
              <a:lnSpc>
                <a:spcPct val="100000"/>
              </a:lnSpc>
              <a:spcBef>
                <a:spcPts val="600"/>
              </a:spcBef>
              <a:buNone/>
            </a:pPr>
            <a:r>
              <a:rPr lang="fi-FI" dirty="0"/>
              <a:t>13. Rataseläimet</a:t>
            </a:r>
          </a:p>
          <a:p>
            <a:pPr marL="0" indent="0">
              <a:lnSpc>
                <a:spcPct val="100000"/>
              </a:lnSpc>
              <a:spcBef>
                <a:spcPts val="600"/>
              </a:spcBef>
              <a:buNone/>
            </a:pPr>
            <a:r>
              <a:rPr lang="fi-FI" dirty="0"/>
              <a:t>14. Okapäämadot</a:t>
            </a:r>
          </a:p>
          <a:p>
            <a:pPr marL="0" indent="0">
              <a:lnSpc>
                <a:spcPct val="100000"/>
              </a:lnSpc>
              <a:spcBef>
                <a:spcPts val="600"/>
              </a:spcBef>
              <a:buNone/>
            </a:pPr>
            <a:r>
              <a:rPr lang="fi-FI" dirty="0"/>
              <a:t>15. Haarniskaiset</a:t>
            </a:r>
          </a:p>
          <a:p>
            <a:pPr marL="0" indent="0">
              <a:lnSpc>
                <a:spcPct val="100000"/>
              </a:lnSpc>
              <a:spcBef>
                <a:spcPts val="600"/>
              </a:spcBef>
              <a:buNone/>
            </a:pPr>
            <a:r>
              <a:rPr lang="fi-FI" dirty="0"/>
              <a:t>16. Sukkulamadot</a:t>
            </a:r>
          </a:p>
          <a:p>
            <a:pPr marL="0" indent="0">
              <a:lnSpc>
                <a:spcPct val="100000"/>
              </a:lnSpc>
              <a:spcBef>
                <a:spcPts val="600"/>
              </a:spcBef>
              <a:buNone/>
            </a:pPr>
            <a:r>
              <a:rPr lang="fi-FI" dirty="0"/>
              <a:t>17. Sukaspintaiset</a:t>
            </a:r>
          </a:p>
          <a:p>
            <a:pPr marL="0" indent="0">
              <a:lnSpc>
                <a:spcPct val="100000"/>
              </a:lnSpc>
              <a:spcBef>
                <a:spcPts val="600"/>
              </a:spcBef>
              <a:buNone/>
            </a:pPr>
            <a:r>
              <a:rPr lang="fi-FI" dirty="0"/>
              <a:t>18. Jouhimadot</a:t>
            </a:r>
          </a:p>
          <a:p>
            <a:pPr marL="0" indent="0">
              <a:lnSpc>
                <a:spcPct val="100000"/>
              </a:lnSpc>
              <a:spcBef>
                <a:spcPts val="600"/>
              </a:spcBef>
              <a:buNone/>
            </a:pPr>
            <a:r>
              <a:rPr lang="fi-FI" dirty="0"/>
              <a:t>19. Väkäkärsämadot</a:t>
            </a:r>
          </a:p>
          <a:p>
            <a:pPr marL="0" indent="0">
              <a:lnSpc>
                <a:spcPct val="100000"/>
              </a:lnSpc>
              <a:spcBef>
                <a:spcPts val="600"/>
              </a:spcBef>
              <a:buNone/>
            </a:pPr>
            <a:r>
              <a:rPr lang="fi-FI" dirty="0"/>
              <a:t>20. pikarimadot</a:t>
            </a:r>
          </a:p>
          <a:p>
            <a:pPr marL="0" indent="0">
              <a:lnSpc>
                <a:spcPct val="100000"/>
              </a:lnSpc>
              <a:spcBef>
                <a:spcPts val="600"/>
              </a:spcBef>
              <a:buNone/>
            </a:pPr>
            <a:endParaRPr lang="fi-FI" dirty="0"/>
          </a:p>
          <a:p>
            <a:pPr marL="0" indent="0">
              <a:buNone/>
            </a:pPr>
            <a:endParaRPr lang="fi-FI" dirty="0"/>
          </a:p>
        </p:txBody>
      </p:sp>
    </p:spTree>
    <p:extLst>
      <p:ext uri="{BB962C8B-B14F-4D97-AF65-F5344CB8AC3E}">
        <p14:creationId xmlns:p14="http://schemas.microsoft.com/office/powerpoint/2010/main" val="108512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9D8539-3B28-4D49-8C82-A869A27CD45C}"/>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BD911A70-9415-4F58-A227-71C098420723}"/>
              </a:ext>
            </a:extLst>
          </p:cNvPr>
          <p:cNvSpPr>
            <a:spLocks noGrp="1"/>
          </p:cNvSpPr>
          <p:nvPr>
            <p:ph sz="half" idx="1"/>
          </p:nvPr>
        </p:nvSpPr>
        <p:spPr/>
        <p:txBody>
          <a:bodyPr>
            <a:normAutofit lnSpcReduction="10000"/>
          </a:bodyPr>
          <a:lstStyle/>
          <a:p>
            <a:pPr marL="0" indent="0">
              <a:lnSpc>
                <a:spcPct val="100000"/>
              </a:lnSpc>
              <a:spcBef>
                <a:spcPts val="600"/>
              </a:spcBef>
              <a:buNone/>
            </a:pPr>
            <a:r>
              <a:rPr lang="fi-FI" dirty="0"/>
              <a:t>21. Makkaramadot</a:t>
            </a:r>
          </a:p>
          <a:p>
            <a:pPr marL="0" indent="0">
              <a:lnSpc>
                <a:spcPct val="100000"/>
              </a:lnSpc>
              <a:spcBef>
                <a:spcPts val="600"/>
              </a:spcBef>
              <a:buNone/>
            </a:pPr>
            <a:r>
              <a:rPr lang="fi-FI" dirty="0"/>
              <a:t>22. Sammaleläimet</a:t>
            </a:r>
          </a:p>
          <a:p>
            <a:pPr marL="0" indent="0">
              <a:lnSpc>
                <a:spcPct val="100000"/>
              </a:lnSpc>
              <a:spcBef>
                <a:spcPts val="600"/>
              </a:spcBef>
              <a:buNone/>
            </a:pPr>
            <a:r>
              <a:rPr lang="fi-FI" dirty="0"/>
              <a:t>23. Tupsumadot</a:t>
            </a:r>
          </a:p>
          <a:p>
            <a:pPr marL="0" indent="0">
              <a:lnSpc>
                <a:spcPct val="100000"/>
              </a:lnSpc>
              <a:spcBef>
                <a:spcPts val="600"/>
              </a:spcBef>
              <a:buNone/>
            </a:pPr>
            <a:r>
              <a:rPr lang="fi-FI" dirty="0"/>
              <a:t>24. Lonkerojalkaiset</a:t>
            </a:r>
          </a:p>
          <a:p>
            <a:pPr marL="0" indent="0">
              <a:lnSpc>
                <a:spcPct val="100000"/>
              </a:lnSpc>
              <a:spcBef>
                <a:spcPts val="600"/>
              </a:spcBef>
              <a:buNone/>
            </a:pPr>
            <a:r>
              <a:rPr lang="fi-FI" dirty="0"/>
              <a:t>25. Nilviäiset</a:t>
            </a:r>
          </a:p>
          <a:p>
            <a:pPr marL="0" indent="0">
              <a:lnSpc>
                <a:spcPct val="100000"/>
              </a:lnSpc>
              <a:spcBef>
                <a:spcPts val="600"/>
              </a:spcBef>
              <a:buNone/>
            </a:pPr>
            <a:r>
              <a:rPr lang="fi-FI" dirty="0"/>
              <a:t>26. Nivelmadot</a:t>
            </a:r>
          </a:p>
          <a:p>
            <a:pPr marL="0" indent="0">
              <a:lnSpc>
                <a:spcPct val="100000"/>
              </a:lnSpc>
              <a:spcBef>
                <a:spcPts val="600"/>
              </a:spcBef>
              <a:buNone/>
            </a:pPr>
            <a:r>
              <a:rPr lang="fi-FI" dirty="0"/>
              <a:t>27. Ruiskumadot</a:t>
            </a:r>
          </a:p>
          <a:p>
            <a:pPr marL="0" indent="0">
              <a:lnSpc>
                <a:spcPct val="100000"/>
              </a:lnSpc>
              <a:spcBef>
                <a:spcPts val="600"/>
              </a:spcBef>
              <a:buNone/>
            </a:pPr>
            <a:r>
              <a:rPr lang="fi-FI" dirty="0"/>
              <a:t>28. Tähtimadot</a:t>
            </a:r>
          </a:p>
          <a:p>
            <a:pPr marL="0" indent="0">
              <a:lnSpc>
                <a:spcPct val="100000"/>
              </a:lnSpc>
              <a:spcBef>
                <a:spcPts val="600"/>
              </a:spcBef>
              <a:buNone/>
            </a:pPr>
            <a:r>
              <a:rPr lang="fi-FI" dirty="0"/>
              <a:t>29. Partamadot</a:t>
            </a:r>
          </a:p>
          <a:p>
            <a:pPr marL="0" indent="0">
              <a:lnSpc>
                <a:spcPct val="100000"/>
              </a:lnSpc>
              <a:spcBef>
                <a:spcPts val="600"/>
              </a:spcBef>
              <a:buNone/>
            </a:pPr>
            <a:r>
              <a:rPr lang="fi-FI" dirty="0"/>
              <a:t>30. käsnäjalkaiset</a:t>
            </a:r>
          </a:p>
        </p:txBody>
      </p:sp>
      <p:sp>
        <p:nvSpPr>
          <p:cNvPr id="4" name="Sisällön paikkamerkki 3">
            <a:extLst>
              <a:ext uri="{FF2B5EF4-FFF2-40B4-BE49-F238E27FC236}">
                <a16:creationId xmlns:a16="http://schemas.microsoft.com/office/drawing/2014/main" id="{7F60C82F-544A-46EC-83D5-2B10E40C1415}"/>
              </a:ext>
            </a:extLst>
          </p:cNvPr>
          <p:cNvSpPr>
            <a:spLocks noGrp="1"/>
          </p:cNvSpPr>
          <p:nvPr>
            <p:ph sz="half" idx="2"/>
          </p:nvPr>
        </p:nvSpPr>
        <p:spPr/>
        <p:txBody>
          <a:bodyPr>
            <a:normAutofit lnSpcReduction="10000"/>
          </a:bodyPr>
          <a:lstStyle/>
          <a:p>
            <a:pPr marL="0" indent="0">
              <a:lnSpc>
                <a:spcPct val="110000"/>
              </a:lnSpc>
              <a:spcBef>
                <a:spcPts val="600"/>
              </a:spcBef>
              <a:buNone/>
            </a:pPr>
            <a:r>
              <a:rPr lang="fi-FI" dirty="0"/>
              <a:t>31. Niveljalkaiset</a:t>
            </a:r>
          </a:p>
          <a:p>
            <a:pPr marL="0" indent="0">
              <a:lnSpc>
                <a:spcPct val="110000"/>
              </a:lnSpc>
              <a:spcBef>
                <a:spcPts val="600"/>
              </a:spcBef>
              <a:buNone/>
            </a:pPr>
            <a:r>
              <a:rPr lang="fi-FI" dirty="0"/>
              <a:t>32. Punkkimadot</a:t>
            </a:r>
          </a:p>
          <a:p>
            <a:pPr marL="0" indent="0">
              <a:lnSpc>
                <a:spcPct val="110000"/>
              </a:lnSpc>
              <a:spcBef>
                <a:spcPts val="600"/>
              </a:spcBef>
              <a:buNone/>
            </a:pPr>
            <a:r>
              <a:rPr lang="fi-FI" dirty="0"/>
              <a:t>33. Karhukaiset</a:t>
            </a:r>
          </a:p>
          <a:p>
            <a:pPr marL="0" indent="0">
              <a:lnSpc>
                <a:spcPct val="110000"/>
              </a:lnSpc>
              <a:spcBef>
                <a:spcPts val="600"/>
              </a:spcBef>
              <a:buNone/>
            </a:pPr>
            <a:r>
              <a:rPr lang="fi-FI" dirty="0"/>
              <a:t>34. Piikkinahkaiset</a:t>
            </a:r>
          </a:p>
          <a:p>
            <a:pPr marL="0" indent="0">
              <a:lnSpc>
                <a:spcPct val="110000"/>
              </a:lnSpc>
              <a:spcBef>
                <a:spcPts val="600"/>
              </a:spcBef>
              <a:buNone/>
            </a:pPr>
            <a:r>
              <a:rPr lang="fi-FI" dirty="0"/>
              <a:t>35. Nuolimadot</a:t>
            </a:r>
          </a:p>
          <a:p>
            <a:pPr marL="0" indent="0">
              <a:lnSpc>
                <a:spcPct val="110000"/>
              </a:lnSpc>
              <a:spcBef>
                <a:spcPts val="600"/>
              </a:spcBef>
              <a:buNone/>
            </a:pPr>
            <a:r>
              <a:rPr lang="fi-FI" dirty="0"/>
              <a:t>36. Esiselkäjänteiset</a:t>
            </a:r>
          </a:p>
          <a:p>
            <a:pPr marL="0" indent="0">
              <a:lnSpc>
                <a:spcPct val="110000"/>
              </a:lnSpc>
              <a:spcBef>
                <a:spcPts val="600"/>
              </a:spcBef>
              <a:buNone/>
            </a:pPr>
            <a:r>
              <a:rPr lang="fi-FI" dirty="0"/>
              <a:t>37. selkäjänteiset</a:t>
            </a:r>
          </a:p>
        </p:txBody>
      </p:sp>
    </p:spTree>
    <p:extLst>
      <p:ext uri="{BB962C8B-B14F-4D97-AF65-F5344CB8AC3E}">
        <p14:creationId xmlns:p14="http://schemas.microsoft.com/office/powerpoint/2010/main" val="386034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allot 16 x 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820124_TF02901025" id="{6B21AC14-B802-41E4-AFA1-8025CA27681E}" vid="{D1D50D0A-5DCA-416C-BF30-B549EC276773}"/>
    </a:ext>
  </a:extLst>
</a:theme>
</file>

<file path=ppt/theme/theme2.xml><?xml version="1.0" encoding="utf-8"?>
<a:theme xmlns:a="http://schemas.openxmlformats.org/drawingml/2006/main" name="Office-teema">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teema">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2B6DE00F-F2BC-4082-AB87-D0D78777DE1E}">
  <ds:schemaRefs>
    <ds:schemaRef ds:uri="http://schemas.microsoft.com/sharepoint/v3/contenttype/forms"/>
  </ds:schemaRefs>
</ds:datastoreItem>
</file>

<file path=customXml/itemProps2.xml><?xml version="1.0" encoding="utf-8"?>
<ds:datastoreItem xmlns:ds="http://schemas.openxmlformats.org/officeDocument/2006/customXml" ds:itemID="{E6A2223A-9182-462D-922F-5606A5A90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5C5BB1-9D2C-412A-AE6C-0FC75190A4CE}">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40262f94-9f35-4ac3-9a90-690165a166b7"/>
    <ds:schemaRef ds:uri="a4f35948-e619-41b3-aa29-22878b09cfd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Aallot, luontoaiheinen esitys (laajakuva)</Template>
  <TotalTime>276</TotalTime>
  <Words>1273</Words>
  <Application>Microsoft Office PowerPoint</Application>
  <PresentationFormat>Mukautettu</PresentationFormat>
  <Paragraphs>132</Paragraphs>
  <Slides>21</Slides>
  <Notes>2</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21</vt:i4>
      </vt:variant>
    </vt:vector>
  </HeadingPairs>
  <TitlesOfParts>
    <vt:vector size="24" baseType="lpstr">
      <vt:lpstr>Arial</vt:lpstr>
      <vt:lpstr>Century Gothic</vt:lpstr>
      <vt:lpstr>Aallot 16 x 9</vt:lpstr>
      <vt:lpstr>ELÄINTEN MAAILMA BIO 7</vt:lpstr>
      <vt:lpstr>MILLAISTA ON OLLA ELÄIN? MITÄ TIEDE TÄLLÄ HETKELLÄ TIETÄÄ ELÄINTEN ÄLYKKYYDESTÄ, TUNNE-ELÄMÄSTÄ JA KOKEMUSMAAILMASTA? </vt:lpstr>
      <vt:lpstr>PowerPoint-esitys</vt:lpstr>
      <vt:lpstr>ELÄINTEN SALAISET AISTIT</vt:lpstr>
      <vt:lpstr>AISTINELIN</vt:lpstr>
      <vt:lpstr>PowerPoint-esitys</vt:lpstr>
      <vt:lpstr>PowerPoint-esitys</vt:lpstr>
      <vt:lpstr>ELÄINKUNNAN DIVERSITEETTI PÄÄJAKSOJEN OSALTA esimerkiksi</vt:lpstr>
      <vt:lpstr>PowerPoint-esitys</vt:lpstr>
      <vt:lpstr>ONKO ELÄIMILLÄ TIETOISUUTTA?</vt:lpstr>
      <vt:lpstr>ESIMERKKEJÄ HELSINGIN YLIOPISTON ELÄINLÄÄKETIETEELLISESTÄ TUTKIMUSTYÖSTÄ (Vertailevan kognition tutkimuskeskus) </vt:lpstr>
      <vt:lpstr>PowerPoint-esitys</vt:lpstr>
      <vt:lpstr>Voiko eläimen opettaa kertomaan olostaan?</vt:lpstr>
      <vt:lpstr>PowerPoint-esitys</vt:lpstr>
      <vt:lpstr>TIETOISUUDEN NELJÄ TASOA</vt:lpstr>
      <vt:lpstr>1. TAJUISUUS, alin tietoisuuden taso</vt:lpstr>
      <vt:lpstr>2. KOGNITIIVINEN TIETOISUUS</vt:lpstr>
      <vt:lpstr>3. ITSETIETOISUUS</vt:lpstr>
      <vt:lpstr>PowerPoint-esitys</vt:lpstr>
      <vt:lpstr>PowerPoint-esitys</vt:lpstr>
      <vt:lpstr>4. METAKOGNITIO on ajattelemisen ajattelemista, tietoisuuden korkein taso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ELÄINTEN MAAILMA BIO 7</dc:title>
  <dc:creator>Marita Jalkanen</dc:creator>
  <cp:lastModifiedBy>Marita Jalkanen</cp:lastModifiedBy>
  <cp:revision>34</cp:revision>
  <dcterms:created xsi:type="dcterms:W3CDTF">2018-12-09T15:37:22Z</dcterms:created>
  <dcterms:modified xsi:type="dcterms:W3CDTF">2019-01-07T11:06:54Z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