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7" r:id="rId4"/>
    <p:sldId id="261" r:id="rId5"/>
    <p:sldId id="260" r:id="rId6"/>
    <p:sldId id="265" r:id="rId7"/>
    <p:sldId id="269" r:id="rId8"/>
    <p:sldId id="259" r:id="rId9"/>
    <p:sldId id="264" r:id="rId10"/>
    <p:sldId id="268" r:id="rId11"/>
    <p:sldId id="263" r:id="rId12"/>
    <p:sldId id="266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8A5C0-D1B3-486E-897D-859AE9ACFA5B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54460-1480-4202-A658-F6856CE2D0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221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9489A-6C9C-4D1C-A50A-CDCD9C7D2913}" type="datetimeFigureOut">
              <a:rPr lang="fi-FI" smtClean="0"/>
              <a:t>17.9.2018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84CE1-8426-4BFB-A1DC-A748A2B0E8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44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D012-180E-4B81-A731-142B37EF6F5D}" type="datetimeFigureOut">
              <a:rPr lang="fi-FI" smtClean="0"/>
              <a:pPr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9E5B-74AE-409E-B3D6-395379CE8B4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D012-180E-4B81-A731-142B37EF6F5D}" type="datetimeFigureOut">
              <a:rPr lang="fi-FI" smtClean="0"/>
              <a:pPr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9E5B-74AE-409E-B3D6-395379CE8B4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D012-180E-4B81-A731-142B37EF6F5D}" type="datetimeFigureOut">
              <a:rPr lang="fi-FI" smtClean="0"/>
              <a:pPr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9E5B-74AE-409E-B3D6-395379CE8B4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D012-180E-4B81-A731-142B37EF6F5D}" type="datetimeFigureOut">
              <a:rPr lang="fi-FI" smtClean="0"/>
              <a:pPr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9E5B-74AE-409E-B3D6-395379CE8B4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D012-180E-4B81-A731-142B37EF6F5D}" type="datetimeFigureOut">
              <a:rPr lang="fi-FI" smtClean="0"/>
              <a:pPr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9E5B-74AE-409E-B3D6-395379CE8B4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D012-180E-4B81-A731-142B37EF6F5D}" type="datetimeFigureOut">
              <a:rPr lang="fi-FI" smtClean="0"/>
              <a:pPr/>
              <a:t>17.9.2018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9E5B-74AE-409E-B3D6-395379CE8B4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D012-180E-4B81-A731-142B37EF6F5D}" type="datetimeFigureOut">
              <a:rPr lang="fi-FI" smtClean="0"/>
              <a:pPr/>
              <a:t>17.9.2018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9E5B-74AE-409E-B3D6-395379CE8B4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D012-180E-4B81-A731-142B37EF6F5D}" type="datetimeFigureOut">
              <a:rPr lang="fi-FI" smtClean="0"/>
              <a:pPr/>
              <a:t>17.9.2018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9E5B-74AE-409E-B3D6-395379CE8B4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D012-180E-4B81-A731-142B37EF6F5D}" type="datetimeFigureOut">
              <a:rPr lang="fi-FI" smtClean="0"/>
              <a:pPr/>
              <a:t>17.9.2018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9E5B-74AE-409E-B3D6-395379CE8B4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D012-180E-4B81-A731-142B37EF6F5D}" type="datetimeFigureOut">
              <a:rPr lang="fi-FI" smtClean="0"/>
              <a:pPr/>
              <a:t>17.9.2018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9E5B-74AE-409E-B3D6-395379CE8B4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D012-180E-4B81-A731-142B37EF6F5D}" type="datetimeFigureOut">
              <a:rPr lang="fi-FI" smtClean="0"/>
              <a:pPr/>
              <a:t>17.9.2018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E9E5B-74AE-409E-B3D6-395379CE8B4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9D012-180E-4B81-A731-142B37EF6F5D}" type="datetimeFigureOut">
              <a:rPr lang="fi-FI" smtClean="0"/>
              <a:pPr/>
              <a:t>17.9.2018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E9E5B-74AE-409E-B3D6-395379CE8B4A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Autofit/>
          </a:bodyPr>
          <a:lstStyle/>
          <a:p>
            <a:r>
              <a:rPr lang="fi-FI" sz="9600" dirty="0" err="1" smtClean="0">
                <a:latin typeface="Candara" pitchFamily="34" charset="0"/>
              </a:rPr>
              <a:t>Español</a:t>
            </a:r>
            <a:endParaRPr lang="fi-FI" sz="9600" dirty="0">
              <a:latin typeface="Candara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87624" y="2852936"/>
            <a:ext cx="6840760" cy="3001888"/>
          </a:xfrm>
        </p:spPr>
        <p:txBody>
          <a:bodyPr>
            <a:normAutofit fontScale="70000" lnSpcReduction="20000"/>
          </a:bodyPr>
          <a:lstStyle/>
          <a:p>
            <a:r>
              <a:rPr lang="fi-FI" sz="4800" dirty="0" smtClean="0">
                <a:solidFill>
                  <a:schemeClr val="tx1"/>
                </a:solidFill>
                <a:latin typeface="Candara" pitchFamily="34" charset="0"/>
              </a:rPr>
              <a:t>Espanjaa puhuu äidinkielenään puoli miljardia eli </a:t>
            </a:r>
            <a:r>
              <a:rPr lang="fi-FI" sz="4800" b="1" dirty="0" smtClean="0">
                <a:solidFill>
                  <a:schemeClr val="tx1"/>
                </a:solidFill>
                <a:latin typeface="Candara" pitchFamily="34" charset="0"/>
              </a:rPr>
              <a:t>500 miljoonaa </a:t>
            </a:r>
            <a:r>
              <a:rPr lang="fi-FI" sz="4800" dirty="0" smtClean="0">
                <a:solidFill>
                  <a:schemeClr val="tx1"/>
                </a:solidFill>
                <a:latin typeface="Candara" pitchFamily="34" charset="0"/>
              </a:rPr>
              <a:t>ihmistä, mikä on enemmän kuin englantia. Virallinen kieli espanja on </a:t>
            </a:r>
            <a:r>
              <a:rPr lang="fi-FI" sz="4800" b="1" dirty="0" smtClean="0">
                <a:solidFill>
                  <a:schemeClr val="tx1"/>
                </a:solidFill>
                <a:latin typeface="Candara" pitchFamily="34" charset="0"/>
              </a:rPr>
              <a:t>21 maassa </a:t>
            </a:r>
            <a:r>
              <a:rPr lang="fi-FI" sz="4800" dirty="0" smtClean="0">
                <a:solidFill>
                  <a:schemeClr val="tx1"/>
                </a:solidFill>
                <a:latin typeface="Candara" pitchFamily="34" charset="0"/>
              </a:rPr>
              <a:t>ja lisäksi USA:ssa joka kuudes puhuu espanjaa kotonaan.</a:t>
            </a:r>
            <a:endParaRPr lang="fi-FI" sz="480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098" name="Picture 2" descr="C:\Users\Hurme\AppData\Local\Microsoft\Windows\Temporary Internet Files\Content.IE5\MX9UNWQS\MC9004404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1512168" cy="1440160"/>
          </a:xfrm>
          <a:prstGeom prst="rect">
            <a:avLst/>
          </a:prstGeom>
          <a:noFill/>
        </p:spPr>
      </p:pic>
      <p:pic>
        <p:nvPicPr>
          <p:cNvPr id="5" name="Picture 2" descr="C:\Users\Hurme\AppData\Local\Microsoft\Windows\Temporary Internet Files\Content.IE5\MX9UNWQS\MC9004404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980728"/>
            <a:ext cx="151216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Vaihtariksi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fi-FI" dirty="0" smtClean="0"/>
              <a:t>Lähtee vuosittain 1-3 lohjalaista myös espanjankielisiin maihin.</a:t>
            </a:r>
          </a:p>
          <a:p>
            <a:pPr algn="ctr">
              <a:buNone/>
            </a:pPr>
            <a:r>
              <a:rPr lang="fi-FI" dirty="0" smtClean="0"/>
              <a:t>Samoin täällä on usein joku sieltä.</a:t>
            </a:r>
          </a:p>
          <a:p>
            <a:pPr algn="ctr">
              <a:buNone/>
            </a:pPr>
            <a:r>
              <a:rPr lang="fi-FI" sz="4800" b="1" dirty="0" smtClean="0">
                <a:solidFill>
                  <a:srgbClr val="FFFF00"/>
                </a:solidFill>
              </a:rPr>
              <a:t>¡</a:t>
            </a:r>
            <a:r>
              <a:rPr lang="fi-FI" sz="4800" b="1" dirty="0" err="1" smtClean="0">
                <a:solidFill>
                  <a:srgbClr val="FFFF00"/>
                </a:solidFill>
              </a:rPr>
              <a:t>Viva</a:t>
            </a:r>
            <a:r>
              <a:rPr lang="fi-FI" sz="4800" b="1" dirty="0" smtClean="0">
                <a:solidFill>
                  <a:srgbClr val="FFFF00"/>
                </a:solidFill>
              </a:rPr>
              <a:t> la </a:t>
            </a:r>
            <a:r>
              <a:rPr lang="fi-FI" sz="4800" b="1" dirty="0" err="1" smtClean="0">
                <a:solidFill>
                  <a:srgbClr val="FFFF00"/>
                </a:solidFill>
              </a:rPr>
              <a:t>vida</a:t>
            </a:r>
            <a:r>
              <a:rPr lang="fi-FI" sz="4800" b="1" dirty="0" smtClean="0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2050" name="Picture 2" descr="C:\Users\Hurme\AppData\Local\Microsoft\Windows\Temporary Internet Files\Content.IE5\6ZHISNMB\MC9003591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868" y="4293096"/>
            <a:ext cx="2376264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  <a:latin typeface="Candara" pitchFamily="34" charset="0"/>
              </a:rPr>
              <a:t>Español</a:t>
            </a:r>
            <a:r>
              <a:rPr lang="fi-FI" dirty="0" smtClean="0">
                <a:solidFill>
                  <a:schemeClr val="bg1"/>
                </a:solidFill>
                <a:latin typeface="Candara" pitchFamily="34" charset="0"/>
              </a:rPr>
              <a:t> es la </a:t>
            </a:r>
            <a:r>
              <a:rPr lang="fi-FI" dirty="0" err="1" smtClean="0">
                <a:solidFill>
                  <a:schemeClr val="bg1"/>
                </a:solidFill>
                <a:latin typeface="Candara" pitchFamily="34" charset="0"/>
              </a:rPr>
              <a:t>lengua</a:t>
            </a:r>
            <a:r>
              <a:rPr lang="fi-FI" dirty="0" smtClean="0">
                <a:solidFill>
                  <a:schemeClr val="bg1"/>
                </a:solidFill>
                <a:latin typeface="Candara" pitchFamily="34" charset="0"/>
              </a:rPr>
              <a:t> del </a:t>
            </a:r>
            <a:r>
              <a:rPr lang="fi-FI" dirty="0" err="1" smtClean="0">
                <a:solidFill>
                  <a:schemeClr val="bg1"/>
                </a:solidFill>
                <a:latin typeface="Candara" pitchFamily="34" charset="0"/>
              </a:rPr>
              <a:t>fútbol</a:t>
            </a:r>
            <a:endParaRPr lang="fi-FI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i-FI" sz="3600" dirty="0" smtClean="0">
                <a:solidFill>
                  <a:schemeClr val="bg1"/>
                </a:solidFill>
                <a:latin typeface="Candara" pitchFamily="34" charset="0"/>
              </a:rPr>
              <a:t>Mikä on Messin maaliennätys yhden kauden aikana?</a:t>
            </a:r>
          </a:p>
          <a:p>
            <a:pPr algn="ctr">
              <a:buNone/>
            </a:pPr>
            <a:r>
              <a:rPr lang="fi-FI" sz="4000" dirty="0" err="1" smtClean="0">
                <a:solidFill>
                  <a:schemeClr val="bg1"/>
                </a:solidFill>
                <a:latin typeface="Candara" pitchFamily="34" charset="0"/>
              </a:rPr>
              <a:t>El</a:t>
            </a:r>
            <a:r>
              <a:rPr lang="fi-FI" sz="4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i-FI" sz="4000" dirty="0" err="1" smtClean="0">
                <a:solidFill>
                  <a:schemeClr val="bg1"/>
                </a:solidFill>
                <a:latin typeface="Candara" pitchFamily="34" charset="0"/>
              </a:rPr>
              <a:t>récord</a:t>
            </a:r>
            <a:r>
              <a:rPr lang="fi-FI" sz="4000" dirty="0" smtClean="0">
                <a:solidFill>
                  <a:schemeClr val="bg1"/>
                </a:solidFill>
                <a:latin typeface="Candara" pitchFamily="34" charset="0"/>
              </a:rPr>
              <a:t> de Messi, ¿</a:t>
            </a:r>
            <a:r>
              <a:rPr lang="fi-FI" sz="4000" dirty="0" err="1" smtClean="0">
                <a:solidFill>
                  <a:schemeClr val="bg1"/>
                </a:solidFill>
                <a:latin typeface="Candara" pitchFamily="34" charset="0"/>
              </a:rPr>
              <a:t>cuántos</a:t>
            </a:r>
            <a:r>
              <a:rPr lang="fi-FI" sz="4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i-FI" sz="4000" dirty="0" err="1" smtClean="0">
                <a:solidFill>
                  <a:schemeClr val="bg1"/>
                </a:solidFill>
                <a:latin typeface="Candara" pitchFamily="34" charset="0"/>
              </a:rPr>
              <a:t>goles</a:t>
            </a:r>
            <a:r>
              <a:rPr lang="fi-FI" sz="4000" dirty="0" smtClean="0">
                <a:solidFill>
                  <a:schemeClr val="bg1"/>
                </a:solidFill>
                <a:latin typeface="Candara" pitchFamily="34" charset="0"/>
              </a:rPr>
              <a:t> es</a:t>
            </a:r>
          </a:p>
          <a:p>
            <a:pPr algn="ctr">
              <a:buNone/>
            </a:pPr>
            <a:r>
              <a:rPr lang="fi-FI" sz="4000" dirty="0" err="1" smtClean="0">
                <a:solidFill>
                  <a:schemeClr val="bg1"/>
                </a:solidFill>
                <a:latin typeface="Candara" pitchFamily="34" charset="0"/>
              </a:rPr>
              <a:t>durante</a:t>
            </a:r>
            <a:r>
              <a:rPr lang="fi-FI" sz="4000" dirty="0" smtClean="0">
                <a:solidFill>
                  <a:schemeClr val="bg1"/>
                </a:solidFill>
                <a:latin typeface="Candara" pitchFamily="34" charset="0"/>
              </a:rPr>
              <a:t> el </a:t>
            </a:r>
            <a:r>
              <a:rPr lang="fi-FI" sz="4000" dirty="0" err="1" smtClean="0">
                <a:solidFill>
                  <a:schemeClr val="bg1"/>
                </a:solidFill>
                <a:latin typeface="Candara" pitchFamily="34" charset="0"/>
              </a:rPr>
              <a:t>mismo</a:t>
            </a:r>
            <a:r>
              <a:rPr lang="fi-FI" sz="4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fi-FI" sz="4000" dirty="0" err="1" smtClean="0">
                <a:solidFill>
                  <a:schemeClr val="bg1"/>
                </a:solidFill>
                <a:latin typeface="Candara" pitchFamily="34" charset="0"/>
              </a:rPr>
              <a:t>año</a:t>
            </a:r>
            <a:r>
              <a:rPr lang="fi-FI" sz="4000" dirty="0">
                <a:solidFill>
                  <a:schemeClr val="bg1"/>
                </a:solidFill>
                <a:latin typeface="Candara" pitchFamily="34" charset="0"/>
              </a:rPr>
              <a:t>?</a:t>
            </a:r>
            <a:endParaRPr lang="fi-FI" sz="40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>
              <a:buNone/>
            </a:pPr>
            <a:endParaRPr lang="fi-FI" sz="4000" b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>
              <a:buNone/>
            </a:pPr>
            <a:r>
              <a:rPr lang="fi-FI" sz="4800" b="1" dirty="0" smtClean="0">
                <a:latin typeface="Candara" pitchFamily="34" charset="0"/>
              </a:rPr>
              <a:t>¡ </a:t>
            </a:r>
            <a:r>
              <a:rPr lang="fi-FI" sz="4800" b="1" dirty="0" err="1" smtClean="0">
                <a:latin typeface="Candara" pitchFamily="34" charset="0"/>
              </a:rPr>
              <a:t>Gooooool</a:t>
            </a:r>
            <a:r>
              <a:rPr lang="fi-FI" sz="4800" b="1" dirty="0" smtClean="0">
                <a:latin typeface="Candara" pitchFamily="34" charset="0"/>
              </a:rPr>
              <a:t> !</a:t>
            </a:r>
          </a:p>
          <a:p>
            <a:pPr algn="ctr">
              <a:buNone/>
            </a:pPr>
            <a:r>
              <a:rPr lang="fi-FI" sz="3600" dirty="0" smtClean="0">
                <a:latin typeface="Candara" pitchFamily="34" charset="0"/>
              </a:rPr>
              <a:t> </a:t>
            </a:r>
          </a:p>
          <a:p>
            <a:pPr algn="ctr">
              <a:buNone/>
            </a:pPr>
            <a:r>
              <a:rPr lang="fi-FI" sz="1200" dirty="0" smtClean="0">
                <a:latin typeface="Candara" pitchFamily="34" charset="0"/>
              </a:rPr>
              <a:t>(Messin ennätys on  91  maalia saman vuoden aikana.)</a:t>
            </a:r>
          </a:p>
          <a:p>
            <a:pPr algn="ctr">
              <a:buNone/>
            </a:pPr>
            <a:r>
              <a:rPr lang="fi-FI" sz="1200" dirty="0" smtClean="0">
                <a:latin typeface="Candara" pitchFamily="34" charset="0"/>
              </a:rPr>
              <a:t>(</a:t>
            </a:r>
            <a:r>
              <a:rPr lang="fi-FI" sz="1200" dirty="0" err="1" smtClean="0">
                <a:latin typeface="Candara" pitchFamily="34" charset="0"/>
              </a:rPr>
              <a:t>noventa</a:t>
            </a:r>
            <a:r>
              <a:rPr lang="fi-FI" sz="1200" dirty="0" smtClean="0">
                <a:latin typeface="Candara" pitchFamily="34" charset="0"/>
              </a:rPr>
              <a:t> y </a:t>
            </a:r>
            <a:r>
              <a:rPr lang="fi-FI" sz="1200" dirty="0" err="1" smtClean="0">
                <a:latin typeface="Candara" pitchFamily="34" charset="0"/>
              </a:rPr>
              <a:t>un</a:t>
            </a:r>
            <a:r>
              <a:rPr lang="fi-FI" sz="1200" dirty="0" smtClean="0">
                <a:latin typeface="Candara" pitchFamily="34" charset="0"/>
              </a:rPr>
              <a:t> </a:t>
            </a:r>
            <a:r>
              <a:rPr lang="fi-FI" sz="1200" dirty="0" err="1" smtClean="0">
                <a:latin typeface="Candara" pitchFamily="34" charset="0"/>
              </a:rPr>
              <a:t>goles</a:t>
            </a:r>
            <a:r>
              <a:rPr lang="fi-FI" sz="1200" dirty="0" smtClean="0">
                <a:latin typeface="Candara" pitchFamily="34" charset="0"/>
              </a:rPr>
              <a:t>)</a:t>
            </a:r>
            <a:endParaRPr lang="fi-FI" sz="1200" dirty="0">
              <a:latin typeface="Candara" pitchFamily="34" charset="0"/>
            </a:endParaRPr>
          </a:p>
        </p:txBody>
      </p:sp>
      <p:pic>
        <p:nvPicPr>
          <p:cNvPr id="3074" name="Picture 2" descr="C:\Users\Hurme\AppData\Local\Microsoft\Windows\Temporary Internet Files\Content.IE5\54T1BY0B\MC9000540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717032"/>
            <a:ext cx="1626712" cy="2336054"/>
          </a:xfrm>
          <a:prstGeom prst="rect">
            <a:avLst/>
          </a:prstGeom>
          <a:noFill/>
        </p:spPr>
      </p:pic>
      <p:pic>
        <p:nvPicPr>
          <p:cNvPr id="3075" name="Picture 3" descr="C:\Users\Hurme\AppData\Local\Microsoft\Windows\Temporary Internet Files\Content.IE5\6ZHISNMB\MP90043399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1800200" cy="1447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fi-FI" sz="4800" dirty="0" smtClean="0">
                <a:latin typeface="Candara" pitchFamily="34" charset="0"/>
              </a:rPr>
              <a:t>Opettele lausumaan oikein</a:t>
            </a:r>
            <a:br>
              <a:rPr lang="fi-FI" sz="4800" dirty="0" smtClean="0">
                <a:latin typeface="Candara" pitchFamily="34" charset="0"/>
              </a:rPr>
            </a:br>
            <a:r>
              <a:rPr lang="fi-FI" sz="4800" dirty="0" smtClean="0">
                <a:latin typeface="Candara" pitchFamily="34" charset="0"/>
              </a:rPr>
              <a:t>[</a:t>
            </a:r>
            <a:r>
              <a:rPr lang="fi-FI" sz="4800" dirty="0" err="1" smtClean="0">
                <a:latin typeface="Candara" pitchFamily="34" charset="0"/>
              </a:rPr>
              <a:t>fuenHirola</a:t>
            </a:r>
            <a:r>
              <a:rPr lang="fi-FI" sz="4800" dirty="0" smtClean="0">
                <a:latin typeface="Candara" pitchFamily="34" charset="0"/>
              </a:rPr>
              <a:t>]</a:t>
            </a:r>
            <a:endParaRPr lang="fi-FI" sz="4800" dirty="0">
              <a:latin typeface="Candar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i-FI" dirty="0" smtClean="0">
                <a:solidFill>
                  <a:schemeClr val="bg1"/>
                </a:solidFill>
                <a:latin typeface="Candara" pitchFamily="34" charset="0"/>
              </a:rPr>
              <a:t>UNA FRASE TRÁGICA:</a:t>
            </a:r>
          </a:p>
          <a:p>
            <a:pPr>
              <a:buNone/>
            </a:pPr>
            <a:r>
              <a:rPr lang="fi-FI" sz="4000" b="1" dirty="0" smtClean="0">
                <a:latin typeface="Candara" pitchFamily="34" charset="0"/>
              </a:rPr>
              <a:t>   ¡</a:t>
            </a:r>
            <a:r>
              <a:rPr lang="fi-FI" sz="4000" b="1" dirty="0" err="1" smtClean="0">
                <a:latin typeface="Candara" pitchFamily="34" charset="0"/>
              </a:rPr>
              <a:t>Caramba</a:t>
            </a:r>
            <a:r>
              <a:rPr lang="fi-FI" sz="4000" b="1" dirty="0" smtClean="0">
                <a:latin typeface="Candara" pitchFamily="34" charset="0"/>
              </a:rPr>
              <a:t>, </a:t>
            </a:r>
            <a:r>
              <a:rPr lang="fi-FI" sz="4000" b="1" dirty="0" err="1" smtClean="0">
                <a:latin typeface="Candara" pitchFamily="34" charset="0"/>
              </a:rPr>
              <a:t>hay</a:t>
            </a:r>
            <a:r>
              <a:rPr lang="fi-FI" sz="4000" b="1" dirty="0" smtClean="0">
                <a:latin typeface="Candara" pitchFamily="34" charset="0"/>
              </a:rPr>
              <a:t> </a:t>
            </a:r>
            <a:r>
              <a:rPr lang="fi-FI" sz="4000" b="1" dirty="0" err="1" smtClean="0">
                <a:latin typeface="Candara" pitchFamily="34" charset="0"/>
              </a:rPr>
              <a:t>una</a:t>
            </a:r>
            <a:r>
              <a:rPr lang="fi-FI" sz="4000" b="1" dirty="0" smtClean="0">
                <a:latin typeface="Candara" pitchFamily="34" charset="0"/>
              </a:rPr>
              <a:t> </a:t>
            </a:r>
            <a:r>
              <a:rPr lang="fi-FI" sz="4000" b="1" dirty="0" err="1" smtClean="0">
                <a:latin typeface="Candara" pitchFamily="34" charset="0"/>
              </a:rPr>
              <a:t>mosca</a:t>
            </a:r>
            <a:r>
              <a:rPr lang="fi-FI" sz="4000" b="1" dirty="0" smtClean="0">
                <a:latin typeface="Candara" pitchFamily="34" charset="0"/>
              </a:rPr>
              <a:t> en mi </a:t>
            </a:r>
            <a:r>
              <a:rPr lang="fi-FI" sz="4000" b="1" dirty="0" err="1" smtClean="0">
                <a:latin typeface="Candara" pitchFamily="34" charset="0"/>
              </a:rPr>
              <a:t>sopa</a:t>
            </a:r>
            <a:r>
              <a:rPr lang="fi-FI" sz="4000" b="1" dirty="0" smtClean="0">
                <a:latin typeface="Candara" pitchFamily="34" charset="0"/>
              </a:rPr>
              <a:t>!</a:t>
            </a:r>
          </a:p>
          <a:p>
            <a:pPr>
              <a:buNone/>
            </a:pPr>
            <a:endParaRPr lang="fi-FI" sz="3000" dirty="0" smtClean="0">
              <a:latin typeface="Candara" pitchFamily="34" charset="0"/>
            </a:endParaRPr>
          </a:p>
          <a:p>
            <a:pPr>
              <a:buNone/>
            </a:pPr>
            <a:r>
              <a:rPr lang="fi-FI" dirty="0" smtClean="0">
                <a:latin typeface="Candara" pitchFamily="34" charset="0"/>
              </a:rPr>
              <a:t>UNA FRASE ROMÁNTICA:</a:t>
            </a:r>
          </a:p>
          <a:p>
            <a:pPr>
              <a:buNone/>
            </a:pPr>
            <a:r>
              <a:rPr lang="fi-FI" sz="4800" dirty="0" err="1" smtClean="0">
                <a:latin typeface="Candara" pitchFamily="34" charset="0"/>
              </a:rPr>
              <a:t>Tus</a:t>
            </a:r>
            <a:r>
              <a:rPr lang="fi-FI" sz="4800" dirty="0" smtClean="0">
                <a:latin typeface="Candara" pitchFamily="34" charset="0"/>
              </a:rPr>
              <a:t> </a:t>
            </a:r>
            <a:r>
              <a:rPr lang="fi-FI" sz="4800" dirty="0" err="1" smtClean="0">
                <a:latin typeface="Candara" pitchFamily="34" charset="0"/>
              </a:rPr>
              <a:t>ojos</a:t>
            </a:r>
            <a:r>
              <a:rPr lang="fi-FI" sz="4800" dirty="0" smtClean="0">
                <a:latin typeface="Candara" pitchFamily="34" charset="0"/>
              </a:rPr>
              <a:t> </a:t>
            </a:r>
            <a:r>
              <a:rPr lang="fi-FI" sz="4800" dirty="0" err="1" smtClean="0">
                <a:latin typeface="Candara" pitchFamily="34" charset="0"/>
              </a:rPr>
              <a:t>brillan</a:t>
            </a:r>
            <a:r>
              <a:rPr lang="fi-FI" sz="4800" dirty="0" smtClean="0">
                <a:latin typeface="Candara" pitchFamily="34" charset="0"/>
              </a:rPr>
              <a:t> </a:t>
            </a:r>
            <a:r>
              <a:rPr lang="fi-FI" sz="4800" dirty="0" err="1" smtClean="0">
                <a:latin typeface="Candara" pitchFamily="34" charset="0"/>
              </a:rPr>
              <a:t>como</a:t>
            </a:r>
            <a:r>
              <a:rPr lang="fi-FI" sz="4800" dirty="0" smtClean="0">
                <a:latin typeface="Candara" pitchFamily="34" charset="0"/>
              </a:rPr>
              <a:t> </a:t>
            </a:r>
            <a:r>
              <a:rPr lang="fi-FI" sz="4800" dirty="0" err="1" smtClean="0">
                <a:latin typeface="Candara" pitchFamily="34" charset="0"/>
              </a:rPr>
              <a:t>estrellas</a:t>
            </a:r>
            <a:r>
              <a:rPr lang="fi-FI" sz="4800" dirty="0" smtClean="0">
                <a:latin typeface="Candara" pitchFamily="34" charset="0"/>
              </a:rPr>
              <a:t> de </a:t>
            </a:r>
            <a:r>
              <a:rPr lang="fi-FI" sz="4800" dirty="0" err="1" smtClean="0">
                <a:latin typeface="Candara" pitchFamily="34" charset="0"/>
              </a:rPr>
              <a:t>noche</a:t>
            </a:r>
            <a:r>
              <a:rPr lang="fi-FI" sz="4800" dirty="0" smtClean="0">
                <a:latin typeface="Candara" pitchFamily="34" charset="0"/>
              </a:rPr>
              <a:t>.   </a:t>
            </a:r>
            <a:r>
              <a:rPr lang="fi-FI" sz="3000" dirty="0" smtClean="0">
                <a:latin typeface="Candara" pitchFamily="34" charset="0"/>
              </a:rPr>
              <a:t>(toimii vain harvoin Suomessa </a:t>
            </a:r>
            <a:r>
              <a:rPr lang="fi-FI" sz="3000" dirty="0" smtClean="0">
                <a:latin typeface="Candara" pitchFamily="34" charset="0"/>
                <a:sym typeface="Wingdings" pitchFamily="2" charset="2"/>
              </a:rPr>
              <a:t>)</a:t>
            </a:r>
            <a:endParaRPr lang="fi-FI" sz="30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84">
              <a:schemeClr val="accent4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  <a:gs pos="68000">
              <a:srgbClr val="FFFF00"/>
            </a:gs>
            <a:gs pos="37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latin typeface="Candara" pitchFamily="34" charset="0"/>
              </a:rPr>
              <a:t>¿QUÉ DICE EL HOMBRE MÁS</a:t>
            </a:r>
            <a:r>
              <a:rPr lang="fi-FI" i="1" dirty="0" smtClean="0">
                <a:latin typeface="Candara" pitchFamily="34" charset="0"/>
              </a:rPr>
              <a:t> KIERO </a:t>
            </a:r>
            <a:r>
              <a:rPr lang="fi-FI" dirty="0" smtClean="0">
                <a:latin typeface="Candara" pitchFamily="34" charset="0"/>
              </a:rPr>
              <a:t>DEL MUNDO? </a:t>
            </a:r>
            <a:endParaRPr lang="fi-FI" dirty="0">
              <a:latin typeface="Candar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514350" indent="-514350">
              <a:buAutoNum type="alphaUcParenR"/>
            </a:pPr>
            <a:r>
              <a:rPr lang="fi-FI" dirty="0" err="1" smtClean="0"/>
              <a:t>Bailas</a:t>
            </a:r>
            <a:r>
              <a:rPr lang="fi-FI" dirty="0" smtClean="0"/>
              <a:t> </a:t>
            </a:r>
            <a:r>
              <a:rPr lang="fi-FI" dirty="0" err="1" smtClean="0"/>
              <a:t>como</a:t>
            </a:r>
            <a:r>
              <a:rPr lang="fi-FI" dirty="0" smtClean="0"/>
              <a:t> </a:t>
            </a:r>
            <a:r>
              <a:rPr lang="fi-FI" dirty="0" err="1" smtClean="0"/>
              <a:t>Shakira</a:t>
            </a:r>
            <a:r>
              <a:rPr lang="fi-FI" dirty="0" smtClean="0"/>
              <a:t>.</a:t>
            </a:r>
          </a:p>
          <a:p>
            <a:pPr marL="514350" indent="-514350">
              <a:buAutoNum type="alphaUcParenR" startAt="2"/>
            </a:pPr>
            <a:r>
              <a:rPr lang="fi-FI" dirty="0" smtClean="0"/>
              <a:t>Me </a:t>
            </a:r>
            <a:r>
              <a:rPr lang="fi-FI" dirty="0" err="1" smtClean="0"/>
              <a:t>gustaría</a:t>
            </a:r>
            <a:r>
              <a:rPr lang="fi-FI" dirty="0" smtClean="0"/>
              <a:t> </a:t>
            </a:r>
            <a:r>
              <a:rPr lang="fi-FI" dirty="0" err="1" smtClean="0"/>
              <a:t>pintarte</a:t>
            </a:r>
            <a:r>
              <a:rPr lang="fi-FI" dirty="0" smtClean="0"/>
              <a:t> </a:t>
            </a:r>
            <a:r>
              <a:rPr lang="fi-FI" dirty="0" err="1" smtClean="0"/>
              <a:t>como</a:t>
            </a:r>
            <a:r>
              <a:rPr lang="fi-FI" dirty="0" smtClean="0"/>
              <a:t> Picasso.</a:t>
            </a:r>
          </a:p>
          <a:p>
            <a:pPr marL="514350" indent="-514350">
              <a:buAutoNum type="alphaUcParenR" startAt="3"/>
            </a:pPr>
            <a:r>
              <a:rPr lang="fi-FI" dirty="0" err="1" smtClean="0"/>
              <a:t>Todos</a:t>
            </a:r>
            <a:r>
              <a:rPr lang="fi-FI" dirty="0" smtClean="0"/>
              <a:t> </a:t>
            </a:r>
            <a:r>
              <a:rPr lang="fi-FI" dirty="0" err="1" smtClean="0"/>
              <a:t>los</a:t>
            </a:r>
            <a:r>
              <a:rPr lang="fi-FI" dirty="0" smtClean="0"/>
              <a:t> </a:t>
            </a:r>
            <a:r>
              <a:rPr lang="fi-FI" dirty="0" err="1" smtClean="0"/>
              <a:t>días</a:t>
            </a:r>
            <a:r>
              <a:rPr lang="fi-FI" dirty="0" smtClean="0"/>
              <a:t> te </a:t>
            </a:r>
            <a:r>
              <a:rPr lang="fi-FI" dirty="0" err="1" smtClean="0"/>
              <a:t>amo</a:t>
            </a:r>
            <a:r>
              <a:rPr lang="fi-FI" dirty="0" smtClean="0"/>
              <a:t> </a:t>
            </a:r>
            <a:r>
              <a:rPr lang="fi-FI" dirty="0" err="1" smtClean="0"/>
              <a:t>pero</a:t>
            </a:r>
            <a:r>
              <a:rPr lang="fi-FI" dirty="0" smtClean="0"/>
              <a:t> te </a:t>
            </a:r>
            <a:r>
              <a:rPr lang="fi-FI" dirty="0" err="1" smtClean="0"/>
              <a:t>quiero</a:t>
            </a:r>
            <a:r>
              <a:rPr lang="fi-FI" dirty="0" smtClean="0"/>
              <a:t> </a:t>
            </a:r>
            <a:r>
              <a:rPr lang="fi-FI" dirty="0" err="1" smtClean="0"/>
              <a:t>mucho</a:t>
            </a:r>
            <a:r>
              <a:rPr lang="fi-FI" dirty="0" smtClean="0"/>
              <a:t> </a:t>
            </a:r>
            <a:r>
              <a:rPr lang="fi-FI" dirty="0" err="1" smtClean="0"/>
              <a:t>todo</a:t>
            </a:r>
            <a:r>
              <a:rPr lang="fi-FI" dirty="0" smtClean="0"/>
              <a:t> el </a:t>
            </a:r>
            <a:r>
              <a:rPr lang="fi-FI" dirty="0" err="1" smtClean="0"/>
              <a:t>tiempo</a:t>
            </a:r>
            <a:r>
              <a:rPr lang="fi-FI" dirty="0" smtClean="0"/>
              <a:t>.</a:t>
            </a:r>
          </a:p>
          <a:p>
            <a:pPr marL="514350" indent="-514350">
              <a:buNone/>
            </a:pPr>
            <a:endParaRPr lang="fi-FI" dirty="0" smtClean="0"/>
          </a:p>
        </p:txBody>
      </p:sp>
      <p:pic>
        <p:nvPicPr>
          <p:cNvPr id="1026" name="Picture 2" descr="C:\Users\Hurme\AppData\Local\Microsoft\Windows\Temporary Internet Files\Content.IE5\6ZHISNMB\MC9004124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17032"/>
            <a:ext cx="2773548" cy="2791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Buenos </a:t>
            </a:r>
            <a:r>
              <a:rPr lang="fi-FI" dirty="0" err="1" smtClean="0">
                <a:solidFill>
                  <a:schemeClr val="bg1"/>
                </a:solidFill>
              </a:rPr>
              <a:t>días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i-FI" sz="4000" dirty="0" smtClean="0">
                <a:solidFill>
                  <a:schemeClr val="bg1"/>
                </a:solidFill>
              </a:rPr>
              <a:t>¿</a:t>
            </a:r>
            <a:r>
              <a:rPr lang="fi-FI" sz="4000" dirty="0" err="1" smtClean="0">
                <a:solidFill>
                  <a:schemeClr val="bg1"/>
                </a:solidFill>
              </a:rPr>
              <a:t>Quién</a:t>
            </a:r>
            <a:r>
              <a:rPr lang="fi-FI" sz="4000" dirty="0" smtClean="0">
                <a:solidFill>
                  <a:schemeClr val="bg1"/>
                </a:solidFill>
              </a:rPr>
              <a:t> </a:t>
            </a:r>
            <a:r>
              <a:rPr lang="fi-FI" sz="4000" dirty="0" err="1" smtClean="0">
                <a:solidFill>
                  <a:schemeClr val="bg1"/>
                </a:solidFill>
              </a:rPr>
              <a:t>eres</a:t>
            </a:r>
            <a:r>
              <a:rPr lang="fi-FI" sz="4000" dirty="0" smtClean="0">
                <a:solidFill>
                  <a:schemeClr val="bg1"/>
                </a:solidFill>
              </a:rPr>
              <a:t>? – </a:t>
            </a:r>
            <a:r>
              <a:rPr lang="fi-FI" sz="4000" dirty="0" err="1" smtClean="0">
                <a:solidFill>
                  <a:schemeClr val="bg1"/>
                </a:solidFill>
              </a:rPr>
              <a:t>Soy</a:t>
            </a:r>
            <a:r>
              <a:rPr lang="fi-FI" sz="4000" dirty="0" smtClean="0">
                <a:solidFill>
                  <a:schemeClr val="bg1"/>
                </a:solidFill>
              </a:rPr>
              <a:t> </a:t>
            </a:r>
            <a:r>
              <a:rPr lang="fi-FI" sz="4000" dirty="0" err="1" smtClean="0">
                <a:solidFill>
                  <a:schemeClr val="bg1"/>
                </a:solidFill>
              </a:rPr>
              <a:t>Penelope</a:t>
            </a:r>
            <a:r>
              <a:rPr lang="fi-FI" sz="4000" dirty="0" smtClean="0">
                <a:solidFill>
                  <a:schemeClr val="bg1"/>
                </a:solidFill>
              </a:rPr>
              <a:t> (Cruz)</a:t>
            </a:r>
          </a:p>
          <a:p>
            <a:pPr>
              <a:buNone/>
            </a:pPr>
            <a:r>
              <a:rPr lang="fi-FI" sz="4000" dirty="0" smtClean="0">
                <a:solidFill>
                  <a:schemeClr val="bg1"/>
                </a:solidFill>
              </a:rPr>
              <a:t>		</a:t>
            </a:r>
            <a:r>
              <a:rPr lang="fi-FI" dirty="0" smtClean="0">
                <a:solidFill>
                  <a:schemeClr val="bg1"/>
                </a:solidFill>
              </a:rPr>
              <a:t>o Antonio (</a:t>
            </a:r>
            <a:r>
              <a:rPr lang="fi-FI" dirty="0" err="1" smtClean="0">
                <a:solidFill>
                  <a:schemeClr val="bg1"/>
                </a:solidFill>
              </a:rPr>
              <a:t>Banderas</a:t>
            </a:r>
            <a:r>
              <a:rPr lang="fi-FI" dirty="0" smtClean="0">
                <a:solidFill>
                  <a:schemeClr val="bg1"/>
                </a:solidFill>
              </a:rPr>
              <a:t>), Javier (</a:t>
            </a:r>
            <a:r>
              <a:rPr lang="fi-FI" dirty="0" err="1" smtClean="0">
                <a:solidFill>
                  <a:schemeClr val="bg1"/>
                </a:solidFill>
              </a:rPr>
              <a:t>Bardem</a:t>
            </a:r>
            <a:r>
              <a:rPr lang="fi-FI" dirty="0" smtClean="0">
                <a:solidFill>
                  <a:schemeClr val="bg1"/>
                </a:solidFill>
              </a:rPr>
              <a:t>)…</a:t>
            </a:r>
          </a:p>
          <a:p>
            <a:pPr>
              <a:buNone/>
            </a:pPr>
            <a:r>
              <a:rPr lang="fi-FI" sz="4000" dirty="0" smtClean="0">
                <a:solidFill>
                  <a:schemeClr val="bg1"/>
                </a:solidFill>
              </a:rPr>
              <a:t>¿</a:t>
            </a:r>
            <a:r>
              <a:rPr lang="fi-FI" sz="4000" dirty="0" err="1" smtClean="0">
                <a:solidFill>
                  <a:schemeClr val="bg1"/>
                </a:solidFill>
              </a:rPr>
              <a:t>Dónde</a:t>
            </a:r>
            <a:r>
              <a:rPr lang="fi-FI" sz="4000" dirty="0" smtClean="0">
                <a:solidFill>
                  <a:schemeClr val="bg1"/>
                </a:solidFill>
              </a:rPr>
              <a:t> </a:t>
            </a:r>
            <a:r>
              <a:rPr lang="fi-FI" sz="4000" dirty="0" err="1" smtClean="0">
                <a:solidFill>
                  <a:schemeClr val="bg1"/>
                </a:solidFill>
              </a:rPr>
              <a:t>vives</a:t>
            </a:r>
            <a:r>
              <a:rPr lang="fi-FI" sz="4000" dirty="0" smtClean="0">
                <a:solidFill>
                  <a:schemeClr val="bg1"/>
                </a:solidFill>
              </a:rPr>
              <a:t>? – En Barcelona</a:t>
            </a:r>
          </a:p>
          <a:p>
            <a:pPr>
              <a:buNone/>
            </a:pPr>
            <a:r>
              <a:rPr lang="fi-FI" sz="4000" dirty="0" smtClean="0">
                <a:solidFill>
                  <a:schemeClr val="bg1"/>
                </a:solidFill>
              </a:rPr>
              <a:t>		</a:t>
            </a:r>
            <a:r>
              <a:rPr lang="fi-FI" dirty="0" smtClean="0">
                <a:solidFill>
                  <a:schemeClr val="bg1"/>
                </a:solidFill>
              </a:rPr>
              <a:t>o Sevilla, </a:t>
            </a:r>
            <a:r>
              <a:rPr lang="fi-FI" dirty="0" err="1" smtClean="0">
                <a:solidFill>
                  <a:schemeClr val="bg1"/>
                </a:solidFill>
              </a:rPr>
              <a:t>Andalucía</a:t>
            </a:r>
            <a:r>
              <a:rPr lang="fi-FI" dirty="0" smtClean="0">
                <a:solidFill>
                  <a:schemeClr val="bg1"/>
                </a:solidFill>
              </a:rPr>
              <a:t>, México, Buenos Aires..</a:t>
            </a:r>
          </a:p>
          <a:p>
            <a:pPr>
              <a:buNone/>
            </a:pPr>
            <a:r>
              <a:rPr lang="fi-FI" sz="4000" dirty="0" smtClean="0">
                <a:solidFill>
                  <a:schemeClr val="bg1"/>
                </a:solidFill>
              </a:rPr>
              <a:t>¿</a:t>
            </a:r>
            <a:r>
              <a:rPr lang="fi-FI" sz="4000" dirty="0" err="1" smtClean="0">
                <a:solidFill>
                  <a:schemeClr val="bg1"/>
                </a:solidFill>
              </a:rPr>
              <a:t>Qué</a:t>
            </a:r>
            <a:r>
              <a:rPr lang="fi-FI" sz="4000" dirty="0" smtClean="0">
                <a:solidFill>
                  <a:schemeClr val="bg1"/>
                </a:solidFill>
              </a:rPr>
              <a:t> </a:t>
            </a:r>
            <a:r>
              <a:rPr lang="fi-FI" sz="4000" dirty="0" err="1" smtClean="0">
                <a:solidFill>
                  <a:schemeClr val="bg1"/>
                </a:solidFill>
              </a:rPr>
              <a:t>comes</a:t>
            </a:r>
            <a:r>
              <a:rPr lang="fi-FI" sz="4000" dirty="0" smtClean="0">
                <a:solidFill>
                  <a:schemeClr val="bg1"/>
                </a:solidFill>
              </a:rPr>
              <a:t>? – Tortilla, </a:t>
            </a:r>
            <a:r>
              <a:rPr lang="fi-FI" sz="4000" dirty="0" err="1" smtClean="0">
                <a:solidFill>
                  <a:schemeClr val="bg1"/>
                </a:solidFill>
              </a:rPr>
              <a:t>tacos</a:t>
            </a:r>
            <a:r>
              <a:rPr lang="fi-FI" sz="4000" dirty="0" smtClean="0">
                <a:solidFill>
                  <a:schemeClr val="bg1"/>
                </a:solidFill>
              </a:rPr>
              <a:t>, paella…</a:t>
            </a:r>
          </a:p>
          <a:p>
            <a:pPr>
              <a:buNone/>
            </a:pPr>
            <a:endParaRPr lang="fi-FI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i-FI" dirty="0" smtClean="0">
                <a:solidFill>
                  <a:schemeClr val="bg1"/>
                </a:solidFill>
              </a:rPr>
              <a:t>- HASTA MAÑANA, ADIÓS, BUENAS NOCHES -</a:t>
            </a:r>
            <a:endParaRPr lang="fi-FI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FF0000"/>
            </a:gs>
            <a:gs pos="37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fi-FI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fi-FI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r>
              <a:rPr lang="fi-FI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vemos</a:t>
            </a:r>
            <a:r>
              <a:rPr lang="fi-FI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fi-FI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fi-FI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</a:t>
            </a:r>
            <a:r>
              <a:rPr lang="fi-FI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</a:t>
            </a:r>
            <a:r>
              <a:rPr lang="fi-FI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i-FI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Bienvenidos</a:t>
            </a:r>
            <a:r>
              <a:rPr lang="fi-FI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i-FI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clase</a:t>
            </a:r>
            <a:endParaRPr lang="fi-FI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i-FI" dirty="0" smtClean="0"/>
              <a:t>- Don Guillermo -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107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fi-FI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500</a:t>
            </a:r>
            <a:r>
              <a:rPr lang="fi-FI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i-FI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MILLONES</a:t>
            </a:r>
            <a:r>
              <a:rPr lang="fi-FI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br>
              <a:rPr lang="fi-FI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fi-FI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 PERSONAS HABLAN ESPAÑOL EN CASA</a:t>
            </a:r>
            <a:endParaRPr lang="fi-FI" sz="4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i-FI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MUCHÍSIMOS ESTUDIANTES POR TODO EL MUNDO</a:t>
            </a:r>
          </a:p>
          <a:p>
            <a:pPr algn="ctr">
              <a:buNone/>
            </a:pPr>
            <a:endParaRPr lang="fi-FI" sz="2800" dirty="0" smtClean="0">
              <a:latin typeface="Candara" pitchFamily="34" charset="0"/>
            </a:endParaRPr>
          </a:p>
          <a:p>
            <a:pPr algn="ctr">
              <a:buNone/>
            </a:pPr>
            <a:r>
              <a:rPr lang="fi-FI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ESPAÑOL ES MUY POPULAR FINLANDIA</a:t>
            </a:r>
          </a:p>
          <a:p>
            <a:pPr algn="ctr">
              <a:buNone/>
            </a:pPr>
            <a:endParaRPr lang="fi-FI" sz="4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8000"/>
            </a:schemeClr>
          </a:solidFill>
        </p:spPr>
        <p:txBody>
          <a:bodyPr>
            <a:normAutofit fontScale="90000"/>
          </a:bodyPr>
          <a:lstStyle/>
          <a:p>
            <a:r>
              <a:rPr lang="fi-FI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Espanjaa opiskellaan paljon</a:t>
            </a:r>
            <a:endParaRPr lang="fi-FI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solidFill>
            <a:schemeClr val="tx1">
              <a:alpha val="39000"/>
            </a:schemeClr>
          </a:solidFill>
          <a:ln>
            <a:noFill/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fi-FI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i-FI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Espanja on englannin jälkeen maailman 2. suosituin vieras kieli,</a:t>
            </a:r>
          </a:p>
          <a:p>
            <a:pPr algn="ctr">
              <a:buNone/>
            </a:pPr>
            <a:r>
              <a:rPr lang="fi-FI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myös Suomessa ja Lohjalla.</a:t>
            </a:r>
          </a:p>
          <a:p>
            <a:pPr algn="ctr">
              <a:buNone/>
            </a:pPr>
            <a:r>
              <a:rPr lang="fi-FI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Espanjaan on helppo törmätä matkailun, globaalin kaupan, median ja musiikin maailmoissa</a:t>
            </a:r>
            <a:r>
              <a:rPr lang="fi-FI" sz="44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fi-FI" sz="44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bg2">
                <a:lumMod val="75000"/>
              </a:schemeClr>
            </a:gs>
            <a:gs pos="46000">
              <a:srgbClr val="FF0000"/>
            </a:gs>
            <a:gs pos="100000">
              <a:srgbClr val="92D050"/>
            </a:gs>
            <a:gs pos="38000">
              <a:schemeClr val="accent4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  <a:gs pos="68000">
              <a:schemeClr val="accent4">
                <a:lumMod val="20000"/>
                <a:lumOff val="80000"/>
              </a:schemeClr>
            </a:gs>
            <a:gs pos="37000">
              <a:srgbClr val="FFC000"/>
            </a:gs>
            <a:gs pos="39000">
              <a:schemeClr val="accent6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Espanjalla on käyttöä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i-FI" dirty="0" smtClean="0"/>
              <a:t>Suomalaisilla on isoja bisneksiä Etelä-Amerikassa</a:t>
            </a:r>
          </a:p>
          <a:p>
            <a:pPr algn="ctr">
              <a:buNone/>
            </a:pPr>
            <a:r>
              <a:rPr lang="fi-FI" dirty="0" smtClean="0"/>
              <a:t>KIELITAITO AUTTAA MONISSA TÖISSÄ, </a:t>
            </a:r>
          </a:p>
          <a:p>
            <a:pPr algn="ctr">
              <a:buNone/>
            </a:pPr>
            <a:r>
              <a:rPr lang="fi-FI" sz="6000" dirty="0" smtClean="0"/>
              <a:t>MAAILMA ON GLOBAALI</a:t>
            </a:r>
          </a:p>
          <a:p>
            <a:pPr algn="ctr">
              <a:buNone/>
            </a:pPr>
            <a:r>
              <a:rPr lang="fi-FI" dirty="0" smtClean="0"/>
              <a:t>Ymmärrätkö suosikkibiisiesi sanoista mitään?</a:t>
            </a:r>
          </a:p>
          <a:p>
            <a:pPr algn="ctr">
              <a:buNone/>
            </a:pPr>
            <a:r>
              <a:rPr lang="fi-FI" dirty="0" smtClean="0"/>
              <a:t>Mitä jos tuleva puolisosi puhuukin espanjaa?</a:t>
            </a:r>
          </a:p>
          <a:p>
            <a:pPr algn="ctr">
              <a:buNone/>
            </a:pPr>
            <a:endParaRPr lang="fi-FI" sz="2400" dirty="0"/>
          </a:p>
          <a:p>
            <a:pPr algn="ctr">
              <a:buNone/>
            </a:pPr>
            <a:r>
              <a:rPr lang="fi-FI" dirty="0" smtClean="0"/>
              <a:t>KIELITAITO ANTAA ELÄMÄÄN VAIHTOEHTOJA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  <a:alpha val="48000"/>
            </a:schemeClr>
          </a:solidFill>
        </p:spPr>
        <p:txBody>
          <a:bodyPr>
            <a:normAutofit/>
          </a:bodyPr>
          <a:lstStyle/>
          <a:p>
            <a:r>
              <a:rPr lang="fi-FI" sz="5400" dirty="0" smtClean="0">
                <a:latin typeface="Candara" pitchFamily="34" charset="0"/>
              </a:rPr>
              <a:t>espanjankieliset</a:t>
            </a:r>
            <a:endParaRPr lang="fi-FI" sz="5400" dirty="0">
              <a:latin typeface="Candar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  <a:alpha val="47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i-FI" sz="4400" dirty="0">
                <a:latin typeface="Candara" pitchFamily="34" charset="0"/>
              </a:rPr>
              <a:t>e</a:t>
            </a:r>
            <a:r>
              <a:rPr lang="fi-FI" sz="4400" dirty="0" smtClean="0">
                <a:latin typeface="Candara" pitchFamily="34" charset="0"/>
              </a:rPr>
              <a:t>ivät yleensä osaa englantia</a:t>
            </a:r>
          </a:p>
          <a:p>
            <a:pPr algn="ctr">
              <a:buNone/>
            </a:pPr>
            <a:r>
              <a:rPr lang="fi-FI" sz="4400" dirty="0" smtClean="0">
                <a:latin typeface="Candara" pitchFamily="34" charset="0"/>
              </a:rPr>
              <a:t>siksi sinun kannattaa osata espanjaa,</a:t>
            </a:r>
          </a:p>
          <a:p>
            <a:pPr algn="ctr">
              <a:buNone/>
            </a:pPr>
            <a:r>
              <a:rPr lang="fi-FI" sz="4400" dirty="0" smtClean="0">
                <a:latin typeface="Candara" pitchFamily="34" charset="0"/>
              </a:rPr>
              <a:t>jotta seurustelu onnistuu, </a:t>
            </a:r>
          </a:p>
          <a:p>
            <a:pPr algn="ctr">
              <a:buNone/>
            </a:pPr>
            <a:r>
              <a:rPr lang="fi-FI" sz="4400" dirty="0" smtClean="0">
                <a:latin typeface="Candara" pitchFamily="34" charset="0"/>
              </a:rPr>
              <a:t>bisnes rullaa ja jopa </a:t>
            </a:r>
          </a:p>
          <a:p>
            <a:pPr algn="ctr">
              <a:buNone/>
            </a:pPr>
            <a:r>
              <a:rPr lang="fi-FI" sz="4400" dirty="0" smtClean="0">
                <a:latin typeface="Candara" pitchFamily="34" charset="0"/>
              </a:rPr>
              <a:t>ravintolalaskut pienenevät</a:t>
            </a:r>
          </a:p>
          <a:p>
            <a:pPr algn="ctr">
              <a:buNone/>
            </a:pPr>
            <a:endParaRPr lang="fi-FI" sz="2400" dirty="0" smtClean="0">
              <a:latin typeface="Candara" pitchFamily="34" charset="0"/>
            </a:endParaRPr>
          </a:p>
          <a:p>
            <a:pPr algn="ctr">
              <a:buNone/>
            </a:pPr>
            <a:r>
              <a:rPr lang="fi-FI" sz="4000" b="1" dirty="0" smtClean="0">
                <a:latin typeface="Candara" pitchFamily="34" charset="0"/>
              </a:rPr>
              <a:t>KIELTEN OSAAMINEN KANNATTAA</a:t>
            </a:r>
            <a:endParaRPr lang="fi-FI" sz="4000" b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100000">
              <a:srgbClr val="92D050"/>
            </a:gs>
            <a:gs pos="38000">
              <a:schemeClr val="accent4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  <a:gs pos="68000">
              <a:srgbClr val="FFFF00"/>
            </a:gs>
            <a:gs pos="37000">
              <a:srgbClr val="FFC000"/>
            </a:gs>
            <a:gs pos="39000">
              <a:schemeClr val="accent6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andara" pitchFamily="34" charset="0"/>
              </a:rPr>
              <a:t>Espanja on oikeasti helppoa</a:t>
            </a:r>
            <a:endParaRPr lang="fi-FI" dirty="0">
              <a:latin typeface="Candar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i-FI" dirty="0" err="1" smtClean="0">
                <a:latin typeface="Candara" pitchFamily="34" charset="0"/>
              </a:rPr>
              <a:t>Sí</a:t>
            </a:r>
            <a:r>
              <a:rPr lang="fi-FI" dirty="0" smtClean="0">
                <a:latin typeface="Candara" pitchFamily="34" charset="0"/>
              </a:rPr>
              <a:t> </a:t>
            </a:r>
            <a:r>
              <a:rPr lang="fi-FI" dirty="0" err="1" smtClean="0">
                <a:latin typeface="Candara" pitchFamily="34" charset="0"/>
              </a:rPr>
              <a:t>señor</a:t>
            </a:r>
            <a:r>
              <a:rPr lang="fi-FI" dirty="0" smtClean="0">
                <a:latin typeface="Candara" pitchFamily="34" charset="0"/>
              </a:rPr>
              <a:t>, tämä kieli sopii suomalaiseen suuhun mutta laiska ei saa olla</a:t>
            </a:r>
          </a:p>
          <a:p>
            <a:pPr algn="ctr">
              <a:buNone/>
            </a:pPr>
            <a:endParaRPr lang="fi-FI" dirty="0" smtClean="0">
              <a:latin typeface="Candara" pitchFamily="34" charset="0"/>
            </a:endParaRPr>
          </a:p>
          <a:p>
            <a:pPr algn="ctr">
              <a:buNone/>
            </a:pPr>
            <a:r>
              <a:rPr lang="fi-FI" dirty="0" smtClean="0">
                <a:latin typeface="Candara" pitchFamily="34" charset="0"/>
              </a:rPr>
              <a:t>Englannista on apua ja toisin päin</a:t>
            </a:r>
          </a:p>
          <a:p>
            <a:pPr algn="ctr">
              <a:buNone/>
            </a:pPr>
            <a:r>
              <a:rPr lang="fi-FI" sz="4000" dirty="0" smtClean="0">
                <a:latin typeface="Candara" pitchFamily="34" charset="0"/>
              </a:rPr>
              <a:t>KIELET TUKEVAT TOISIAAN</a:t>
            </a:r>
          </a:p>
          <a:p>
            <a:pPr algn="ctr">
              <a:buNone/>
            </a:pPr>
            <a:endParaRPr lang="fi-FI" sz="1800" dirty="0" smtClean="0">
              <a:latin typeface="Candara" pitchFamily="34" charset="0"/>
            </a:endParaRPr>
          </a:p>
          <a:p>
            <a:pPr algn="ctr">
              <a:buNone/>
            </a:pPr>
            <a:r>
              <a:rPr lang="fi-FI" sz="5400" dirty="0" smtClean="0">
                <a:latin typeface="Candara" pitchFamily="34" charset="0"/>
              </a:rPr>
              <a:t>Me </a:t>
            </a:r>
            <a:r>
              <a:rPr lang="fi-FI" sz="5400" dirty="0" err="1" smtClean="0">
                <a:latin typeface="Candara" pitchFamily="34" charset="0"/>
              </a:rPr>
              <a:t>gustan</a:t>
            </a:r>
            <a:r>
              <a:rPr lang="fi-FI" sz="5400" dirty="0" smtClean="0">
                <a:latin typeface="Candara" pitchFamily="34" charset="0"/>
              </a:rPr>
              <a:t> las </a:t>
            </a:r>
            <a:r>
              <a:rPr lang="fi-FI" sz="5400" dirty="0" err="1" smtClean="0">
                <a:latin typeface="Candara" pitchFamily="34" charset="0"/>
              </a:rPr>
              <a:t>lenguas</a:t>
            </a:r>
            <a:r>
              <a:rPr lang="fi-FI" sz="5400" dirty="0" smtClean="0">
                <a:latin typeface="Candara" pitchFamily="34" charset="0"/>
              </a:rPr>
              <a:t> </a:t>
            </a:r>
            <a:r>
              <a:rPr lang="fi-FI" sz="5400" dirty="0" smtClean="0">
                <a:latin typeface="Candara" pitchFamily="34" charset="0"/>
                <a:sym typeface="Wingdings" pitchFamily="2" charset="2"/>
              </a:rPr>
              <a:t></a:t>
            </a:r>
            <a:endParaRPr lang="fi-FI" sz="5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fi-FI" sz="5400" dirty="0" smtClean="0">
                <a:solidFill>
                  <a:srgbClr val="FFFF00"/>
                </a:solidFill>
                <a:latin typeface="Candara" pitchFamily="34" charset="0"/>
              </a:rPr>
              <a:t>Erilainen, iloisempi, lämpimämpi ja sosiaalisempi kulttuuri</a:t>
            </a:r>
            <a:endParaRPr lang="fi-FI" sz="5400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  <a:noFill/>
        </p:spPr>
        <p:txBody>
          <a:bodyPr/>
          <a:lstStyle/>
          <a:p>
            <a:pPr algn="ctr">
              <a:buNone/>
            </a:pPr>
            <a:r>
              <a:rPr lang="fi-FI" dirty="0" smtClean="0">
                <a:solidFill>
                  <a:schemeClr val="bg1"/>
                </a:solidFill>
              </a:rPr>
              <a:t>Mitäs jos kaikki täälläkin koskettaisivat toisiaan?</a:t>
            </a:r>
          </a:p>
          <a:p>
            <a:pPr algn="ctr">
              <a:buNone/>
            </a:pPr>
            <a:r>
              <a:rPr lang="fi-FI" dirty="0" smtClean="0">
                <a:solidFill>
                  <a:schemeClr val="bg1"/>
                </a:solidFill>
              </a:rPr>
              <a:t>Etelän ihmisillä on myös RITMO veressä.</a:t>
            </a:r>
          </a:p>
          <a:p>
            <a:pPr algn="ctr">
              <a:buNone/>
            </a:pPr>
            <a:r>
              <a:rPr lang="fi-FI" b="1" dirty="0" smtClean="0">
                <a:solidFill>
                  <a:schemeClr val="bg1"/>
                </a:solidFill>
              </a:rPr>
              <a:t>Flamenco, </a:t>
            </a:r>
            <a:r>
              <a:rPr lang="fi-FI" b="1" dirty="0" err="1" smtClean="0">
                <a:solidFill>
                  <a:schemeClr val="bg1"/>
                </a:solidFill>
              </a:rPr>
              <a:t>sevillanas</a:t>
            </a:r>
            <a:r>
              <a:rPr lang="fi-FI" b="1" dirty="0" smtClean="0">
                <a:solidFill>
                  <a:schemeClr val="bg1"/>
                </a:solidFill>
              </a:rPr>
              <a:t>, </a:t>
            </a:r>
            <a:r>
              <a:rPr lang="fi-FI" b="1" dirty="0" err="1" smtClean="0">
                <a:solidFill>
                  <a:schemeClr val="bg1"/>
                </a:solidFill>
              </a:rPr>
              <a:t>reguetón</a:t>
            </a:r>
            <a:r>
              <a:rPr lang="fi-FI" b="1" dirty="0" smtClean="0">
                <a:solidFill>
                  <a:schemeClr val="bg1"/>
                </a:solidFill>
              </a:rPr>
              <a:t>, salsa…</a:t>
            </a:r>
          </a:p>
          <a:p>
            <a:pPr algn="ctr">
              <a:buNone/>
            </a:pPr>
            <a:endParaRPr lang="fi-FI" sz="2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fi-FI" sz="2400" dirty="0" smtClean="0">
                <a:solidFill>
                  <a:srgbClr val="FFFF00"/>
                </a:solidFill>
              </a:rPr>
              <a:t>Alkuun pääset paikallisessa tanssikoulussakin</a:t>
            </a:r>
          </a:p>
          <a:p>
            <a:pPr algn="ctr">
              <a:buNone/>
            </a:pPr>
            <a:r>
              <a:rPr lang="fi-FI" sz="2400" dirty="0" smtClean="0">
                <a:solidFill>
                  <a:srgbClr val="FFFF00"/>
                </a:solidFill>
              </a:rPr>
              <a:t>Un </a:t>
            </a:r>
            <a:r>
              <a:rPr lang="fi-FI" sz="2400" dirty="0" err="1" smtClean="0">
                <a:solidFill>
                  <a:srgbClr val="FFFF00"/>
                </a:solidFill>
              </a:rPr>
              <a:t>dos</a:t>
            </a:r>
            <a:r>
              <a:rPr lang="fi-FI" sz="2400" dirty="0" smtClean="0">
                <a:solidFill>
                  <a:srgbClr val="FFFF00"/>
                </a:solidFill>
              </a:rPr>
              <a:t> </a:t>
            </a:r>
            <a:r>
              <a:rPr lang="fi-FI" sz="2400" dirty="0" err="1" smtClean="0">
                <a:solidFill>
                  <a:srgbClr val="FFFF00"/>
                </a:solidFill>
              </a:rPr>
              <a:t>tres</a:t>
            </a:r>
            <a:r>
              <a:rPr lang="fi-FI" sz="2400" dirty="0" smtClean="0">
                <a:solidFill>
                  <a:srgbClr val="FFFF00"/>
                </a:solidFill>
              </a:rPr>
              <a:t>… (jatka luetteloa…)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7200" dirty="0" err="1" smtClean="0">
                <a:solidFill>
                  <a:srgbClr val="FFFF00"/>
                </a:solidFill>
                <a:latin typeface="Candara" pitchFamily="34" charset="0"/>
              </a:rPr>
              <a:t>españa</a:t>
            </a:r>
            <a:endParaRPr lang="fi-FI" sz="7200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i-FI" sz="4400" dirty="0" smtClean="0">
                <a:solidFill>
                  <a:srgbClr val="FFFF00"/>
                </a:solidFill>
                <a:latin typeface="Candara" pitchFamily="34" charset="0"/>
              </a:rPr>
              <a:t>on vuodesta toiseen suomalaisten </a:t>
            </a:r>
            <a:r>
              <a:rPr lang="fi-FI" sz="4400" b="1" dirty="0" smtClean="0">
                <a:solidFill>
                  <a:srgbClr val="FFFF00"/>
                </a:solidFill>
                <a:latin typeface="Candara" pitchFamily="34" charset="0"/>
              </a:rPr>
              <a:t>suosituin lomakohdemaa.</a:t>
            </a:r>
          </a:p>
          <a:p>
            <a:pPr algn="ctr">
              <a:buNone/>
            </a:pPr>
            <a:r>
              <a:rPr lang="fi-FI" sz="4400" dirty="0" smtClean="0">
                <a:solidFill>
                  <a:srgbClr val="FFFF00"/>
                </a:solidFill>
                <a:latin typeface="Candara" pitchFamily="34" charset="0"/>
              </a:rPr>
              <a:t> Sinäkin saatat asua espanjassa eläkeläisenä. Jo 40000 meistä pakenee talvisin espanjan</a:t>
            </a:r>
            <a:r>
              <a:rPr lang="fi-FI" sz="4400" b="1" dirty="0" smtClean="0">
                <a:solidFill>
                  <a:srgbClr val="FFFF00"/>
                </a:solidFill>
                <a:latin typeface="Candara" pitchFamily="34" charset="0"/>
              </a:rPr>
              <a:t> valoon ja aurinkoon</a:t>
            </a:r>
            <a:r>
              <a:rPr lang="fi-FI" sz="4400" dirty="0" smtClean="0">
                <a:solidFill>
                  <a:srgbClr val="FFFF00"/>
                </a:solidFill>
                <a:latin typeface="Candara" pitchFamily="34" charset="0"/>
              </a:rPr>
              <a:t>.</a:t>
            </a:r>
            <a:endParaRPr lang="fi-FI" sz="4400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b="1" dirty="0" smtClean="0">
                <a:solidFill>
                  <a:srgbClr val="FF0000"/>
                </a:solidFill>
                <a:latin typeface="Candara" pitchFamily="34" charset="0"/>
              </a:rPr>
              <a:t>SOL, SOLO SOL</a:t>
            </a:r>
            <a:endParaRPr lang="fi-FI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fi-FI" sz="2800" dirty="0" smtClean="0">
                <a:latin typeface="Candara" pitchFamily="34" charset="0"/>
              </a:rPr>
              <a:t>Kanarialla sataa keskimäärin </a:t>
            </a:r>
            <a:r>
              <a:rPr lang="fi-FI" sz="3600" b="1" dirty="0" smtClean="0">
                <a:latin typeface="Candara" pitchFamily="34" charset="0"/>
              </a:rPr>
              <a:t>9</a:t>
            </a:r>
            <a:r>
              <a:rPr lang="fi-FI" sz="2800" dirty="0" smtClean="0">
                <a:latin typeface="Candara" pitchFamily="34" charset="0"/>
              </a:rPr>
              <a:t> päivänä vuodessa</a:t>
            </a:r>
          </a:p>
          <a:p>
            <a:pPr algn="ctr">
              <a:buNone/>
            </a:pPr>
            <a:r>
              <a:rPr lang="fi-FI" dirty="0" err="1" smtClean="0">
                <a:latin typeface="Candara" pitchFamily="34" charset="0"/>
              </a:rPr>
              <a:t>Andalucíassa</a:t>
            </a:r>
            <a:r>
              <a:rPr lang="fi-FI" dirty="0" smtClean="0">
                <a:latin typeface="Candara" pitchFamily="34" charset="0"/>
              </a:rPr>
              <a:t> sadepäiväluku on </a:t>
            </a:r>
            <a:r>
              <a:rPr lang="fi-FI" sz="3600" b="1" dirty="0" smtClean="0">
                <a:latin typeface="Candara" pitchFamily="34" charset="0"/>
              </a:rPr>
              <a:t>7 - 13 </a:t>
            </a:r>
            <a:r>
              <a:rPr lang="fi-FI" dirty="0" smtClean="0">
                <a:latin typeface="Candara" pitchFamily="34" charset="0"/>
              </a:rPr>
              <a:t>/ vuosi</a:t>
            </a:r>
          </a:p>
          <a:p>
            <a:pPr algn="ctr">
              <a:buNone/>
            </a:pPr>
            <a:r>
              <a:rPr lang="fi-FI" sz="4000" dirty="0" smtClean="0">
                <a:latin typeface="Candara" pitchFamily="34" charset="0"/>
              </a:rPr>
              <a:t>¡VAMOS A LA PLAYA!</a:t>
            </a:r>
            <a:endParaRPr lang="fi-FI" sz="4000" dirty="0">
              <a:latin typeface="Candara" pitchFamily="34" charset="0"/>
            </a:endParaRPr>
          </a:p>
          <a:p>
            <a:pPr algn="ctr">
              <a:buNone/>
            </a:pPr>
            <a:r>
              <a:rPr lang="fi-FI" dirty="0" smtClean="0">
                <a:latin typeface="Candara" pitchFamily="34" charset="0"/>
              </a:rPr>
              <a:t>Ja kun aurinko laskee tulee nopeasti pimeää, mutta lämpö ei ikinä katoa mihinkään ja   fiilis paranee entisestään… </a:t>
            </a:r>
          </a:p>
          <a:p>
            <a:pPr algn="ctr">
              <a:buNone/>
            </a:pPr>
            <a:r>
              <a:rPr lang="fi-FI" sz="4000" b="1" dirty="0">
                <a:latin typeface="Candara" pitchFamily="34" charset="0"/>
              </a:rPr>
              <a:t>¡</a:t>
            </a:r>
            <a:r>
              <a:rPr lang="fi-FI" sz="4000" b="1" dirty="0" smtClean="0">
                <a:latin typeface="Candara" pitchFamily="34" charset="0"/>
              </a:rPr>
              <a:t>VAMOS A BAILAR!</a:t>
            </a:r>
            <a:endParaRPr lang="fi-FI" sz="4000" b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447</Words>
  <Application>Microsoft Office PowerPoint</Application>
  <PresentationFormat>Näytössä katseltava diaesitys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Candara</vt:lpstr>
      <vt:lpstr>Wingdings</vt:lpstr>
      <vt:lpstr>Office-teema</vt:lpstr>
      <vt:lpstr>Español</vt:lpstr>
      <vt:lpstr>500 MILLONES  DE PERSONAS HABLAN ESPAÑOL EN CASA</vt:lpstr>
      <vt:lpstr>Espanjaa opiskellaan paljon</vt:lpstr>
      <vt:lpstr>Espanjalla on käyttöä</vt:lpstr>
      <vt:lpstr>espanjankieliset</vt:lpstr>
      <vt:lpstr>Espanja on oikeasti helppoa</vt:lpstr>
      <vt:lpstr>Erilainen, iloisempi, lämpimämpi ja sosiaalisempi kulttuuri</vt:lpstr>
      <vt:lpstr>españa</vt:lpstr>
      <vt:lpstr>SOL, SOLO SOL</vt:lpstr>
      <vt:lpstr>Vaihtariksi</vt:lpstr>
      <vt:lpstr>Español es la lengua del fútbol</vt:lpstr>
      <vt:lpstr>Opettele lausumaan oikein [fuenHirola]</vt:lpstr>
      <vt:lpstr>¿QUÉ DICE EL HOMBRE MÁS KIERO DEL MUNDO? </vt:lpstr>
      <vt:lpstr>Buenos días</vt:lpstr>
      <vt:lpstr>¡Nos vemos en el curso uno!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</dc:title>
  <dc:creator>Hurme</dc:creator>
  <cp:lastModifiedBy>Guillermo Sangreazul</cp:lastModifiedBy>
  <cp:revision>35</cp:revision>
  <dcterms:created xsi:type="dcterms:W3CDTF">2013-01-14T16:37:57Z</dcterms:created>
  <dcterms:modified xsi:type="dcterms:W3CDTF">2018-09-17T14:08:03Z</dcterms:modified>
</cp:coreProperties>
</file>