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4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4B6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kumimoji="0" lang="en-US" sz="7200" b="1" i="0" u="none" strike="noStrike" kern="1200" cap="all" spc="0" normalizeH="0" baseline="0" dirty="0">
                <a:ln w="15875">
                  <a:solidFill>
                    <a:sysClr val="window" lastClr="FFFFFF"/>
                  </a:solidFill>
                </a:ln>
                <a:solidFill>
                  <a:srgbClr val="DF5327"/>
                </a:solidFill>
                <a:effectLst>
                  <a:outerShdw dist="38100" dir="2700000" algn="tl" rotWithShape="0">
                    <a:srgbClr val="DF5327"/>
                  </a:outerShdw>
                </a:effectLst>
                <a:uLnTx/>
                <a:uFillTx/>
                <a:latin typeface="+mj-lt"/>
                <a:ea typeface="+mn-ea"/>
                <a:cs typeface="+mn-cs"/>
              </a:defRPr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fi-FI" smtClean="0"/>
              <a:t>Muokkaa alaotsikon perustyyliä napsautt.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1/27/2016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1/27/2016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Osan ylätunnis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marL="0"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kumimoji="0" lang="en-US" sz="7200" b="1" i="0" u="none" strike="noStrike" kern="1200" cap="all" spc="0" normalizeH="0" baseline="0" dirty="0">
                <a:ln w="15875">
                  <a:solidFill>
                    <a:sysClr val="window" lastClr="FFFFFF"/>
                  </a:solidFill>
                </a:ln>
                <a:solidFill>
                  <a:srgbClr val="DF5327"/>
                </a:solidFill>
                <a:effectLst>
                  <a:outerShdw dist="38100" dir="2700000" algn="tl" rotWithShape="0">
                    <a:srgbClr val="DF5327"/>
                  </a:outerShdw>
                </a:effectLst>
                <a:uLnTx/>
                <a:uFillTx/>
                <a:latin typeface="Corbel" pitchFamily="34" charset="0"/>
                <a:ea typeface="+mn-ea"/>
                <a:cs typeface="+mn-cs"/>
              </a:defRPr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 smtClean="0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1/27/2016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1/27/2016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tai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 smtClean="0"/>
              <a:t>Muokkaa tekstin perustyylejä napsauttamalla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 smtClean="0"/>
              <a:t>Muokkaa tekstin perustyylejä napsauttamalla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1/27/2016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1/27/2016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1/27/2016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tsiko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 smtClean="0"/>
              <a:t>Muokkaa tekstin perustyylejä napsauttamalla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1/27/2016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tsikollinen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i-FI" smtClean="0"/>
              <a:t>Lisää kuva napsauttamalla kuvaketta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 smtClean="0"/>
              <a:t>Muokkaa tekstin perustyylejä napsauttamalla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1/27/2016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Otsikko ja pystysuor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1/27/2016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Pystysuora otsikko j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1/27/2016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i-FI" smtClean="0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1/27/2016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i-FI" dirty="0" smtClean="0">
                <a:solidFill>
                  <a:srgbClr val="94B6D2"/>
                </a:solidFill>
                <a:effectLst/>
              </a:rPr>
              <a:t>Hallitus</a:t>
            </a:r>
            <a:endParaRPr lang="fi-FI" dirty="0">
              <a:solidFill>
                <a:srgbClr val="94B6D2"/>
              </a:solidFill>
              <a:effectLst/>
            </a:endParaRPr>
          </a:p>
        </p:txBody>
      </p:sp>
      <p:sp>
        <p:nvSpPr>
          <p:cNvPr id="3" name="Alaotsikko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i-FI" dirty="0" smtClean="0"/>
              <a:t>Hallituksen muodostaminen, toiminta ja kaatuminen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4770101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tsikko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/>
              <a:t>Hallituksen muodostuminen</a:t>
            </a:r>
            <a:endParaRPr lang="fi-FI" dirty="0"/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1143000" y="1965960"/>
            <a:ext cx="9872871" cy="4130040"/>
          </a:xfrm>
        </p:spPr>
        <p:txBody>
          <a:bodyPr>
            <a:normAutofit lnSpcReduction="10000"/>
          </a:bodyPr>
          <a:lstStyle/>
          <a:p>
            <a:r>
              <a:rPr lang="fi-FI" dirty="0">
                <a:solidFill>
                  <a:schemeClr val="tx1"/>
                </a:solidFill>
              </a:rPr>
              <a:t>Hallitus: Valtioneuvosto + </a:t>
            </a:r>
            <a:r>
              <a:rPr lang="fi-FI" dirty="0" smtClean="0">
                <a:solidFill>
                  <a:schemeClr val="tx1"/>
                </a:solidFill>
              </a:rPr>
              <a:t>presidentti</a:t>
            </a:r>
            <a:endParaRPr lang="fi-FI" dirty="0">
              <a:solidFill>
                <a:schemeClr val="tx1"/>
              </a:solidFill>
            </a:endParaRPr>
          </a:p>
          <a:p>
            <a:r>
              <a:rPr lang="fi-FI" dirty="0">
                <a:solidFill>
                  <a:schemeClr val="tx1"/>
                </a:solidFill>
              </a:rPr>
              <a:t>Uusi hallitus muodostetaan aina eduskuntavaalien jälkeen.</a:t>
            </a:r>
          </a:p>
          <a:p>
            <a:r>
              <a:rPr lang="fi-FI" dirty="0">
                <a:solidFill>
                  <a:schemeClr val="tx1"/>
                </a:solidFill>
              </a:rPr>
              <a:t>Hallituksen kokoonpanosta päättää pääasiassa pääministeri, joka on valittu äänestämällä eduskunnassa presidentin ehdotuksesta. </a:t>
            </a:r>
          </a:p>
          <a:p>
            <a:r>
              <a:rPr lang="fi-FI" dirty="0">
                <a:solidFill>
                  <a:schemeClr val="tx1"/>
                </a:solidFill>
              </a:rPr>
              <a:t>Pääministeriksi pääsee yleensä suurimman eduskuntapuolueen puheenjohtaja. </a:t>
            </a:r>
          </a:p>
          <a:p>
            <a:r>
              <a:rPr lang="fi-FI" dirty="0" smtClean="0">
                <a:solidFill>
                  <a:schemeClr val="tx1"/>
                </a:solidFill>
              </a:rPr>
              <a:t>Kun hallituspuolueet ovat selvillä, aletaan suunnittelemaan hallitusohjelmaa, joka on hallituksen toimintasuunnitelma. </a:t>
            </a:r>
          </a:p>
          <a:p>
            <a:r>
              <a:rPr lang="fi-FI" dirty="0" smtClean="0">
                <a:solidFill>
                  <a:schemeClr val="tx1"/>
                </a:solidFill>
              </a:rPr>
              <a:t>Samaan aikaan hallitus neuvottelee ministeripaikoista, jotka jaetaan puolueiden (yleensä hallituspuolueiden) ja kansanedustajien kesken. </a:t>
            </a:r>
          </a:p>
          <a:p>
            <a:r>
              <a:rPr lang="fi-FI" dirty="0" smtClean="0">
                <a:solidFill>
                  <a:schemeClr val="tx1"/>
                </a:solidFill>
              </a:rPr>
              <a:t>Presidentti nimittää ministerin pääministerin ehdotusten mukaisesti. </a:t>
            </a:r>
            <a:endParaRPr lang="fi-FI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68859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/>
              <a:t>Hallituksen toiminta</a:t>
            </a:r>
            <a:endParaRPr lang="fi-FI" dirty="0"/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i-FI" dirty="0">
                <a:solidFill>
                  <a:schemeClr val="tx1"/>
                </a:solidFill>
              </a:rPr>
              <a:t>Hallitus toimii yleensä koko vaalikauden, eli eduskuntavaaleista seuraaviin vaaleihin.  </a:t>
            </a:r>
            <a:endParaRPr lang="fi-FI" dirty="0" smtClean="0"/>
          </a:p>
          <a:p>
            <a:r>
              <a:rPr lang="fi-FI" dirty="0">
                <a:solidFill>
                  <a:schemeClr val="tx1"/>
                </a:solidFill>
              </a:rPr>
              <a:t>Hallituksen tehtäviin kuuluu: </a:t>
            </a:r>
            <a:br>
              <a:rPr lang="fi-FI" dirty="0">
                <a:solidFill>
                  <a:schemeClr val="tx1"/>
                </a:solidFill>
              </a:rPr>
            </a:br>
            <a:r>
              <a:rPr lang="fi-FI" dirty="0" smtClean="0">
                <a:solidFill>
                  <a:schemeClr val="tx1"/>
                </a:solidFill>
              </a:rPr>
              <a:t>- Lakiesitysten valmistelu eduskunnalle</a:t>
            </a:r>
            <a:br>
              <a:rPr lang="fi-FI" dirty="0" smtClean="0">
                <a:solidFill>
                  <a:schemeClr val="tx1"/>
                </a:solidFill>
              </a:rPr>
            </a:br>
            <a:r>
              <a:rPr lang="fi-FI" dirty="0" smtClean="0">
                <a:solidFill>
                  <a:schemeClr val="tx1"/>
                </a:solidFill>
              </a:rPr>
              <a:t>- Toimeenpanee eduskunnan ja presidentin päätökset</a:t>
            </a:r>
            <a:br>
              <a:rPr lang="fi-FI" dirty="0" smtClean="0">
                <a:solidFill>
                  <a:schemeClr val="tx1"/>
                </a:solidFill>
              </a:rPr>
            </a:br>
            <a:r>
              <a:rPr lang="fi-FI" dirty="0" smtClean="0">
                <a:solidFill>
                  <a:schemeClr val="tx1"/>
                </a:solidFill>
              </a:rPr>
              <a:t>- Johtaa ulkopolitiikkaa yhdessä </a:t>
            </a:r>
            <a:r>
              <a:rPr lang="fi-FI" dirty="0">
                <a:solidFill>
                  <a:schemeClr val="tx1"/>
                </a:solidFill>
              </a:rPr>
              <a:t>presidentin </a:t>
            </a:r>
            <a:r>
              <a:rPr lang="fi-FI" dirty="0" smtClean="0">
                <a:solidFill>
                  <a:schemeClr val="tx1"/>
                </a:solidFill>
              </a:rPr>
              <a:t>kanssa</a:t>
            </a:r>
            <a:br>
              <a:rPr lang="fi-FI" dirty="0" smtClean="0">
                <a:solidFill>
                  <a:schemeClr val="tx1"/>
                </a:solidFill>
              </a:rPr>
            </a:br>
            <a:r>
              <a:rPr lang="fi-FI" dirty="0" smtClean="0">
                <a:solidFill>
                  <a:schemeClr val="tx1"/>
                </a:solidFill>
              </a:rPr>
              <a:t>- EU-asioiden hoitaminen ja valmistelu</a:t>
            </a:r>
            <a:br>
              <a:rPr lang="fi-FI" dirty="0" smtClean="0">
                <a:solidFill>
                  <a:schemeClr val="tx1"/>
                </a:solidFill>
              </a:rPr>
            </a:br>
            <a:r>
              <a:rPr lang="fi-FI" dirty="0" smtClean="0">
                <a:solidFill>
                  <a:schemeClr val="tx1"/>
                </a:solidFill>
              </a:rPr>
              <a:t>- Valtion tulo- menoarvion eli budjetin valmistelu</a:t>
            </a:r>
            <a:br>
              <a:rPr lang="fi-FI" dirty="0" smtClean="0">
                <a:solidFill>
                  <a:schemeClr val="tx1"/>
                </a:solidFill>
              </a:rPr>
            </a:br>
            <a:r>
              <a:rPr lang="fi-FI" dirty="0" smtClean="0">
                <a:solidFill>
                  <a:schemeClr val="tx1"/>
                </a:solidFill>
              </a:rPr>
              <a:t>- Päätösten </a:t>
            </a:r>
            <a:r>
              <a:rPr lang="fi-FI" dirty="0">
                <a:solidFill>
                  <a:schemeClr val="tx1"/>
                </a:solidFill>
              </a:rPr>
              <a:t>tekeminen itsenäisesti eduskunnan antamin </a:t>
            </a:r>
            <a:r>
              <a:rPr lang="fi-FI" dirty="0" smtClean="0">
                <a:solidFill>
                  <a:schemeClr val="tx1"/>
                </a:solidFill>
              </a:rPr>
              <a:t>valtuuksin</a:t>
            </a:r>
          </a:p>
          <a:p>
            <a:endParaRPr lang="fi-FI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10392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/>
              <a:t>Hallituksen kaatuminen </a:t>
            </a:r>
            <a:endParaRPr lang="fi-FI" dirty="0"/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i-FI" dirty="0" smtClean="0">
                <a:solidFill>
                  <a:schemeClr val="tx1"/>
                </a:solidFill>
              </a:rPr>
              <a:t>Hallitus eroaa jos se saa epäluottamuslauseen tiedonannon, välikysymyksen, luottamuskysymyksen tai hallitusohjelman julkistamisen yhteydessä sekä jos se riitautuu keskenään. </a:t>
            </a:r>
          </a:p>
          <a:p>
            <a:r>
              <a:rPr lang="fi-FI" dirty="0" smtClean="0">
                <a:solidFill>
                  <a:schemeClr val="tx1"/>
                </a:solidFill>
              </a:rPr>
              <a:t>Pääministeri pyytää hallitukselta eroa presidentiltä, joka myöntää eron.</a:t>
            </a:r>
          </a:p>
          <a:p>
            <a:r>
              <a:rPr lang="fi-FI" dirty="0" smtClean="0">
                <a:solidFill>
                  <a:schemeClr val="tx1"/>
                </a:solidFill>
              </a:rPr>
              <a:t>Hallituksen ero johtaa uusin vaaleihin ellei vaalit ole juuri toimitettu tai vaaleihin on niin lyhyt aika, että voidaan odottaa ja antaa presidentin pyytämän hallituksesta tulevan toimitusministeristön toimia vaaleihin saakka. </a:t>
            </a:r>
          </a:p>
        </p:txBody>
      </p:sp>
    </p:spTree>
    <p:extLst>
      <p:ext uri="{BB962C8B-B14F-4D97-AF65-F5344CB8AC3E}">
        <p14:creationId xmlns:p14="http://schemas.microsoft.com/office/powerpoint/2010/main" val="606251989"/>
      </p:ext>
    </p:extLst>
  </p:cSld>
  <p:clrMapOvr>
    <a:masterClrMapping/>
  </p:clrMapOvr>
</p:sld>
</file>

<file path=ppt/theme/theme1.xml><?xml version="1.0" encoding="utf-8"?>
<a:theme xmlns:a="http://schemas.openxmlformats.org/drawingml/2006/main" name="Perusta">
  <a:themeElements>
    <a:clrScheme name="Mediaani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63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446C221D-F63F-4DD8-B509-CFE168687B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TM03457444[[fn=Perusta]]</Template>
  <TotalTime>53</TotalTime>
  <Words>161</Words>
  <Application>Microsoft Office PowerPoint</Application>
  <PresentationFormat>Laajakuva</PresentationFormat>
  <Paragraphs>17</Paragraphs>
  <Slides>4</Slides>
  <Notes>0</Notes>
  <HiddenSlides>0</HiddenSlides>
  <MMClips>0</MMClips>
  <ScaleCrop>false</ScaleCrop>
  <HeadingPairs>
    <vt:vector size="6" baseType="variant">
      <vt:variant>
        <vt:lpstr>Käytetyt fontit</vt:lpstr>
      </vt:variant>
      <vt:variant>
        <vt:i4>1</vt:i4>
      </vt:variant>
      <vt:variant>
        <vt:lpstr>Teema</vt:lpstr>
      </vt:variant>
      <vt:variant>
        <vt:i4>1</vt:i4>
      </vt:variant>
      <vt:variant>
        <vt:lpstr>Dian otsikot</vt:lpstr>
      </vt:variant>
      <vt:variant>
        <vt:i4>4</vt:i4>
      </vt:variant>
    </vt:vector>
  </HeadingPairs>
  <TitlesOfParts>
    <vt:vector size="6" baseType="lpstr">
      <vt:lpstr>Corbel</vt:lpstr>
      <vt:lpstr>Perusta</vt:lpstr>
      <vt:lpstr>Hallitus</vt:lpstr>
      <vt:lpstr>Hallituksen muodostuminen</vt:lpstr>
      <vt:lpstr>Hallituksen toiminta</vt:lpstr>
      <vt:lpstr>Hallituksen kaatuminen </vt:lpstr>
    </vt:vector>
  </TitlesOfParts>
  <Company>Konneveden Lukio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Hallituksen muodostaminen</dc:title>
  <dc:creator>Törö Team</dc:creator>
  <cp:lastModifiedBy>Törö Team</cp:lastModifiedBy>
  <cp:revision>6</cp:revision>
  <dcterms:created xsi:type="dcterms:W3CDTF">2016-01-27T17:24:13Z</dcterms:created>
  <dcterms:modified xsi:type="dcterms:W3CDTF">2016-01-27T18:17:38Z</dcterms:modified>
</cp:coreProperties>
</file>