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4" r:id="rId1"/>
  </p:sldMasterIdLst>
  <p:sldIdLst>
    <p:sldId id="256" r:id="rId2"/>
    <p:sldId id="257" r:id="rId3"/>
    <p:sldId id="259" r:id="rId4"/>
    <p:sldId id="261" r:id="rId5"/>
    <p:sldId id="265" r:id="rId6"/>
    <p:sldId id="264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465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70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9875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597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7692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1360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3880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481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430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820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731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54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930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228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2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297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88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  <p:sldLayoutId id="2147483867" r:id="rId13"/>
    <p:sldLayoutId id="2147483868" r:id="rId14"/>
    <p:sldLayoutId id="2147483869" r:id="rId15"/>
    <p:sldLayoutId id="214748387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umaliitto.fi/" TargetMode="External"/><Relationship Id="rId2" Type="http://schemas.openxmlformats.org/officeDocument/2006/relationships/hyperlink" Target="http://www.terveyskirjasto.fi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tule-tietopankki.f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63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589213" y="2514598"/>
            <a:ext cx="8915399" cy="2262781"/>
          </a:xfrm>
        </p:spPr>
        <p:txBody>
          <a:bodyPr/>
          <a:lstStyle/>
          <a:p>
            <a:r>
              <a:rPr lang="fi-FI" dirty="0"/>
              <a:t>Tuki- ja liikuntaelinten sairaudet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Sairaus joka vaikuttaa osaan tai koko tuki- ja liikuntaelimistöön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458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6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126" y="1486235"/>
            <a:ext cx="6088874" cy="45666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Yleistä tietoa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 smtClean="0"/>
              <a:t>Yli miljoonalla pitkä-aikainen</a:t>
            </a:r>
            <a:br>
              <a:rPr lang="fi-FI" sz="2000" dirty="0" smtClean="0"/>
            </a:br>
            <a:endParaRPr lang="fi-FI" sz="2000" dirty="0" smtClean="0"/>
          </a:p>
          <a:p>
            <a:r>
              <a:rPr lang="fi-FI" sz="2000" dirty="0" smtClean="0"/>
              <a:t>Satoja sairauksia</a:t>
            </a:r>
          </a:p>
          <a:p>
            <a:pPr lvl="1"/>
            <a:r>
              <a:rPr lang="fi-FI" dirty="0" smtClean="0"/>
              <a:t>Tenniskyynäpää jne.</a:t>
            </a:r>
            <a:br>
              <a:rPr lang="fi-FI" dirty="0" smtClean="0"/>
            </a:br>
            <a:endParaRPr lang="fi-FI" dirty="0" smtClean="0"/>
          </a:p>
          <a:p>
            <a:r>
              <a:rPr lang="fi-FI" sz="2000" dirty="0" smtClean="0"/>
              <a:t>Yleisin syy </a:t>
            </a:r>
            <a:r>
              <a:rPr lang="fi-FI" sz="2000" dirty="0" err="1" smtClean="0"/>
              <a:t>lääkärikäynteihi</a:t>
            </a:r>
            <a:r>
              <a:rPr lang="fi-FI" sz="2000" smtClean="0"/>
              <a:t/>
            </a:r>
            <a:br>
              <a:rPr lang="fi-FI" sz="2000" smtClean="0"/>
            </a:br>
            <a:endParaRPr lang="fi-FI" sz="2000" dirty="0" smtClean="0"/>
          </a:p>
          <a:p>
            <a:r>
              <a:rPr lang="fi-FI" sz="2000" dirty="0" smtClean="0"/>
              <a:t>Kipu yleistä</a:t>
            </a:r>
          </a:p>
          <a:p>
            <a:pPr lvl="1"/>
            <a:r>
              <a:rPr lang="fi-FI" dirty="0" smtClean="0"/>
              <a:t>Psyykkisiä ja sosiaalisia oireita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355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6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Riskitekijät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3777622"/>
          </a:xfrm>
        </p:spPr>
        <p:txBody>
          <a:bodyPr>
            <a:normAutofit/>
          </a:bodyPr>
          <a:lstStyle/>
          <a:p>
            <a:r>
              <a:rPr lang="fi-FI" sz="2000" dirty="0" smtClean="0"/>
              <a:t>Yksilö</a:t>
            </a:r>
          </a:p>
          <a:p>
            <a:pPr lvl="1"/>
            <a:r>
              <a:rPr lang="fi-FI" dirty="0" smtClean="0"/>
              <a:t>Perimä, ikä ja sukupuoli</a:t>
            </a:r>
          </a:p>
          <a:p>
            <a:pPr marL="457200" lvl="1" indent="0">
              <a:buNone/>
            </a:pPr>
            <a:endParaRPr lang="fi-FI" dirty="0" smtClean="0"/>
          </a:p>
          <a:p>
            <a:r>
              <a:rPr lang="fi-FI" sz="2000" dirty="0" smtClean="0"/>
              <a:t>Elintavat</a:t>
            </a:r>
          </a:p>
          <a:p>
            <a:pPr lvl="1"/>
            <a:r>
              <a:rPr lang="fi-FI" dirty="0" smtClean="0"/>
              <a:t>Tupakointi, ylipaino, stressi</a:t>
            </a:r>
          </a:p>
          <a:p>
            <a:pPr marL="457200" lvl="1" indent="0">
              <a:buNone/>
            </a:pPr>
            <a:endParaRPr lang="fi-FI" dirty="0" smtClean="0"/>
          </a:p>
          <a:p>
            <a:r>
              <a:rPr lang="fi-FI" sz="2000" dirty="0" smtClean="0"/>
              <a:t>Raskas ruumiillinen työ</a:t>
            </a:r>
          </a:p>
          <a:p>
            <a:endParaRPr lang="fi-FI" sz="2000" dirty="0"/>
          </a:p>
          <a:p>
            <a:r>
              <a:rPr lang="fi-FI" sz="2000" dirty="0" smtClean="0"/>
              <a:t>Tapaturmat</a:t>
            </a:r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2625" y="1723459"/>
            <a:ext cx="3653308" cy="4140703"/>
          </a:xfrm>
          <a:prstGeom prst="rect">
            <a:avLst/>
          </a:prstGeom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140178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64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Hoito ja ehkäisy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sz="2000" dirty="0" smtClean="0"/>
              <a:t>Elintavat</a:t>
            </a:r>
            <a:br>
              <a:rPr lang="fi-FI" sz="2000" dirty="0" smtClean="0"/>
            </a:br>
            <a:endParaRPr lang="fi-FI" sz="2000" dirty="0" smtClean="0"/>
          </a:p>
          <a:p>
            <a:r>
              <a:rPr lang="fi-FI" sz="2000" dirty="0" smtClean="0"/>
              <a:t>Liikunta on lääke</a:t>
            </a:r>
            <a:br>
              <a:rPr lang="fi-FI" sz="2000" dirty="0" smtClean="0"/>
            </a:br>
            <a:endParaRPr lang="fi-FI" sz="2000" dirty="0" smtClean="0"/>
          </a:p>
          <a:p>
            <a:r>
              <a:rPr lang="fi-FI" sz="2000" dirty="0" smtClean="0"/>
              <a:t>Luille hyväksi</a:t>
            </a:r>
          </a:p>
          <a:p>
            <a:pPr lvl="1"/>
            <a:r>
              <a:rPr lang="fi-FI" dirty="0" smtClean="0"/>
              <a:t>Pallopelit, tanssi</a:t>
            </a:r>
          </a:p>
          <a:p>
            <a:pPr lvl="1">
              <a:lnSpc>
                <a:spcPct val="150000"/>
              </a:lnSpc>
            </a:pPr>
            <a:endParaRPr lang="fi-FI" dirty="0" smtClean="0"/>
          </a:p>
        </p:txBody>
      </p:sp>
      <p:sp>
        <p:nvSpPr>
          <p:cNvPr id="7" name="Sisällön paikkamerkki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i-FI" sz="2000" dirty="0"/>
              <a:t>Milloin hoitoon?</a:t>
            </a:r>
          </a:p>
          <a:p>
            <a:pPr>
              <a:lnSpc>
                <a:spcPct val="150000"/>
              </a:lnSpc>
            </a:pPr>
            <a:r>
              <a:rPr lang="fi-FI" sz="2000" dirty="0"/>
              <a:t>Kipulääkkeet</a:t>
            </a:r>
          </a:p>
          <a:p>
            <a:pPr>
              <a:lnSpc>
                <a:spcPct val="150000"/>
              </a:lnSpc>
            </a:pPr>
            <a:r>
              <a:rPr lang="fi-FI" sz="2000" dirty="0"/>
              <a:t>Fysioterapia</a:t>
            </a:r>
          </a:p>
          <a:p>
            <a:pPr>
              <a:lnSpc>
                <a:spcPct val="150000"/>
              </a:lnSpc>
            </a:pPr>
            <a:r>
              <a:rPr lang="fi-FI" sz="2000" dirty="0"/>
              <a:t>Leikkaukset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4679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8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Nivelrikko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sz="2000" dirty="0" smtClean="0"/>
              <a:t>Yleisin nivelsairaus</a:t>
            </a:r>
            <a:br>
              <a:rPr lang="fi-FI" sz="2000" dirty="0" smtClean="0"/>
            </a:br>
            <a:endParaRPr lang="fi-FI" sz="2000" dirty="0" smtClean="0"/>
          </a:p>
          <a:p>
            <a:r>
              <a:rPr lang="fi-FI" sz="2000" dirty="0" smtClean="0"/>
              <a:t>Ei parantavaa hoitoa</a:t>
            </a:r>
            <a:br>
              <a:rPr lang="fi-FI" sz="2000" dirty="0" smtClean="0"/>
            </a:br>
            <a:endParaRPr lang="fi-FI" sz="2000" dirty="0" smtClean="0"/>
          </a:p>
          <a:p>
            <a:r>
              <a:rPr lang="fi-FI" sz="2000" dirty="0" smtClean="0"/>
              <a:t>Polvi ja lonkka yleisimmät</a:t>
            </a:r>
            <a:br>
              <a:rPr lang="fi-FI" sz="2000" dirty="0" smtClean="0"/>
            </a:br>
            <a:endParaRPr lang="fi-FI" sz="2000" dirty="0" smtClean="0"/>
          </a:p>
          <a:p>
            <a:r>
              <a:rPr lang="fi-FI" sz="2000" dirty="0" smtClean="0"/>
              <a:t>Riskitekijöitä</a:t>
            </a:r>
          </a:p>
          <a:p>
            <a:pPr lvl="1"/>
            <a:r>
              <a:rPr lang="fi-FI" dirty="0" smtClean="0"/>
              <a:t>Perimä, ikä ja ylipaino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Hoito</a:t>
            </a:r>
          </a:p>
          <a:p>
            <a:r>
              <a:rPr lang="fi-FI" sz="2000" dirty="0" smtClean="0"/>
              <a:t>Yleiskunnon </a:t>
            </a:r>
            <a:r>
              <a:rPr lang="fi-FI" sz="2000" dirty="0" smtClean="0"/>
              <a:t>harjoituksia</a:t>
            </a:r>
          </a:p>
          <a:p>
            <a:pPr lvl="1"/>
            <a:r>
              <a:rPr lang="fi-FI" dirty="0" smtClean="0"/>
              <a:t>Pyöräily, uinti</a:t>
            </a:r>
            <a:br>
              <a:rPr lang="fi-FI" dirty="0" smtClean="0"/>
            </a:br>
            <a:endParaRPr lang="fi-FI" dirty="0" smtClean="0"/>
          </a:p>
          <a:p>
            <a:r>
              <a:rPr lang="fi-FI" sz="2000" dirty="0" smtClean="0"/>
              <a:t>Laihdutus</a:t>
            </a:r>
            <a:br>
              <a:rPr lang="fi-FI" sz="2000" dirty="0" smtClean="0"/>
            </a:br>
            <a:r>
              <a:rPr lang="fi-FI" sz="2000" dirty="0" smtClean="0"/>
              <a:t> </a:t>
            </a:r>
            <a:endParaRPr lang="fi-FI" sz="2000" dirty="0" smtClean="0"/>
          </a:p>
          <a:p>
            <a:r>
              <a:rPr lang="fi-FI" sz="2000" dirty="0" smtClean="0"/>
              <a:t>Kipulääkkeet</a:t>
            </a:r>
            <a:br>
              <a:rPr lang="fi-FI" sz="2000" dirty="0" smtClean="0"/>
            </a:br>
            <a:endParaRPr lang="fi-FI" sz="2000" dirty="0"/>
          </a:p>
          <a:p>
            <a:r>
              <a:rPr lang="fi-FI" sz="2000" dirty="0" smtClean="0"/>
              <a:t>Leikkaus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53151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1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Osteoporoosi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sz="2000" dirty="0" smtClean="0"/>
              <a:t>Luun lujuus heikkenee</a:t>
            </a:r>
            <a:br>
              <a:rPr lang="fi-FI" sz="2000" dirty="0" smtClean="0"/>
            </a:br>
            <a:endParaRPr lang="fi-FI" sz="2000" dirty="0" smtClean="0"/>
          </a:p>
          <a:p>
            <a:r>
              <a:rPr lang="fi-FI" sz="2000" dirty="0" smtClean="0"/>
              <a:t>Naisilla yleisempi</a:t>
            </a:r>
          </a:p>
          <a:p>
            <a:pPr lvl="1"/>
            <a:r>
              <a:rPr lang="fi-FI" dirty="0" smtClean="0"/>
              <a:t>Yli 50-vuoden ikä</a:t>
            </a:r>
            <a:r>
              <a:rPr lang="fi-FI" sz="2000" dirty="0"/>
              <a:t/>
            </a:r>
            <a:br>
              <a:rPr lang="fi-FI" sz="2000" dirty="0"/>
            </a:br>
            <a:endParaRPr lang="fi-FI" sz="2000" dirty="0" smtClean="0"/>
          </a:p>
          <a:p>
            <a:r>
              <a:rPr lang="fi-FI" sz="2000" dirty="0" smtClean="0"/>
              <a:t>Riskitekijät</a:t>
            </a:r>
          </a:p>
          <a:p>
            <a:pPr lvl="1"/>
            <a:r>
              <a:rPr lang="fi-FI" dirty="0" smtClean="0"/>
              <a:t>Tupakointi, perinnöllinen vaikutus ja vähäinen liikunta</a:t>
            </a:r>
          </a:p>
          <a:p>
            <a:pPr lvl="1">
              <a:lnSpc>
                <a:spcPct val="150000"/>
              </a:lnSpc>
            </a:pP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Hoito</a:t>
            </a:r>
          </a:p>
          <a:p>
            <a:pPr>
              <a:lnSpc>
                <a:spcPct val="200000"/>
              </a:lnSpc>
            </a:pPr>
            <a:r>
              <a:rPr lang="fi-FI" sz="2000" dirty="0" smtClean="0"/>
              <a:t>Kalsium</a:t>
            </a:r>
          </a:p>
          <a:p>
            <a:pPr>
              <a:lnSpc>
                <a:spcPct val="200000"/>
              </a:lnSpc>
            </a:pPr>
            <a:r>
              <a:rPr lang="fi-FI" sz="2000" dirty="0" smtClean="0"/>
              <a:t>D-vitamiini</a:t>
            </a:r>
          </a:p>
          <a:p>
            <a:pPr>
              <a:lnSpc>
                <a:spcPct val="200000"/>
              </a:lnSpc>
            </a:pPr>
            <a:r>
              <a:rPr lang="fi-FI" sz="2000" dirty="0" smtClean="0"/>
              <a:t>Luulääkitys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96322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5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2094963"/>
            <a:ext cx="8915400" cy="3777622"/>
          </a:xfrm>
        </p:spPr>
        <p:txBody>
          <a:bodyPr/>
          <a:lstStyle/>
          <a:p>
            <a:r>
              <a:rPr lang="fi-FI" dirty="0">
                <a:hlinkClick r:id="rId2"/>
              </a:rPr>
              <a:t>http://</a:t>
            </a:r>
            <a:r>
              <a:rPr lang="fi-FI" dirty="0" smtClean="0">
                <a:hlinkClick r:id="rId2"/>
              </a:rPr>
              <a:t>www.terveyskirjasto.fi</a:t>
            </a:r>
            <a:endParaRPr lang="fi-FI" dirty="0" smtClean="0"/>
          </a:p>
          <a:p>
            <a:endParaRPr lang="fi-FI" dirty="0"/>
          </a:p>
          <a:p>
            <a:r>
              <a:rPr lang="fi-FI" dirty="0">
                <a:hlinkClick r:id="rId3"/>
              </a:rPr>
              <a:t>http://www.reumaliitto.fi</a:t>
            </a:r>
            <a:r>
              <a:rPr lang="fi-FI" dirty="0" smtClean="0">
                <a:hlinkClick r:id="rId3"/>
              </a:rPr>
              <a:t>/</a:t>
            </a:r>
            <a:endParaRPr lang="fi-FI" dirty="0"/>
          </a:p>
          <a:p>
            <a:endParaRPr lang="fi-FI" dirty="0" smtClean="0"/>
          </a:p>
          <a:p>
            <a:r>
              <a:rPr lang="fi-FI" dirty="0">
                <a:hlinkClick r:id="rId4"/>
              </a:rPr>
              <a:t>http://www.tule-tietopankki.fi</a:t>
            </a:r>
            <a:r>
              <a:rPr lang="fi-FI" dirty="0" smtClean="0">
                <a:hlinkClick r:id="rId4"/>
              </a:rPr>
              <a:t>/</a:t>
            </a:r>
            <a:endParaRPr lang="fi-FI" dirty="0" smtClean="0"/>
          </a:p>
          <a:p>
            <a:endParaRPr lang="fi-FI" dirty="0" smtClean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01820" y="1264555"/>
            <a:ext cx="4678084" cy="4394111"/>
          </a:xfrm>
          <a:prstGeom prst="rect">
            <a:avLst/>
          </a:prstGeom>
          <a:effectLst>
            <a:reflection stA="45000" endPos="0" dist="50800" dir="5400000" sy="-100000" algn="bl" rotWithShape="0"/>
            <a:softEdge rad="25400"/>
          </a:effectLst>
        </p:spPr>
      </p:pic>
    </p:spTree>
    <p:extLst>
      <p:ext uri="{BB962C8B-B14F-4D97-AF65-F5344CB8AC3E}">
        <p14:creationId xmlns:p14="http://schemas.microsoft.com/office/powerpoint/2010/main" val="35315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ehkura">
  <a:themeElements>
    <a:clrScheme name="Kiehkur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iehkur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iehkur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340</TotalTime>
  <Words>74</Words>
  <Application>Microsoft Office PowerPoint</Application>
  <PresentationFormat>Laajakuva</PresentationFormat>
  <Paragraphs>56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Kiehkura</vt:lpstr>
      <vt:lpstr>Tuki- ja liikuntaelinten sairaudet</vt:lpstr>
      <vt:lpstr>Yleistä tietoa</vt:lpstr>
      <vt:lpstr>Riskitekijät</vt:lpstr>
      <vt:lpstr>Hoito ja ehkäisy</vt:lpstr>
      <vt:lpstr>Nivelrikko</vt:lpstr>
      <vt:lpstr>Osteoporoosi</vt:lpstr>
      <vt:lpstr>Lähteet</vt:lpstr>
    </vt:vector>
  </TitlesOfParts>
  <Company>Konneveden Lukio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Tuki- ja liikuntaelinten sairaudet</dc:title>
  <dc:creator>Oppilas</dc:creator>
  <cp:lastModifiedBy>Oppilas</cp:lastModifiedBy>
  <cp:revision>26</cp:revision>
  <dcterms:created xsi:type="dcterms:W3CDTF">2015-08-28T07:19:38Z</dcterms:created>
  <dcterms:modified xsi:type="dcterms:W3CDTF">2015-09-06T09:41:49Z</dcterms:modified>
</cp:coreProperties>
</file>