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D45383-781C-4E24-AEC9-0738D33F47D7}" v="793" dt="2021-10-08T06:28:30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7.10.2021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>
                <a:cs typeface="Calibri Light"/>
              </a:rPr>
              <a:t>Verbien persoona- ja aikamuodot</a:t>
            </a:r>
            <a:endParaRPr lang="fi-FI" b="1" dirty="0"/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04269E52-179A-483C-80CA-B4DCFA2E5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849832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: Pyöristetyt kulmat 14">
            <a:extLst>
              <a:ext uri="{FF2B5EF4-FFF2-40B4-BE49-F238E27FC236}">
                <a16:creationId xmlns:a16="http://schemas.microsoft.com/office/drawing/2014/main" id="{D49A1E49-B6A0-42E7-A536-8FF6BC9790C6}"/>
              </a:ext>
            </a:extLst>
          </p:cNvPr>
          <p:cNvSpPr/>
          <p:nvPr/>
        </p:nvSpPr>
        <p:spPr>
          <a:xfrm>
            <a:off x="3918492" y="5619052"/>
            <a:ext cx="3958682" cy="6411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AF52B549-CA47-4DB2-9AB2-9147FA05D4B9}"/>
              </a:ext>
            </a:extLst>
          </p:cNvPr>
          <p:cNvSpPr/>
          <p:nvPr/>
        </p:nvSpPr>
        <p:spPr>
          <a:xfrm>
            <a:off x="2849834" y="4476054"/>
            <a:ext cx="6095998" cy="99431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A6FC09A1-A92D-49CB-9DDC-6B375B471DC7}"/>
              </a:ext>
            </a:extLst>
          </p:cNvPr>
          <p:cNvSpPr/>
          <p:nvPr/>
        </p:nvSpPr>
        <p:spPr>
          <a:xfrm>
            <a:off x="6228885" y="950641"/>
            <a:ext cx="4302511" cy="289931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EAB3B012-B3B4-49C0-BE8B-6B095589951D}"/>
              </a:ext>
            </a:extLst>
          </p:cNvPr>
          <p:cNvSpPr/>
          <p:nvPr/>
        </p:nvSpPr>
        <p:spPr>
          <a:xfrm>
            <a:off x="1950767" y="993620"/>
            <a:ext cx="2518314" cy="28156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5CA358FC-4C1E-43E3-A523-2D47C1A9BC19}"/>
              </a:ext>
            </a:extLst>
          </p:cNvPr>
          <p:cNvSpPr txBox="1"/>
          <p:nvPr/>
        </p:nvSpPr>
        <p:spPr>
          <a:xfrm>
            <a:off x="2113157" y="1248937"/>
            <a:ext cx="274320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/>
              <a:t>Verbit ilmaisevat</a:t>
            </a:r>
            <a:endParaRPr lang="fi-FI" sz="2400" dirty="0">
              <a:cs typeface="Calibri"/>
            </a:endParaRPr>
          </a:p>
          <a:p>
            <a:endParaRPr lang="fi-FI" sz="2400" dirty="0">
              <a:cs typeface="Calibri"/>
            </a:endParaRPr>
          </a:p>
          <a:p>
            <a:r>
              <a:rPr lang="fi-FI" sz="2400" dirty="0">
                <a:cs typeface="Calibri"/>
              </a:rPr>
              <a:t>- tekemistä</a:t>
            </a:r>
          </a:p>
          <a:p>
            <a:r>
              <a:rPr lang="fi-FI" sz="2400" dirty="0">
                <a:cs typeface="Calibri"/>
              </a:rPr>
              <a:t>- olemista</a:t>
            </a:r>
          </a:p>
          <a:p>
            <a:r>
              <a:rPr lang="fi-FI" sz="2400" dirty="0">
                <a:cs typeface="Calibri"/>
              </a:rPr>
              <a:t>- tapahtumista</a:t>
            </a:r>
          </a:p>
          <a:p>
            <a:r>
              <a:rPr lang="fi-FI" sz="2400" dirty="0">
                <a:cs typeface="Calibri"/>
              </a:rPr>
              <a:t>- tuntemista.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83C3E9F5-AE3C-4F22-94CA-5A22FF4424D7}"/>
              </a:ext>
            </a:extLst>
          </p:cNvPr>
          <p:cNvSpPr txBox="1"/>
          <p:nvPr/>
        </p:nvSpPr>
        <p:spPr>
          <a:xfrm>
            <a:off x="6539957" y="1020106"/>
            <a:ext cx="376539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/>
              <a:t>Jokaisessa lauseessa on yksi persoonamuotoinen verbi.</a:t>
            </a:r>
            <a:endParaRPr lang="fi-FI" sz="2400" dirty="0">
              <a:cs typeface="Calibri" panose="020F0502020204030204"/>
            </a:endParaRPr>
          </a:p>
          <a:p>
            <a:endParaRPr lang="fi-FI" sz="2400" dirty="0">
              <a:cs typeface="Calibri" panose="020F0502020204030204"/>
            </a:endParaRPr>
          </a:p>
          <a:p>
            <a:r>
              <a:rPr lang="fi-FI" sz="2400" dirty="0">
                <a:cs typeface="Calibri" panose="020F0502020204030204"/>
              </a:rPr>
              <a:t>Se kertoo</a:t>
            </a:r>
          </a:p>
          <a:p>
            <a:endParaRPr lang="fi-FI" sz="2400" dirty="0">
              <a:cs typeface="Calibri" panose="020F0502020204030204"/>
            </a:endParaRPr>
          </a:p>
          <a:p>
            <a:r>
              <a:rPr lang="fi-FI" sz="2400" dirty="0">
                <a:cs typeface="Calibri" panose="020F0502020204030204"/>
              </a:rPr>
              <a:t>- kuka tekee</a:t>
            </a:r>
          </a:p>
          <a:p>
            <a:r>
              <a:rPr lang="fi-FI" sz="2400" dirty="0">
                <a:cs typeface="Calibri" panose="020F0502020204030204"/>
              </a:rPr>
              <a:t>- ja milloin tekee.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CF2AB4D-7C7A-43D0-9FB7-A3AC10467175}"/>
              </a:ext>
            </a:extLst>
          </p:cNvPr>
          <p:cNvSpPr txBox="1"/>
          <p:nvPr/>
        </p:nvSpPr>
        <p:spPr>
          <a:xfrm>
            <a:off x="2919296" y="4517638"/>
            <a:ext cx="619078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/>
              <a:t>Persoonamuotoisen verbin tunnistaa siitä, että sen eteen sopii jokin persoonapronomineista.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C27B4063-437B-470F-9EE0-A9053A45B2CC}"/>
              </a:ext>
            </a:extLst>
          </p:cNvPr>
          <p:cNvSpPr txBox="1"/>
          <p:nvPr/>
        </p:nvSpPr>
        <p:spPr>
          <a:xfrm rot="-1020000">
            <a:off x="414918" y="4698845"/>
            <a:ext cx="1581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Minä juoksen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BF03CCE7-48A8-46C4-A74C-FED796D93E9A}"/>
              </a:ext>
            </a:extLst>
          </p:cNvPr>
          <p:cNvSpPr txBox="1"/>
          <p:nvPr/>
        </p:nvSpPr>
        <p:spPr>
          <a:xfrm rot="-1080000">
            <a:off x="520623" y="5269183"/>
            <a:ext cx="137717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Sinä kävelet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5623513D-5311-447A-93C2-4B8742ABA8D3}"/>
              </a:ext>
            </a:extLst>
          </p:cNvPr>
          <p:cNvSpPr txBox="1"/>
          <p:nvPr/>
        </p:nvSpPr>
        <p:spPr>
          <a:xfrm rot="-1080000">
            <a:off x="570570" y="5820937"/>
            <a:ext cx="117273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Hän istuu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366AAAA-E8DE-4633-ADCD-9DE551191263}"/>
              </a:ext>
            </a:extLst>
          </p:cNvPr>
          <p:cNvSpPr txBox="1"/>
          <p:nvPr/>
        </p:nvSpPr>
        <p:spPr>
          <a:xfrm rot="600000">
            <a:off x="9801690" y="4588495"/>
            <a:ext cx="1721005" cy="3786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Me makaamme</a:t>
            </a:r>
            <a:endParaRPr lang="fi-FI" b="1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F27A100C-F70E-47AB-AE1F-BEC5362B336F}"/>
              </a:ext>
            </a:extLst>
          </p:cNvPr>
          <p:cNvSpPr txBox="1"/>
          <p:nvPr/>
        </p:nvSpPr>
        <p:spPr>
          <a:xfrm rot="600000">
            <a:off x="10251223" y="5168126"/>
            <a:ext cx="126566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Te nukutte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19F6C2CB-843B-411E-BA43-AD8460601551}"/>
              </a:ext>
            </a:extLst>
          </p:cNvPr>
          <p:cNvSpPr txBox="1"/>
          <p:nvPr/>
        </p:nvSpPr>
        <p:spPr>
          <a:xfrm rot="600000">
            <a:off x="9901586" y="5719879"/>
            <a:ext cx="161878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He eivät lepää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BEF5318F-4196-4B2E-A73B-9522FF54E1AA}"/>
              </a:ext>
            </a:extLst>
          </p:cNvPr>
          <p:cNvSpPr txBox="1"/>
          <p:nvPr/>
        </p:nvSpPr>
        <p:spPr>
          <a:xfrm>
            <a:off x="4162192" y="5704778"/>
            <a:ext cx="362600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/>
              <a:t>Tai, jos verbi on passiivissa.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A43911A0-708E-4D93-9034-71D41A02542B}"/>
              </a:ext>
            </a:extLst>
          </p:cNvPr>
          <p:cNvSpPr txBox="1"/>
          <p:nvPr/>
        </p:nvSpPr>
        <p:spPr>
          <a:xfrm>
            <a:off x="5191357" y="6362235"/>
            <a:ext cx="17024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b="1" dirty="0">
                <a:solidFill>
                  <a:srgbClr val="FF0000"/>
                </a:solidFill>
                <a:cs typeface="Calibri"/>
              </a:rPr>
              <a:t>Rentoudutaan!</a:t>
            </a:r>
          </a:p>
        </p:txBody>
      </p:sp>
    </p:spTree>
    <p:extLst>
      <p:ext uri="{BB962C8B-B14F-4D97-AF65-F5344CB8AC3E}">
        <p14:creationId xmlns:p14="http://schemas.microsoft.com/office/powerpoint/2010/main" val="149657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6" grpId="0" animBg="1"/>
      <p:bldP spid="5" grpId="0" animBg="1"/>
      <p:bldP spid="2" grpId="0"/>
      <p:bldP spid="3" grpId="0"/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äjähdys: 14 pistettä 7">
            <a:extLst>
              <a:ext uri="{FF2B5EF4-FFF2-40B4-BE49-F238E27FC236}">
                <a16:creationId xmlns:a16="http://schemas.microsoft.com/office/drawing/2014/main" id="{9C26EE40-DBCB-43CE-998E-331FF367CC7E}"/>
              </a:ext>
            </a:extLst>
          </p:cNvPr>
          <p:cNvSpPr/>
          <p:nvPr/>
        </p:nvSpPr>
        <p:spPr>
          <a:xfrm rot="840000">
            <a:off x="8782920" y="2364453"/>
            <a:ext cx="3159509" cy="1747025"/>
          </a:xfrm>
          <a:prstGeom prst="irregularSeal2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Räjähdys: 14 pistettä 8">
            <a:extLst>
              <a:ext uri="{FF2B5EF4-FFF2-40B4-BE49-F238E27FC236}">
                <a16:creationId xmlns:a16="http://schemas.microsoft.com/office/drawing/2014/main" id="{BB49292F-A128-42BF-8429-E933717ACD20}"/>
              </a:ext>
            </a:extLst>
          </p:cNvPr>
          <p:cNvSpPr/>
          <p:nvPr/>
        </p:nvSpPr>
        <p:spPr>
          <a:xfrm rot="1860000">
            <a:off x="6451559" y="2419324"/>
            <a:ext cx="1477535" cy="1458950"/>
          </a:xfrm>
          <a:prstGeom prst="irregularSeal2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äjähdys: 14 pistettä 9">
            <a:extLst>
              <a:ext uri="{FF2B5EF4-FFF2-40B4-BE49-F238E27FC236}">
                <a16:creationId xmlns:a16="http://schemas.microsoft.com/office/drawing/2014/main" id="{D473B6B8-A2D7-477E-A275-C18C5C0A88E4}"/>
              </a:ext>
            </a:extLst>
          </p:cNvPr>
          <p:cNvSpPr/>
          <p:nvPr/>
        </p:nvSpPr>
        <p:spPr>
          <a:xfrm rot="1860000">
            <a:off x="3523735" y="2270104"/>
            <a:ext cx="2090852" cy="1756316"/>
          </a:xfrm>
          <a:prstGeom prst="irregularSeal2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äjähdys: 14 pistettä 10">
            <a:extLst>
              <a:ext uri="{FF2B5EF4-FFF2-40B4-BE49-F238E27FC236}">
                <a16:creationId xmlns:a16="http://schemas.microsoft.com/office/drawing/2014/main" id="{F146FA79-6A64-4BB9-9828-7028C1BEF815}"/>
              </a:ext>
            </a:extLst>
          </p:cNvPr>
          <p:cNvSpPr/>
          <p:nvPr/>
        </p:nvSpPr>
        <p:spPr>
          <a:xfrm rot="1440000">
            <a:off x="1028445" y="2367034"/>
            <a:ext cx="1923583" cy="1551876"/>
          </a:xfrm>
          <a:prstGeom prst="irregularSeal2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95486AB8-4D12-423F-85F7-BE78FFB33060}"/>
              </a:ext>
            </a:extLst>
          </p:cNvPr>
          <p:cNvSpPr/>
          <p:nvPr/>
        </p:nvSpPr>
        <p:spPr>
          <a:xfrm>
            <a:off x="3560725" y="772919"/>
            <a:ext cx="5073802" cy="78058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191C17AB-A11A-465A-AAF5-661B14ED4D60}"/>
              </a:ext>
            </a:extLst>
          </p:cNvPr>
          <p:cNvSpPr txBox="1"/>
          <p:nvPr/>
        </p:nvSpPr>
        <p:spPr>
          <a:xfrm>
            <a:off x="3665034" y="932985"/>
            <a:ext cx="50291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/>
              <a:t>Verbit taipuvat neljässä aikamuodossa.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8AC4D92-E1BE-4BBE-B146-FD600EC692F0}"/>
              </a:ext>
            </a:extLst>
          </p:cNvPr>
          <p:cNvSpPr txBox="1"/>
          <p:nvPr/>
        </p:nvSpPr>
        <p:spPr>
          <a:xfrm>
            <a:off x="1255906" y="2900711"/>
            <a:ext cx="133071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sz="2400" dirty="0"/>
              <a:t>Preesens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AFC5865-8AB0-40EA-B2F3-11D017836814}"/>
              </a:ext>
            </a:extLst>
          </p:cNvPr>
          <p:cNvSpPr txBox="1"/>
          <p:nvPr/>
        </p:nvSpPr>
        <p:spPr>
          <a:xfrm>
            <a:off x="3749830" y="2922782"/>
            <a:ext cx="158161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sz="2400" dirty="0"/>
              <a:t>Imperfekti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8429B56A-7CD9-489E-ACEA-767FC6DA4C49}"/>
              </a:ext>
            </a:extLst>
          </p:cNvPr>
          <p:cNvSpPr txBox="1"/>
          <p:nvPr/>
        </p:nvSpPr>
        <p:spPr>
          <a:xfrm>
            <a:off x="6531827" y="2916974"/>
            <a:ext cx="131212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sz="2400" dirty="0"/>
              <a:t>Perfekti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28DEC415-8FA6-4923-8F89-56AB17D42082}"/>
              </a:ext>
            </a:extLst>
          </p:cNvPr>
          <p:cNvSpPr txBox="1"/>
          <p:nvPr/>
        </p:nvSpPr>
        <p:spPr>
          <a:xfrm>
            <a:off x="9109384" y="2966922"/>
            <a:ext cx="239007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sz="2400" dirty="0"/>
              <a:t>Pluskvamperfekti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D42302EC-6E3E-4CAC-B57C-A82EEECDBCAC}"/>
              </a:ext>
            </a:extLst>
          </p:cNvPr>
          <p:cNvSpPr txBox="1"/>
          <p:nvPr/>
        </p:nvSpPr>
        <p:spPr>
          <a:xfrm>
            <a:off x="1423174" y="4155223"/>
            <a:ext cx="69881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b="1" dirty="0">
                <a:solidFill>
                  <a:srgbClr val="FF0000"/>
                </a:solidFill>
              </a:rPr>
              <a:t>istun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4BC41E9D-54E2-48E3-A3D0-520AD30E763D}"/>
              </a:ext>
            </a:extLst>
          </p:cNvPr>
          <p:cNvSpPr txBox="1"/>
          <p:nvPr/>
        </p:nvSpPr>
        <p:spPr>
          <a:xfrm>
            <a:off x="4093659" y="4158708"/>
            <a:ext cx="70810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b="1" dirty="0">
                <a:solidFill>
                  <a:srgbClr val="FF0000"/>
                </a:solidFill>
              </a:rPr>
              <a:t>istuin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EF46720B-F9EF-40D4-930F-34E09B370FC2}"/>
              </a:ext>
            </a:extLst>
          </p:cNvPr>
          <p:cNvSpPr txBox="1"/>
          <p:nvPr/>
        </p:nvSpPr>
        <p:spPr>
          <a:xfrm>
            <a:off x="6513241" y="4152900"/>
            <a:ext cx="135859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olen istunut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A56DC7A1-F7EE-439B-B496-03F4C647A8DD}"/>
              </a:ext>
            </a:extLst>
          </p:cNvPr>
          <p:cNvSpPr txBox="1"/>
          <p:nvPr/>
        </p:nvSpPr>
        <p:spPr>
          <a:xfrm>
            <a:off x="9657653" y="4156385"/>
            <a:ext cx="12935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olin istunut</a:t>
            </a:r>
          </a:p>
        </p:txBody>
      </p:sp>
    </p:spTree>
    <p:extLst>
      <p:ext uri="{BB962C8B-B14F-4D97-AF65-F5344CB8AC3E}">
        <p14:creationId xmlns:p14="http://schemas.microsoft.com/office/powerpoint/2010/main" val="37515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3" grpId="0" animBg="1"/>
      <p:bldP spid="2" grpId="0"/>
      <p:bldP spid="4" grpId="0"/>
      <p:bldP spid="5" grpId="0"/>
      <p:bldP spid="6" grpId="0"/>
      <p:bldP spid="7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Office-teema</vt:lpstr>
      <vt:lpstr>Verbien persoona- ja aikamuodot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204</cp:revision>
  <dcterms:created xsi:type="dcterms:W3CDTF">2021-10-08T05:01:41Z</dcterms:created>
  <dcterms:modified xsi:type="dcterms:W3CDTF">2021-10-08T06:29:20Z</dcterms:modified>
</cp:coreProperties>
</file>