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57" r:id="rId4"/>
    <p:sldId id="272" r:id="rId5"/>
    <p:sldId id="261" r:id="rId6"/>
    <p:sldId id="276" r:id="rId7"/>
    <p:sldId id="277" r:id="rId8"/>
    <p:sldId id="267" r:id="rId9"/>
    <p:sldId id="262" r:id="rId10"/>
    <p:sldId id="264" r:id="rId11"/>
    <p:sldId id="266" r:id="rId12"/>
    <p:sldId id="278" r:id="rId13"/>
    <p:sldId id="280" r:id="rId14"/>
    <p:sldId id="279" r:id="rId15"/>
    <p:sldId id="281" r:id="rId16"/>
    <p:sldId id="282" r:id="rId17"/>
    <p:sldId id="265" r:id="rId18"/>
    <p:sldId id="287" r:id="rId19"/>
    <p:sldId id="268" r:id="rId20"/>
    <p:sldId id="288" r:id="rId21"/>
    <p:sldId id="269" r:id="rId22"/>
    <p:sldId id="263" r:id="rId23"/>
    <p:sldId id="259" r:id="rId24"/>
    <p:sldId id="289" r:id="rId25"/>
    <p:sldId id="258" r:id="rId26"/>
    <p:sldId id="29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11FF-F880-49A9-8409-BDB67FF1A26F}" type="datetimeFigureOut">
              <a:rPr lang="fi-FI" smtClean="0"/>
              <a:t>11.12.2022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6AB08-8EB3-4203-9A1A-A50948659C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230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1240971" y="496389"/>
            <a:ext cx="10319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>
                <a:latin typeface="Bell MT" panose="02020503060305020303" pitchFamily="18" charset="0"/>
              </a:rPr>
              <a:t>TERVEYS YHTEISKUNNALLISENA ILMIÖNÄ</a:t>
            </a:r>
            <a:endParaRPr lang="fi-FI" sz="3600" dirty="0">
              <a:latin typeface="Bell MT" panose="02020503060305020303" pitchFamily="18" charset="0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992777" y="1267097"/>
            <a:ext cx="1037190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3600" dirty="0" smtClean="0"/>
              <a:t>Terve ja hyvinvoiva ihminen on yhteisöjen ja yhteiskunnan tehokkain voimavara – väestön terveys ja hyvinvointi ovat riippuvaisia yhteiskunnan olosuhteista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3600" dirty="0" smtClean="0"/>
              <a:t>Terveyttä edistävillä toimenpiteillä pyritään vaikuttamaan niin yksilön, yhteisöjen kuin yhteiskunnankin terveyteen ja hyvinvointiin -&gt; promootio ja preventio, terveyserojen kaventaminen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sz="3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1230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149531" y="1384663"/>
            <a:ext cx="92615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hangingPunct="0">
              <a:buFont typeface="Wingdings" panose="05000000000000000000" pitchFamily="2" charset="2"/>
              <a:buChar char="Ø"/>
            </a:pPr>
            <a:r>
              <a:rPr lang="fi-FI" sz="2400" dirty="0" smtClean="0">
                <a:latin typeface="Arial" pitchFamily="34"/>
                <a:ea typeface="MS Gothic" pitchFamily="2"/>
                <a:cs typeface="Tahoma" pitchFamily="2"/>
              </a:rPr>
              <a:t>Puhtaan </a:t>
            </a:r>
            <a:r>
              <a:rPr lang="fi-FI" sz="2400" b="1" dirty="0" smtClean="0">
                <a:latin typeface="Arial" pitchFamily="34"/>
                <a:ea typeface="MS Gothic" pitchFamily="2"/>
                <a:cs typeface="Tahoma" pitchFamily="2"/>
              </a:rPr>
              <a:t>veden</a:t>
            </a:r>
            <a:r>
              <a:rPr lang="fi-FI" sz="2400" dirty="0" smtClean="0">
                <a:latin typeface="Arial" pitchFamily="34"/>
                <a:ea typeface="MS Gothic" pitchFamily="2"/>
                <a:cs typeface="Tahoma" pitchFamily="2"/>
              </a:rPr>
              <a:t> puute</a:t>
            </a:r>
          </a:p>
          <a:p>
            <a:pPr marL="285750" indent="-285750" hangingPunct="0">
              <a:buFont typeface="Wingdings" panose="05000000000000000000" pitchFamily="2" charset="2"/>
              <a:buChar char="Ø"/>
            </a:pPr>
            <a:r>
              <a:rPr lang="fi-FI" sz="2400" dirty="0" smtClean="0">
                <a:latin typeface="Arial" pitchFamily="34"/>
                <a:ea typeface="MS Gothic" pitchFamily="2"/>
                <a:cs typeface="Tahoma" pitchFamily="2"/>
              </a:rPr>
              <a:t>Ali</a:t>
            </a:r>
            <a:r>
              <a:rPr lang="fi-FI" sz="2400" b="1" dirty="0" smtClean="0">
                <a:latin typeface="Arial" pitchFamily="34"/>
                <a:ea typeface="MS Gothic" pitchFamily="2"/>
                <a:cs typeface="Tahoma" pitchFamily="2"/>
              </a:rPr>
              <a:t>ravitsemus</a:t>
            </a:r>
            <a:r>
              <a:rPr lang="fi-FI" sz="2400" dirty="0" smtClean="0">
                <a:latin typeface="Arial" pitchFamily="34"/>
                <a:ea typeface="MS Gothic" pitchFamily="2"/>
                <a:cs typeface="Tahoma" pitchFamily="2"/>
              </a:rPr>
              <a:t> </a:t>
            </a:r>
            <a:r>
              <a:rPr lang="fi-FI" sz="2400" dirty="0">
                <a:latin typeface="Arial" pitchFamily="34"/>
                <a:ea typeface="MS Gothic" pitchFamily="2"/>
                <a:cs typeface="Tahoma" pitchFamily="2"/>
              </a:rPr>
              <a:t>– ruoan </a:t>
            </a:r>
            <a:r>
              <a:rPr lang="fi-FI" sz="2400" dirty="0" smtClean="0">
                <a:latin typeface="Arial" pitchFamily="34"/>
                <a:ea typeface="MS Gothic" pitchFamily="2"/>
                <a:cs typeface="Tahoma" pitchFamily="2"/>
              </a:rPr>
              <a:t>puhtaus  &gt;  nälkää, tartuntatauteja</a:t>
            </a:r>
            <a:endParaRPr lang="fi-FI" sz="2400" dirty="0">
              <a:latin typeface="Arial" pitchFamily="34"/>
              <a:ea typeface="MS Gothic" pitchFamily="2"/>
              <a:cs typeface="Tahoma" pitchFamily="2"/>
            </a:endParaRPr>
          </a:p>
          <a:p>
            <a:pPr marL="285750" indent="-285750" hangingPunct="0">
              <a:buFont typeface="Wingdings" panose="05000000000000000000" pitchFamily="2" charset="2"/>
              <a:buChar char="Ø"/>
            </a:pPr>
            <a:r>
              <a:rPr lang="fi-FI" sz="2400" b="1" dirty="0" smtClean="0">
                <a:latin typeface="Arial" pitchFamily="34"/>
                <a:ea typeface="MS Gothic" pitchFamily="2"/>
                <a:cs typeface="Tahoma" pitchFamily="2"/>
              </a:rPr>
              <a:t>Koulutus</a:t>
            </a:r>
            <a:r>
              <a:rPr lang="fi-FI" sz="2400" dirty="0" smtClean="0">
                <a:latin typeface="Arial" pitchFamily="34"/>
                <a:ea typeface="MS Gothic" pitchFamily="2"/>
                <a:cs typeface="Tahoma" pitchFamily="2"/>
              </a:rPr>
              <a:t> </a:t>
            </a:r>
            <a:r>
              <a:rPr lang="fi-FI" sz="2400" dirty="0">
                <a:latin typeface="Arial" pitchFamily="34"/>
                <a:ea typeface="MS Gothic" pitchFamily="2"/>
                <a:cs typeface="Tahoma" pitchFamily="2"/>
              </a:rPr>
              <a:t>harvinaista ja niukkaa → </a:t>
            </a:r>
            <a:r>
              <a:rPr lang="fi-FI" sz="2400" b="1" dirty="0">
                <a:latin typeface="Arial" pitchFamily="34"/>
                <a:ea typeface="MS Gothic" pitchFamily="2"/>
                <a:cs typeface="Tahoma" pitchFamily="2"/>
              </a:rPr>
              <a:t>tulotaso</a:t>
            </a:r>
            <a:r>
              <a:rPr lang="fi-FI" sz="2400" dirty="0">
                <a:latin typeface="Arial" pitchFamily="34"/>
                <a:ea typeface="MS Gothic" pitchFamily="2"/>
                <a:cs typeface="Tahoma" pitchFamily="2"/>
              </a:rPr>
              <a:t> alhainen</a:t>
            </a:r>
          </a:p>
          <a:p>
            <a:pPr marL="285750" indent="-285750" hangingPunct="0">
              <a:buFont typeface="Wingdings" panose="05000000000000000000" pitchFamily="2" charset="2"/>
              <a:buChar char="Ø"/>
            </a:pPr>
            <a:r>
              <a:rPr lang="fi-FI" sz="2400" b="1" dirty="0" smtClean="0">
                <a:latin typeface="Arial" pitchFamily="34"/>
                <a:ea typeface="MS Gothic" pitchFamily="2"/>
                <a:cs typeface="Tahoma" pitchFamily="2"/>
              </a:rPr>
              <a:t>Tietämättömyys </a:t>
            </a:r>
          </a:p>
          <a:p>
            <a:pPr marL="742950" lvl="1" indent="-285750" hangingPunct="0">
              <a:buFont typeface="Wingdings" panose="05000000000000000000" pitchFamily="2" charset="2"/>
              <a:buChar char="Ø"/>
            </a:pPr>
            <a:r>
              <a:rPr lang="fi-FI" sz="2400" dirty="0" smtClean="0">
                <a:latin typeface="Arial" pitchFamily="34"/>
                <a:ea typeface="MS Gothic" pitchFamily="2"/>
                <a:cs typeface="Tahoma" pitchFamily="2"/>
              </a:rPr>
              <a:t> </a:t>
            </a:r>
            <a:r>
              <a:rPr lang="fi-FI" sz="2400" dirty="0">
                <a:latin typeface="Arial" pitchFamily="34"/>
                <a:ea typeface="MS Gothic" pitchFamily="2"/>
                <a:cs typeface="Tahoma" pitchFamily="2"/>
              </a:rPr>
              <a:t>mm. huono </a:t>
            </a:r>
            <a:r>
              <a:rPr lang="fi-FI" sz="2400" b="1" dirty="0" smtClean="0">
                <a:latin typeface="Arial" pitchFamily="34"/>
                <a:ea typeface="MS Gothic" pitchFamily="2"/>
                <a:cs typeface="Tahoma" pitchFamily="2"/>
              </a:rPr>
              <a:t>hygienia, </a:t>
            </a:r>
            <a:r>
              <a:rPr lang="fi-FI" sz="2400" b="1" dirty="0" err="1" smtClean="0">
                <a:latin typeface="Arial" pitchFamily="34"/>
                <a:ea typeface="MS Gothic" pitchFamily="2"/>
                <a:cs typeface="Tahoma" pitchFamily="2"/>
              </a:rPr>
              <a:t>sanitaatio</a:t>
            </a:r>
            <a:r>
              <a:rPr lang="fi-FI" sz="2400" b="1" dirty="0" smtClean="0">
                <a:latin typeface="Arial" pitchFamily="34"/>
                <a:ea typeface="MS Gothic" pitchFamily="2"/>
                <a:cs typeface="Tahoma" pitchFamily="2"/>
              </a:rPr>
              <a:t>-olosuhteet</a:t>
            </a:r>
            <a:endParaRPr lang="fi-FI" sz="2400" b="1" dirty="0">
              <a:latin typeface="Arial" pitchFamily="34"/>
              <a:ea typeface="MS Gothic" pitchFamily="2"/>
              <a:cs typeface="Tahoma" pitchFamily="2"/>
            </a:endParaRPr>
          </a:p>
          <a:p>
            <a:pPr marL="742950" lvl="1" indent="-285750" hangingPunct="0">
              <a:buFont typeface="Wingdings" panose="05000000000000000000" pitchFamily="2" charset="2"/>
              <a:buChar char="Ø"/>
            </a:pPr>
            <a:r>
              <a:rPr lang="fi-FI" sz="2400" dirty="0" smtClean="0">
                <a:latin typeface="Arial" pitchFamily="34"/>
                <a:ea typeface="MS Gothic" pitchFamily="2"/>
                <a:cs typeface="Tahoma" pitchFamily="2"/>
              </a:rPr>
              <a:t> </a:t>
            </a:r>
            <a:r>
              <a:rPr lang="fi-FI" sz="2400" b="1" dirty="0" smtClean="0">
                <a:latin typeface="Arial" pitchFamily="34"/>
                <a:ea typeface="MS Gothic" pitchFamily="2"/>
                <a:cs typeface="Tahoma" pitchFamily="2"/>
              </a:rPr>
              <a:t>ympäristön</a:t>
            </a:r>
            <a:r>
              <a:rPr lang="fi-FI" sz="2400" dirty="0" smtClean="0">
                <a:latin typeface="Arial" pitchFamily="34"/>
                <a:ea typeface="MS Gothic" pitchFamily="2"/>
                <a:cs typeface="Tahoma" pitchFamily="2"/>
              </a:rPr>
              <a:t> </a:t>
            </a:r>
            <a:r>
              <a:rPr lang="fi-FI" sz="2400" dirty="0">
                <a:latin typeface="Arial" pitchFamily="34"/>
                <a:ea typeface="MS Gothic" pitchFamily="2"/>
                <a:cs typeface="Tahoma" pitchFamily="2"/>
              </a:rPr>
              <a:t>pilaantuminen ja kestämätön </a:t>
            </a:r>
            <a:r>
              <a:rPr lang="fi-FI" sz="2400" b="1" dirty="0" smtClean="0">
                <a:latin typeface="Arial" pitchFamily="34"/>
                <a:ea typeface="MS Gothic" pitchFamily="2"/>
                <a:cs typeface="Tahoma" pitchFamily="2"/>
              </a:rPr>
              <a:t>luonnonvarojen </a:t>
            </a:r>
            <a:r>
              <a:rPr lang="fi-FI" sz="2400" dirty="0" smtClean="0">
                <a:latin typeface="Arial" pitchFamily="34"/>
                <a:ea typeface="MS Gothic" pitchFamily="2"/>
                <a:cs typeface="Tahoma" pitchFamily="2"/>
              </a:rPr>
              <a:t>käyttö</a:t>
            </a:r>
            <a:endParaRPr lang="fi-FI" sz="2400" dirty="0">
              <a:latin typeface="Arial" pitchFamily="34"/>
              <a:ea typeface="MS Gothic" pitchFamily="2"/>
              <a:cs typeface="Tahoma" pitchFamily="2"/>
            </a:endParaRPr>
          </a:p>
          <a:p>
            <a:pPr marL="285750" indent="-285750" hangingPunct="0">
              <a:buFont typeface="Wingdings" panose="05000000000000000000" pitchFamily="2" charset="2"/>
              <a:buChar char="Ø"/>
            </a:pPr>
            <a:r>
              <a:rPr lang="fi-FI" sz="2400" b="1" dirty="0" smtClean="0">
                <a:latin typeface="Arial" pitchFamily="34"/>
                <a:ea typeface="MS Gothic" pitchFamily="2"/>
                <a:cs typeface="Tahoma" pitchFamily="2"/>
              </a:rPr>
              <a:t>Terveydenhuoltojärjestelmän</a:t>
            </a:r>
            <a:r>
              <a:rPr lang="fi-FI" sz="2400" dirty="0" smtClean="0">
                <a:latin typeface="Arial" pitchFamily="34"/>
                <a:ea typeface="MS Gothic" pitchFamily="2"/>
                <a:cs typeface="Tahoma" pitchFamily="2"/>
              </a:rPr>
              <a:t> </a:t>
            </a:r>
            <a:r>
              <a:rPr lang="fi-FI" sz="2400" dirty="0">
                <a:latin typeface="Arial" pitchFamily="34"/>
                <a:ea typeface="MS Gothic" pitchFamily="2"/>
                <a:cs typeface="Tahoma" pitchFamily="2"/>
              </a:rPr>
              <a:t>toiminta heikkoa </a:t>
            </a:r>
            <a:r>
              <a:rPr lang="fi-FI" sz="2400" dirty="0" smtClean="0">
                <a:latin typeface="Arial" pitchFamily="34"/>
                <a:ea typeface="MS Gothic" pitchFamily="2"/>
                <a:cs typeface="Tahoma" pitchFamily="2"/>
              </a:rPr>
              <a:t>:</a:t>
            </a:r>
          </a:p>
          <a:p>
            <a:pPr marL="742950" lvl="1" indent="-285750" hangingPunct="0">
              <a:buFont typeface="Wingdings" panose="05000000000000000000" pitchFamily="2" charset="2"/>
              <a:buChar char="Ø"/>
            </a:pPr>
            <a:r>
              <a:rPr lang="fi-FI" sz="2400" dirty="0" smtClean="0">
                <a:latin typeface="Arial" pitchFamily="34"/>
                <a:ea typeface="MS Gothic" pitchFamily="2"/>
                <a:cs typeface="Tahoma" pitchFamily="2"/>
              </a:rPr>
              <a:t> vähän terveydenhuoltohenkilöstöä</a:t>
            </a:r>
          </a:p>
          <a:p>
            <a:pPr marL="742950" lvl="1" indent="-285750" hangingPunct="0">
              <a:buFont typeface="Wingdings" panose="05000000000000000000" pitchFamily="2" charset="2"/>
              <a:buChar char="Ø"/>
            </a:pPr>
            <a:r>
              <a:rPr lang="fi-FI" sz="2400" dirty="0">
                <a:latin typeface="Arial" pitchFamily="34"/>
                <a:ea typeface="MS Gothic" pitchFamily="2"/>
                <a:cs typeface="Tahoma" pitchFamily="2"/>
              </a:rPr>
              <a:t> </a:t>
            </a:r>
            <a:r>
              <a:rPr lang="fi-FI" sz="2400" dirty="0" smtClean="0">
                <a:latin typeface="Arial" pitchFamily="34"/>
                <a:ea typeface="MS Gothic" pitchFamily="2"/>
                <a:cs typeface="Tahoma" pitchFamily="2"/>
              </a:rPr>
              <a:t>sairaaloita harvassa, lääkkeet tuontitavaraa</a:t>
            </a:r>
            <a:endParaRPr lang="fi-FI" sz="2400" dirty="0">
              <a:latin typeface="Arial" pitchFamily="34"/>
              <a:ea typeface="MS Gothic" pitchFamily="2"/>
              <a:cs typeface="Tahoma" pitchFamily="2"/>
            </a:endParaRPr>
          </a:p>
          <a:p>
            <a:pPr marL="285750" indent="-285750" hangingPunct="0">
              <a:buFont typeface="Wingdings" panose="05000000000000000000" pitchFamily="2" charset="2"/>
              <a:buChar char="Ø"/>
            </a:pPr>
            <a:r>
              <a:rPr lang="fi-FI" sz="2400" b="1" dirty="0" smtClean="0">
                <a:latin typeface="Arial" pitchFamily="34"/>
                <a:ea typeface="MS Gothic" pitchFamily="2"/>
                <a:cs typeface="Tahoma" pitchFamily="2"/>
              </a:rPr>
              <a:t>Sosiaaliturvajärjestelmä</a:t>
            </a:r>
            <a:r>
              <a:rPr lang="fi-FI" sz="2400" dirty="0" smtClean="0">
                <a:latin typeface="Arial" pitchFamily="34"/>
                <a:ea typeface="MS Gothic" pitchFamily="2"/>
                <a:cs typeface="Tahoma" pitchFamily="2"/>
              </a:rPr>
              <a:t> kehittymätön</a:t>
            </a:r>
          </a:p>
          <a:p>
            <a:pPr marL="285750" indent="-285750" hangingPunct="0">
              <a:buFont typeface="Wingdings" panose="05000000000000000000" pitchFamily="2" charset="2"/>
              <a:buChar char="Ø"/>
            </a:pPr>
            <a:r>
              <a:rPr lang="fi-FI" sz="2400" dirty="0" smtClean="0">
                <a:latin typeface="Arial" pitchFamily="34"/>
                <a:ea typeface="MS Gothic" pitchFamily="2"/>
                <a:cs typeface="Tahoma" pitchFamily="2"/>
              </a:rPr>
              <a:t>Puutteelliset mahdollisuudet huolehtia omasta terveydestään</a:t>
            </a:r>
            <a:endParaRPr lang="fi-FI" sz="2400" dirty="0">
              <a:latin typeface="Arial" pitchFamily="34"/>
              <a:ea typeface="MS Gothic" pitchFamily="2"/>
              <a:cs typeface="Tahoma" pitchFamily="2"/>
            </a:endParaRPr>
          </a:p>
          <a:p>
            <a:pPr marL="285750" indent="-285750" hangingPunct="0">
              <a:buFont typeface="Wingdings" panose="05000000000000000000" pitchFamily="2" charset="2"/>
              <a:buChar char="Ø"/>
            </a:pPr>
            <a:r>
              <a:rPr lang="fi-FI" sz="2400" dirty="0" smtClean="0">
                <a:latin typeface="Arial" pitchFamily="34"/>
                <a:ea typeface="MS Gothic" pitchFamily="2"/>
                <a:cs typeface="Tahoma" pitchFamily="2"/>
              </a:rPr>
              <a:t>Puutteelliset </a:t>
            </a:r>
            <a:r>
              <a:rPr lang="fi-FI" sz="2400" b="1" dirty="0">
                <a:latin typeface="Arial" pitchFamily="34"/>
                <a:ea typeface="MS Gothic" pitchFamily="2"/>
                <a:cs typeface="Tahoma" pitchFamily="2"/>
              </a:rPr>
              <a:t>asuinolot </a:t>
            </a:r>
            <a:r>
              <a:rPr lang="fi-FI" sz="2400" dirty="0">
                <a:latin typeface="Arial" pitchFamily="34"/>
                <a:ea typeface="MS Gothic" pitchFamily="2"/>
                <a:cs typeface="Tahoma" pitchFamily="2"/>
              </a:rPr>
              <a:t>→ </a:t>
            </a:r>
            <a:r>
              <a:rPr lang="fi-FI" sz="2400" b="1" dirty="0">
                <a:latin typeface="Arial" pitchFamily="34"/>
                <a:ea typeface="MS Gothic" pitchFamily="2"/>
                <a:cs typeface="Tahoma" pitchFamily="2"/>
              </a:rPr>
              <a:t>tartuntataudit, </a:t>
            </a:r>
            <a:r>
              <a:rPr lang="fi-FI" sz="2400" b="1" dirty="0" smtClean="0">
                <a:latin typeface="Arial" pitchFamily="34"/>
                <a:ea typeface="MS Gothic" pitchFamily="2"/>
                <a:cs typeface="Tahoma" pitchFamily="2"/>
              </a:rPr>
              <a:t>väkivalta, rikollisuus</a:t>
            </a:r>
            <a:endParaRPr lang="fi-FI" sz="2400" b="1" dirty="0">
              <a:latin typeface="Arial" pitchFamily="34"/>
              <a:ea typeface="MS Gothic" pitchFamily="2"/>
              <a:cs typeface="Tahoma" pitchFamily="2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1410789" y="522514"/>
            <a:ext cx="8595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KEHITTYVIEN MAIDEN ONGELMANA:</a:t>
            </a:r>
            <a:endParaRPr lang="fi-FI" sz="36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275" y="522514"/>
            <a:ext cx="1524978" cy="253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4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339634" y="391886"/>
            <a:ext cx="11691257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/>
              <a:t>           MAAILMANLAAJUINEN TERVEYDEN EDISTÄMISTYÖ:</a:t>
            </a:r>
          </a:p>
          <a:p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Yhdistyneet kansakunnat eli </a:t>
            </a:r>
            <a:r>
              <a:rPr lang="fi-FI" sz="2000" b="1" dirty="0" smtClean="0"/>
              <a:t>YK</a:t>
            </a:r>
            <a:r>
              <a:rPr lang="fi-FI" sz="2000" dirty="0" smtClean="0"/>
              <a:t>(1945)– rauha ja turvallisuus, ihmisoikeudet, kestävä kehitys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WHO (1948) – YK:n alainen järjestö, joka toimii kansainvälisen terveystyön asiantuntijana ja koordinoijana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Mahdollisimman hyvä terveys kaikille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Tartuntataudit, äitiys- ja lastenhuolto…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Euroopan unioni eli EU tukee WHO:ta (tarttumattomat taudit, terveyden eriarvoisuus, terveydenhuoltojärjestelmät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UNICEF eli YK:n lastenjärjestö (1946)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Lasten terveys, koulutus, suojelu, äitien terveys ja koulutus, rokotteet, ravintolisät, puhdas vesi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PUNAINEN RISTI (1863)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Rokotuskampanjat, tiedotus, HIV:n, </a:t>
            </a:r>
            <a:r>
              <a:rPr lang="fi-FI" sz="2000" dirty="0" err="1" smtClean="0"/>
              <a:t>AIDS:in</a:t>
            </a:r>
            <a:r>
              <a:rPr lang="fi-FI" sz="2000" dirty="0" smtClean="0"/>
              <a:t>, malarian, polion, tuhkarokon ja tuberkuloosin ehkäiseminen, henkisen tuen antaminen, syrjäytymisen ehkäisy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dirty="0"/>
          </a:p>
          <a:p>
            <a:r>
              <a:rPr lang="fi-FI" sz="2400" dirty="0" smtClean="0"/>
              <a:t>Avaintekijöitä ovat mm. toimiva terveydenhuolto- ja koulutusjärjestelmä, riittävä ravinto, puhdas vesi sekä hyvät </a:t>
            </a:r>
            <a:r>
              <a:rPr lang="fi-FI" sz="2400" dirty="0" err="1" smtClean="0"/>
              <a:t>sanitaatio</a:t>
            </a:r>
            <a:r>
              <a:rPr lang="fi-FI" sz="2400" dirty="0" smtClean="0"/>
              <a:t>- ja hygieniaolot </a:t>
            </a:r>
          </a:p>
          <a:p>
            <a:r>
              <a:rPr lang="fi-FI" sz="2400" dirty="0" smtClean="0"/>
              <a:t>-&gt; toteutumista edistää maailmanlaajuisesti YK:n kestävän kehityksen Agenda2030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059351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Terveyserot Suomessa (TE)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9848" y="1918952"/>
            <a:ext cx="10058400" cy="4253248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Eriarvoisuus </a:t>
            </a:r>
            <a:r>
              <a:rPr lang="fi-FI" dirty="0">
                <a:solidFill>
                  <a:srgbClr val="FF0000"/>
                </a:solidFill>
              </a:rPr>
              <a:t>kasvattaa terveyseroja. </a:t>
            </a:r>
            <a:r>
              <a:rPr lang="fi-FI" b="1" i="1" u="sng" dirty="0">
                <a:solidFill>
                  <a:srgbClr val="FF0000"/>
                </a:solidFill>
              </a:rPr>
              <a:t>Terveyserot</a:t>
            </a:r>
            <a:r>
              <a:rPr lang="fi-FI" u="sng" dirty="0">
                <a:solidFill>
                  <a:srgbClr val="FF0000"/>
                </a:solidFill>
              </a:rPr>
              <a:t> </a:t>
            </a:r>
            <a:r>
              <a:rPr lang="fi-FI" dirty="0">
                <a:solidFill>
                  <a:srgbClr val="FF0000"/>
                </a:solidFill>
              </a:rPr>
              <a:t>ovatkin yhteiskuntatason ongelma, sillä niiden vuoksi hukataan työ- ja elinvuosia ja ne aiheuttavat suuria kustannuksia sekä tulojen menetyksiä valtiontaloudelle, kuntataloudelle ja kotitalouksille</a:t>
            </a:r>
            <a:r>
              <a:rPr lang="fi-FI" dirty="0" smtClean="0">
                <a:solidFill>
                  <a:srgbClr val="FF0000"/>
                </a:solidFill>
              </a:rPr>
              <a:t>.</a:t>
            </a:r>
          </a:p>
          <a:p>
            <a:endParaRPr lang="fi-FI" dirty="0"/>
          </a:p>
          <a:p>
            <a:r>
              <a:rPr lang="fi-FI" b="1" u="sng" dirty="0"/>
              <a:t>Koulutus</a:t>
            </a:r>
            <a:r>
              <a:rPr lang="fi-FI" dirty="0"/>
              <a:t> on yksi tärkeimpiä keinoja parantaa terveyseroja, sillä koulutus vaikuttaa </a:t>
            </a:r>
            <a:r>
              <a:rPr lang="fi-FI" i="1" dirty="0"/>
              <a:t>sosioekonomiseen </a:t>
            </a:r>
            <a:r>
              <a:rPr lang="fi-FI" i="1" dirty="0" smtClean="0"/>
              <a:t>asemaan, </a:t>
            </a:r>
            <a:r>
              <a:rPr lang="fi-FI" dirty="0" smtClean="0"/>
              <a:t>Yhteiskunnan </a:t>
            </a:r>
            <a:r>
              <a:rPr lang="fi-FI" dirty="0"/>
              <a:t>ja yksilön kannalta </a:t>
            </a:r>
            <a:r>
              <a:rPr lang="fi-FI" b="1" dirty="0"/>
              <a:t>työllisyys on yksi tärkeimpiä terveyteen vaikuttavia </a:t>
            </a:r>
            <a:r>
              <a:rPr lang="fi-FI" b="1" dirty="0" smtClean="0"/>
              <a:t>tekijöitä</a:t>
            </a:r>
          </a:p>
          <a:p>
            <a:endParaRPr lang="fi-FI" dirty="0"/>
          </a:p>
          <a:p>
            <a:r>
              <a:rPr lang="fi-FI" dirty="0">
                <a:solidFill>
                  <a:srgbClr val="FF0000"/>
                </a:solidFill>
              </a:rPr>
              <a:t>Suomalaisten terveyseroihin vaikuttavat </a:t>
            </a:r>
            <a:r>
              <a:rPr lang="fi-FI" b="1" dirty="0">
                <a:solidFill>
                  <a:srgbClr val="FF0000"/>
                </a:solidFill>
              </a:rPr>
              <a:t>sosioekonomisen aseman lisäksi asuinpaikka, ikä, siviilisääty, sukupuoli ja kulttuuritausta</a:t>
            </a:r>
          </a:p>
        </p:txBody>
      </p:sp>
    </p:spTree>
    <p:extLst>
      <p:ext uri="{BB962C8B-B14F-4D97-AF65-F5344CB8AC3E}">
        <p14:creationId xmlns:p14="http://schemas.microsoft.com/office/powerpoint/2010/main" val="28030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0"/>
            <a:ext cx="13341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9" y="572511"/>
            <a:ext cx="10560676" cy="56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6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Terveyserojen kaventaminen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68036" y="1828800"/>
            <a:ext cx="10560212" cy="4343400"/>
          </a:xfrm>
        </p:spPr>
        <p:txBody>
          <a:bodyPr>
            <a:normAutofit fontScale="92500" lnSpcReduction="20000"/>
          </a:bodyPr>
          <a:lstStyle/>
          <a:p>
            <a:pPr marL="466567" indent="-466567">
              <a:buAutoNum type="arabicPeriod"/>
            </a:pPr>
            <a:r>
              <a:rPr lang="fi-FI" sz="3200" dirty="0"/>
              <a:t>E</a:t>
            </a:r>
            <a:r>
              <a:rPr lang="fi-FI" sz="3200" dirty="0" smtClean="0"/>
              <a:t>lämisen taloudellisten edellytysten turvaaminen</a:t>
            </a:r>
          </a:p>
          <a:p>
            <a:pPr marL="466567" indent="-466567">
              <a:buAutoNum type="arabicPeriod"/>
            </a:pPr>
            <a:r>
              <a:rPr lang="fi-FI" sz="3200" dirty="0" smtClean="0"/>
              <a:t>Toimiva terveydenhuoltojärjestelmä</a:t>
            </a:r>
          </a:p>
          <a:p>
            <a:pPr marL="466567" indent="-466567">
              <a:buAutoNum type="arabicPeriod"/>
            </a:pPr>
            <a:r>
              <a:rPr lang="fi-FI" sz="3200" dirty="0" smtClean="0"/>
              <a:t>Elinympäristön tasapuolistaminen</a:t>
            </a:r>
          </a:p>
          <a:p>
            <a:pPr marL="466567" indent="-466567">
              <a:buAutoNum type="arabicPeriod"/>
            </a:pPr>
            <a:r>
              <a:rPr lang="fi-FI" sz="3200" dirty="0" smtClean="0"/>
              <a:t>Koulutuksen varmistaminen</a:t>
            </a:r>
          </a:p>
          <a:p>
            <a:pPr marL="466567" indent="-466567">
              <a:buAutoNum type="arabicPeriod"/>
            </a:pPr>
            <a:r>
              <a:rPr lang="fi-FI" sz="3200" dirty="0" smtClean="0"/>
              <a:t>Kohdennetut valistustoimet</a:t>
            </a:r>
          </a:p>
          <a:p>
            <a:pPr marL="0" indent="0">
              <a:buNone/>
            </a:pPr>
            <a:r>
              <a:rPr lang="fi-FI" sz="3200" dirty="0"/>
              <a:t> </a:t>
            </a:r>
            <a:r>
              <a:rPr lang="fi-FI" sz="3200" dirty="0" smtClean="0"/>
              <a:t>  -sp, työttömät, kouluttamattomat</a:t>
            </a:r>
          </a:p>
          <a:p>
            <a:r>
              <a:rPr lang="fi-FI" sz="3200" dirty="0" smtClean="0"/>
              <a:t>6. Tuki apua tarvitseville ryhmille (eronneet, lesket)  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3764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9875243" cy="1067077"/>
          </a:xfrm>
        </p:spPr>
        <p:txBody>
          <a:bodyPr>
            <a:normAutofit/>
          </a:bodyPr>
          <a:lstStyle/>
          <a:p>
            <a:r>
              <a:rPr lang="fi-FI" sz="2800" b="1" dirty="0"/>
              <a:t>Terveys- ja sosiaalipalveluiden kehitys </a:t>
            </a:r>
            <a:r>
              <a:rPr lang="fi-FI" sz="2800" b="1" dirty="0" smtClean="0"/>
              <a:t>Suomessa (TE)</a:t>
            </a:r>
            <a:r>
              <a:rPr lang="fi-FI" sz="2800" b="1" dirty="0"/>
              <a:t/>
            </a:r>
            <a:br>
              <a:rPr lang="fi-FI" sz="2800" b="1" dirty="0"/>
            </a:b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7091" y="1177636"/>
            <a:ext cx="11610109" cy="5430981"/>
          </a:xfrm>
        </p:spPr>
        <p:txBody>
          <a:bodyPr>
            <a:normAutofit fontScale="92500" lnSpcReduction="10000"/>
          </a:bodyPr>
          <a:lstStyle/>
          <a:p>
            <a:r>
              <a:rPr lang="fi-FI" dirty="0">
                <a:solidFill>
                  <a:srgbClr val="FF0000"/>
                </a:solidFill>
              </a:rPr>
              <a:t>Lähtökohtana terveys- ja sosiaalipalveluiden kehittämiselle oli 1800-luvun tilanne, jossa suomalaisten kuolleisuus oli muihin Pohjoismaihin verrattuna huomattavan korkea. Tämä johtui erityisesti huonosta hygieniasta ja tartuntataudeista</a:t>
            </a:r>
            <a:r>
              <a:rPr lang="fi-FI" dirty="0" smtClean="0">
                <a:solidFill>
                  <a:srgbClr val="FF0000"/>
                </a:solidFill>
              </a:rPr>
              <a:t>.</a:t>
            </a:r>
            <a:endParaRPr lang="fi-FI" dirty="0">
              <a:solidFill>
                <a:srgbClr val="FF0000"/>
              </a:solidFill>
            </a:endParaRPr>
          </a:p>
          <a:p>
            <a:r>
              <a:rPr lang="fi-FI" dirty="0">
                <a:solidFill>
                  <a:srgbClr val="FF0000"/>
                </a:solidFill>
              </a:rPr>
              <a:t>Kansan terveydentilaan vaikutti myös terveysosaamisen puute, joka johtui heikosta </a:t>
            </a:r>
            <a:r>
              <a:rPr lang="fi-FI" dirty="0" smtClean="0">
                <a:solidFill>
                  <a:srgbClr val="FF0000"/>
                </a:solidFill>
              </a:rPr>
              <a:t>koulutustasosta</a:t>
            </a:r>
          </a:p>
          <a:p>
            <a:r>
              <a:rPr lang="fi-FI" dirty="0">
                <a:solidFill>
                  <a:srgbClr val="FF0000"/>
                </a:solidFill>
              </a:rPr>
              <a:t>Koulujärjestelmän kehityksellä on ollut myös merkittävä rooli terveysosaamisen edistäjänä</a:t>
            </a:r>
            <a:r>
              <a:rPr lang="fi-FI" dirty="0" smtClean="0">
                <a:solidFill>
                  <a:srgbClr val="FF0000"/>
                </a:solidFill>
              </a:rPr>
              <a:t>.</a:t>
            </a:r>
          </a:p>
          <a:p>
            <a:r>
              <a:rPr lang="fi-FI" dirty="0" smtClean="0">
                <a:solidFill>
                  <a:srgbClr val="FF0000"/>
                </a:solidFill>
              </a:rPr>
              <a:t>1900-luvun </a:t>
            </a:r>
            <a:r>
              <a:rPr lang="fi-FI" dirty="0">
                <a:solidFill>
                  <a:srgbClr val="FF0000"/>
                </a:solidFill>
              </a:rPr>
              <a:t>alussa tartuntatautien torjunta suomalaisten keskuudessa jatkui. Rokotusten avulla saatiin kitkettyä esimerkiksi </a:t>
            </a:r>
            <a:r>
              <a:rPr lang="fi-FI" i="1" dirty="0">
                <a:solidFill>
                  <a:srgbClr val="FF0000"/>
                </a:solidFill>
              </a:rPr>
              <a:t>hinkuyskä</a:t>
            </a:r>
            <a:r>
              <a:rPr lang="fi-FI" dirty="0">
                <a:solidFill>
                  <a:srgbClr val="FF0000"/>
                </a:solidFill>
              </a:rPr>
              <a:t> ja </a:t>
            </a:r>
            <a:r>
              <a:rPr lang="fi-FI" i="1" dirty="0" smtClean="0">
                <a:solidFill>
                  <a:srgbClr val="FF0000"/>
                </a:solidFill>
              </a:rPr>
              <a:t>kurkkumätä</a:t>
            </a:r>
            <a:r>
              <a:rPr lang="fi-FI" dirty="0" smtClean="0">
                <a:solidFill>
                  <a:srgbClr val="FF0000"/>
                </a:solidFill>
              </a:rPr>
              <a:t>. </a:t>
            </a:r>
            <a:r>
              <a:rPr lang="fi-FI" dirty="0">
                <a:solidFill>
                  <a:srgbClr val="FF0000"/>
                </a:solidFill>
              </a:rPr>
              <a:t>Samalla keskityttiin myös terveyspalveluiden saatavuuden </a:t>
            </a:r>
            <a:r>
              <a:rPr lang="fi-FI" dirty="0" smtClean="0">
                <a:solidFill>
                  <a:srgbClr val="FF0000"/>
                </a:solidFill>
              </a:rPr>
              <a:t>lisäämiseen – neuvolatoiminta</a:t>
            </a:r>
          </a:p>
          <a:p>
            <a:r>
              <a:rPr lang="fi-FI" dirty="0">
                <a:solidFill>
                  <a:srgbClr val="FF0000"/>
                </a:solidFill>
              </a:rPr>
              <a:t>Sotien jälkeen elintaso Suomessa parani ja lukuisten poliittisten päätösten seurauksena terveydenhuoltojärjestelmä laajeni ja kehittyi</a:t>
            </a:r>
            <a:r>
              <a:rPr lang="fi-FI" dirty="0" smtClean="0">
                <a:solidFill>
                  <a:srgbClr val="FF0000"/>
                </a:solidFill>
              </a:rPr>
              <a:t>.</a:t>
            </a:r>
            <a:endParaRPr lang="fi-FI" dirty="0">
              <a:solidFill>
                <a:srgbClr val="FF0000"/>
              </a:solidFill>
            </a:endParaRPr>
          </a:p>
          <a:p>
            <a:r>
              <a:rPr lang="fi-FI" dirty="0">
                <a:solidFill>
                  <a:srgbClr val="FF0000"/>
                </a:solidFill>
              </a:rPr>
              <a:t>1970-luvulta alkaen terveyspalveluiden painopiste kääntyi terveyden edistämiseen ja ennaltaehkäisevien </a:t>
            </a:r>
            <a:r>
              <a:rPr lang="fi-FI" dirty="0" err="1">
                <a:solidFill>
                  <a:srgbClr val="FF0000"/>
                </a:solidFill>
              </a:rPr>
              <a:t>sosiaali</a:t>
            </a:r>
            <a:r>
              <a:rPr lang="fi-FI" dirty="0">
                <a:solidFill>
                  <a:srgbClr val="FF0000"/>
                </a:solidFill>
              </a:rPr>
              <a:t>- ja terveyspalveluiden rooli kasvoi. Kansanterveyslaki 1972, kuntien merkitys tärkeä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767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72" y="1946365"/>
            <a:ext cx="10952113" cy="3931919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1175657" y="457200"/>
            <a:ext cx="9966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/>
              <a:t>Terveys- ja sosiaalipalveluiden kehitys </a:t>
            </a:r>
            <a:r>
              <a:rPr lang="fi-FI" sz="3600" b="1" dirty="0" smtClean="0"/>
              <a:t>Suomessa 1800-luvulta </a:t>
            </a:r>
            <a:r>
              <a:rPr lang="fi-FI" sz="3600" b="1" dirty="0"/>
              <a:t>2000-luvulle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215949" y="5843954"/>
            <a:ext cx="1704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Isorokkorokotus, Calmetterokotus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10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Syrjäytyminen yhteiskunnallisena ongelmana (KA)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Nuorten syrjäytyminen on huolestuttava yhteiskunnallinen ilmiö</a:t>
            </a:r>
          </a:p>
          <a:p>
            <a:r>
              <a:rPr lang="fi-FI" dirty="0">
                <a:solidFill>
                  <a:srgbClr val="FF0000"/>
                </a:solidFill>
              </a:rPr>
              <a:t>Nuorten </a:t>
            </a:r>
            <a:r>
              <a:rPr lang="fi-FI" i="1" dirty="0">
                <a:solidFill>
                  <a:srgbClr val="FF0000"/>
                </a:solidFill>
              </a:rPr>
              <a:t>syrjäytymiseen</a:t>
            </a:r>
            <a:r>
              <a:rPr lang="fi-FI" dirty="0">
                <a:solidFill>
                  <a:srgbClr val="FF0000"/>
                </a:solidFill>
              </a:rPr>
              <a:t> on suuri riski kehitysmaissa, joissa on voimakas väestönkasvu, kuten Saharan eteläpuolisessa </a:t>
            </a:r>
            <a:r>
              <a:rPr lang="fi-FI" dirty="0" smtClean="0">
                <a:solidFill>
                  <a:srgbClr val="FF0000"/>
                </a:solidFill>
              </a:rPr>
              <a:t>Afrikassa</a:t>
            </a:r>
          </a:p>
          <a:p>
            <a:r>
              <a:rPr lang="fi-FI" dirty="0">
                <a:solidFill>
                  <a:srgbClr val="00B0F0"/>
                </a:solidFill>
              </a:rPr>
              <a:t>Hyvinvointiyhteiskunnassa terveydenhuollon, koulutuksen ja sosiaalitukien tarkoituksena on ehkäistä huono-osaisuutta ja mahdollistaa kaikkien osallistuminen yhteiskunnan toimintaan</a:t>
            </a:r>
          </a:p>
          <a:p>
            <a:r>
              <a:rPr lang="fi-FI" dirty="0" smtClean="0">
                <a:solidFill>
                  <a:srgbClr val="00B0F0"/>
                </a:solidFill>
              </a:rPr>
              <a:t>Suomessa </a:t>
            </a:r>
            <a:r>
              <a:rPr lang="fi-FI" dirty="0">
                <a:solidFill>
                  <a:srgbClr val="00B0F0"/>
                </a:solidFill>
              </a:rPr>
              <a:t>oli vuonna 2017 lähes 70 000 syrjäytynyttä nuorta. Yksi suurin syrjäytymistä aiheuttava tekijä on koulutuksen puute</a:t>
            </a:r>
            <a:r>
              <a:rPr lang="fi-FI" dirty="0" smtClean="0">
                <a:solidFill>
                  <a:srgbClr val="00B0F0"/>
                </a:solidFill>
              </a:rPr>
              <a:t>,</a:t>
            </a:r>
          </a:p>
          <a:p>
            <a:r>
              <a:rPr lang="fi-FI" dirty="0"/>
              <a:t>Syrjäytyminen aiheuttaa yhteiskunnalle kustannuksia kahdella tavalla: syrjäytyneelle maksettavien tukien ja kasvavien terveysmenojen sekä puuttuvien verotulojen muodossa. Syrjäytymisen syyt ovat </a:t>
            </a:r>
            <a:r>
              <a:rPr lang="fi-FI" dirty="0" smtClean="0"/>
              <a:t>moninaiset (työmarkkinat, koulutuksen merkitys, perheiden huono-osaisuus)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131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2442753" y="522514"/>
            <a:ext cx="8843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400" dirty="0" smtClean="0"/>
              <a:t>TERVEYSPOLITIIKKA</a:t>
            </a:r>
            <a:endParaRPr lang="fi-FI" sz="5400" dirty="0"/>
          </a:p>
        </p:txBody>
      </p:sp>
      <p:sp>
        <p:nvSpPr>
          <p:cNvPr id="5" name="Tekstiruutu 4"/>
          <p:cNvSpPr txBox="1"/>
          <p:nvPr/>
        </p:nvSpPr>
        <p:spPr>
          <a:xfrm>
            <a:off x="1031965" y="1763486"/>
            <a:ext cx="1059397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800" dirty="0" smtClean="0"/>
              <a:t>POLITIIKKA on yhteiskunnallisten päätösten tekemistä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800" b="1" dirty="0" smtClean="0"/>
              <a:t>TERVEYSPOLITIIKALLA </a:t>
            </a:r>
            <a:r>
              <a:rPr lang="fi-FI" sz="2800" u="sng" dirty="0"/>
              <a:t>edistetään kansanterveyttä </a:t>
            </a:r>
            <a:r>
              <a:rPr lang="fi-FI" sz="2800" dirty="0"/>
              <a:t>vahvistamalla terveyden </a:t>
            </a:r>
            <a:r>
              <a:rPr lang="fi-FI" sz="2800" dirty="0" smtClean="0"/>
              <a:t>edellytyksiä sekä torjumalla ja hoitamalla sairauksia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800" dirty="0" smtClean="0"/>
              <a:t>Päätösten tueksi tarvitaan luotettavaa ja tieteellisin menetelmin tutkittua tietoa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sz="2800" dirty="0"/>
              <a:t>keskeinen tavoite Suomessa on </a:t>
            </a:r>
            <a:r>
              <a:rPr lang="fi-FI" sz="2800" u="sng" dirty="0"/>
              <a:t>terveyserojen vähentäminen  </a:t>
            </a:r>
          </a:p>
          <a:p>
            <a:pPr lvl="1"/>
            <a:r>
              <a:rPr lang="fi-FI" sz="2800" dirty="0" smtClean="0"/>
              <a:t>-muita </a:t>
            </a:r>
            <a:r>
              <a:rPr lang="fi-FI" sz="2800" dirty="0"/>
              <a:t>tavoitteita: </a:t>
            </a:r>
          </a:p>
          <a:p>
            <a:pPr lvl="2">
              <a:buFontTx/>
              <a:buChar char="-"/>
            </a:pPr>
            <a:r>
              <a:rPr lang="fi-FI" sz="2800" dirty="0"/>
              <a:t>pidentää ihmisen tervettä ja toimintakykyistä elinaikaa</a:t>
            </a:r>
          </a:p>
          <a:p>
            <a:pPr lvl="2">
              <a:buFontTx/>
              <a:buChar char="-"/>
            </a:pPr>
            <a:r>
              <a:rPr lang="fi-FI" sz="2800" dirty="0"/>
              <a:t>turvata jokaiselle mahdollisimman hyvä elämänlaatu</a:t>
            </a:r>
          </a:p>
          <a:p>
            <a:pPr lvl="2">
              <a:buFontTx/>
              <a:buChar char="-"/>
            </a:pPr>
            <a:r>
              <a:rPr lang="fi-FI" sz="2800" dirty="0"/>
              <a:t>vähentää ennenaikaista kuolleisuutta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4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91471"/>
          </a:xfrm>
        </p:spPr>
        <p:txBody>
          <a:bodyPr>
            <a:normAutofit/>
          </a:bodyPr>
          <a:lstStyle/>
          <a:p>
            <a:r>
              <a:rPr lang="fi-FI" dirty="0" smtClean="0"/>
              <a:t>Terveys ja yhteiskunnalliset taustatekijät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582" y="1802674"/>
            <a:ext cx="9862457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3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Poliittisten päätösten vaikutukset terveyteen </a:t>
            </a:r>
            <a:br>
              <a:rPr lang="fi-FI" b="1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b="1" dirty="0">
                <a:solidFill>
                  <a:srgbClr val="00B0F0"/>
                </a:solidFill>
              </a:rPr>
              <a:t>Terveyspolitiikka </a:t>
            </a:r>
            <a:r>
              <a:rPr lang="fi-FI" dirty="0">
                <a:solidFill>
                  <a:srgbClr val="00B0F0"/>
                </a:solidFill>
              </a:rPr>
              <a:t>on osa yhteiskuntapolitiikkaa. Terveyspolitiikan tavoitteena on kansanterveyden edistäminen terveyden edellytyksistä huolehtimalla sekä torjumalla ja hoitamalla sairauksia</a:t>
            </a:r>
            <a:r>
              <a:rPr lang="fi-FI" dirty="0" smtClean="0">
                <a:solidFill>
                  <a:srgbClr val="00B0F0"/>
                </a:solidFill>
              </a:rPr>
              <a:t>.</a:t>
            </a:r>
          </a:p>
          <a:p>
            <a:r>
              <a:rPr lang="fi-FI" dirty="0">
                <a:solidFill>
                  <a:srgbClr val="92D050"/>
                </a:solidFill>
              </a:rPr>
              <a:t>Väestön hyvinvoinnista pidetään huolta </a:t>
            </a:r>
            <a:r>
              <a:rPr lang="fi-FI" b="1" i="1" dirty="0">
                <a:solidFill>
                  <a:srgbClr val="92D050"/>
                </a:solidFill>
              </a:rPr>
              <a:t>promootion</a:t>
            </a:r>
            <a:r>
              <a:rPr lang="fi-FI" b="1" dirty="0">
                <a:solidFill>
                  <a:srgbClr val="92D050"/>
                </a:solidFill>
              </a:rPr>
              <a:t> ja </a:t>
            </a:r>
            <a:r>
              <a:rPr lang="fi-FI" b="1" i="1" dirty="0">
                <a:solidFill>
                  <a:srgbClr val="92D050"/>
                </a:solidFill>
              </a:rPr>
              <a:t>prevention</a:t>
            </a:r>
            <a:r>
              <a:rPr lang="fi-FI" b="1" dirty="0">
                <a:solidFill>
                  <a:srgbClr val="92D050"/>
                </a:solidFill>
              </a:rPr>
              <a:t> </a:t>
            </a:r>
            <a:r>
              <a:rPr lang="fi-FI" dirty="0">
                <a:solidFill>
                  <a:srgbClr val="92D050"/>
                </a:solidFill>
              </a:rPr>
              <a:t>keinoin. Terveyden edistämiseen sisältyy </a:t>
            </a:r>
            <a:r>
              <a:rPr lang="fi-FI" dirty="0" smtClean="0">
                <a:solidFill>
                  <a:srgbClr val="92D050"/>
                </a:solidFill>
              </a:rPr>
              <a:t>myös </a:t>
            </a:r>
            <a:r>
              <a:rPr lang="fi-FI" dirty="0">
                <a:solidFill>
                  <a:srgbClr val="92D050"/>
                </a:solidFill>
              </a:rPr>
              <a:t>tavoite </a:t>
            </a:r>
            <a:r>
              <a:rPr lang="fi-FI" b="1" i="1" dirty="0">
                <a:solidFill>
                  <a:srgbClr val="92D050"/>
                </a:solidFill>
              </a:rPr>
              <a:t>terveyserojen</a:t>
            </a:r>
            <a:r>
              <a:rPr lang="fi-FI" dirty="0">
                <a:solidFill>
                  <a:srgbClr val="92D050"/>
                </a:solidFill>
              </a:rPr>
              <a:t> kaventamisesta</a:t>
            </a:r>
            <a:r>
              <a:rPr lang="fi-FI" dirty="0" smtClean="0">
                <a:solidFill>
                  <a:srgbClr val="92D050"/>
                </a:solidFill>
              </a:rPr>
              <a:t>.</a:t>
            </a:r>
          </a:p>
          <a:p>
            <a:r>
              <a:rPr lang="fi-FI" b="1" i="1" dirty="0"/>
              <a:t>WHO</a:t>
            </a:r>
            <a:r>
              <a:rPr lang="fi-FI" dirty="0"/>
              <a:t> vaikuttaa Suomen, kuten kaikkien muidenkin WHO:n jäsenvaltioiden, </a:t>
            </a:r>
            <a:r>
              <a:rPr lang="fi-FI" dirty="0" smtClean="0"/>
              <a:t>terveyspolitiikkaan</a:t>
            </a:r>
          </a:p>
          <a:p>
            <a:r>
              <a:rPr lang="fi-FI" dirty="0">
                <a:solidFill>
                  <a:srgbClr val="FF0000"/>
                </a:solidFill>
              </a:rPr>
              <a:t>Terveyden ja hyvinvoinnin laitos </a:t>
            </a:r>
            <a:r>
              <a:rPr lang="fi-FI" b="1" dirty="0">
                <a:solidFill>
                  <a:srgbClr val="FF0000"/>
                </a:solidFill>
              </a:rPr>
              <a:t>THL</a:t>
            </a:r>
            <a:r>
              <a:rPr lang="fi-FI" dirty="0">
                <a:solidFill>
                  <a:srgbClr val="FF0000"/>
                </a:solidFill>
              </a:rPr>
              <a:t> on kansallinen asiantuntijalaitos, joka tarjoaa luotettavaa tietoa terveys- ja hyvinvointialan päätöksenteon ja toiminnan tueksi. </a:t>
            </a:r>
          </a:p>
        </p:txBody>
      </p:sp>
    </p:spTree>
    <p:extLst>
      <p:ext uri="{BB962C8B-B14F-4D97-AF65-F5344CB8AC3E}">
        <p14:creationId xmlns:p14="http://schemas.microsoft.com/office/powerpoint/2010/main" val="390341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744583" y="1567543"/>
            <a:ext cx="109989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fi-FI" sz="2800" dirty="0"/>
              <a:t>erotetaan </a:t>
            </a:r>
            <a:r>
              <a:rPr lang="fi-FI" sz="2800" b="1" u="sng" dirty="0"/>
              <a:t>kolme tasoa</a:t>
            </a:r>
            <a:r>
              <a:rPr lang="fi-FI" sz="2800" dirty="0"/>
              <a:t>, jotka ovat yhteydessä toisiinsa ja jotka täydentävät toisiaan:</a:t>
            </a:r>
            <a:endParaRPr lang="fi-FI" sz="2800" u="sng" dirty="0"/>
          </a:p>
          <a:p>
            <a:r>
              <a:rPr lang="fi-FI" sz="2800" b="1" dirty="0"/>
              <a:t>	</a:t>
            </a:r>
            <a:r>
              <a:rPr lang="fi-FI" sz="2800" b="1" dirty="0" smtClean="0"/>
              <a:t>1. </a:t>
            </a:r>
            <a:r>
              <a:rPr lang="fi-FI" sz="2800" b="1" dirty="0"/>
              <a:t>kansainvälinen terveyspolitiikka</a:t>
            </a:r>
          </a:p>
          <a:p>
            <a:pPr lvl="1"/>
            <a:r>
              <a:rPr lang="fi-FI" sz="2800" b="1" dirty="0"/>
              <a:t>	       </a:t>
            </a:r>
            <a:r>
              <a:rPr lang="fi-FI" sz="2800" dirty="0"/>
              <a:t>- terveyspolitiikan kansainväliset </a:t>
            </a:r>
            <a:r>
              <a:rPr lang="fi-FI" sz="2800" dirty="0" smtClean="0"/>
              <a:t>ulottuvuudet, toimijat </a:t>
            </a:r>
            <a:r>
              <a:rPr lang="fi-FI" sz="2800" dirty="0"/>
              <a:t>ja sisällöt</a:t>
            </a:r>
          </a:p>
          <a:p>
            <a:pPr lvl="1"/>
            <a:r>
              <a:rPr lang="fi-FI" sz="2800" dirty="0"/>
              <a:t>	       - esim. YK ja WHO</a:t>
            </a:r>
          </a:p>
          <a:p>
            <a:r>
              <a:rPr lang="fi-FI" sz="2800" dirty="0"/>
              <a:t>	</a:t>
            </a:r>
            <a:r>
              <a:rPr lang="fi-FI" sz="2800" b="1" dirty="0"/>
              <a:t>2. kansallinen terveyspolitiikka</a:t>
            </a:r>
          </a:p>
          <a:p>
            <a:r>
              <a:rPr lang="fi-FI" sz="2800" b="1" dirty="0"/>
              <a:t>	       </a:t>
            </a:r>
            <a:r>
              <a:rPr lang="fi-FI" sz="2800" dirty="0"/>
              <a:t>- kansanterveyden tarkastelu 				       </a:t>
            </a:r>
          </a:p>
          <a:p>
            <a:r>
              <a:rPr lang="fi-FI" sz="2800" dirty="0" smtClean="0"/>
              <a:t>            </a:t>
            </a:r>
            <a:r>
              <a:rPr lang="fi-FI" sz="2800" dirty="0"/>
              <a:t>- esim. </a:t>
            </a:r>
            <a:r>
              <a:rPr lang="fi-FI" sz="2800" dirty="0" err="1"/>
              <a:t>sosiaali</a:t>
            </a:r>
            <a:r>
              <a:rPr lang="fi-FI" sz="2800" dirty="0"/>
              <a:t>- ja terveysministeriön </a:t>
            </a:r>
            <a:r>
              <a:rPr lang="fi-FI" sz="2800" dirty="0" smtClean="0"/>
              <a:t>terveyslinjaus</a:t>
            </a:r>
          </a:p>
          <a:p>
            <a:r>
              <a:rPr lang="fi-FI" sz="2800" dirty="0"/>
              <a:t> </a:t>
            </a:r>
            <a:r>
              <a:rPr lang="fi-FI" sz="2800" dirty="0" smtClean="0"/>
              <a:t>           - THL</a:t>
            </a:r>
            <a:endParaRPr lang="fi-FI" sz="2800" dirty="0"/>
          </a:p>
          <a:p>
            <a:r>
              <a:rPr lang="fi-FI" sz="2800" dirty="0"/>
              <a:t>	</a:t>
            </a:r>
            <a:r>
              <a:rPr lang="fi-FI" sz="2800" b="1" dirty="0"/>
              <a:t>3. paikallinen terveyspolitiikka </a:t>
            </a:r>
          </a:p>
          <a:p>
            <a:r>
              <a:rPr lang="fi-FI" sz="2800" b="1" dirty="0"/>
              <a:t>	        </a:t>
            </a:r>
            <a:r>
              <a:rPr lang="fi-FI" sz="2800" dirty="0"/>
              <a:t>- terveyspolitiikan vaikutukset oman alueen väestöön 	        </a:t>
            </a:r>
            <a:endParaRPr lang="fi-FI" sz="2800" dirty="0" smtClean="0"/>
          </a:p>
          <a:p>
            <a:r>
              <a:rPr lang="fi-FI" sz="2800" dirty="0"/>
              <a:t> </a:t>
            </a:r>
            <a:r>
              <a:rPr lang="fi-FI" sz="2800" dirty="0" smtClean="0"/>
              <a:t>            </a:t>
            </a:r>
            <a:r>
              <a:rPr lang="fi-FI" sz="2800" dirty="0"/>
              <a:t>- esim. kunnan ja maakunnan terveyslinjaukset  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985554" y="404949"/>
            <a:ext cx="8085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b="1" dirty="0"/>
              <a:t>Terveyspolitiikan tasot 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318152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084217" y="862149"/>
            <a:ext cx="10319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800" dirty="0"/>
          </a:p>
          <a:p>
            <a:endParaRPr lang="fi-FI" sz="2800" dirty="0"/>
          </a:p>
        </p:txBody>
      </p:sp>
      <p:sp>
        <p:nvSpPr>
          <p:cNvPr id="5" name="Tekstiruutu 4"/>
          <p:cNvSpPr txBox="1"/>
          <p:nvPr/>
        </p:nvSpPr>
        <p:spPr>
          <a:xfrm>
            <a:off x="718457" y="1185480"/>
            <a:ext cx="108421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2800" dirty="0" smtClean="0"/>
              <a:t>Suomessa perustuslaissa </a:t>
            </a:r>
            <a:r>
              <a:rPr lang="fi-FI" sz="2800" dirty="0"/>
              <a:t>jokaiselle taataan oikeus välittömään toimeentuloon ja huolenpitoon sekä oikeus riittäviin </a:t>
            </a:r>
            <a:r>
              <a:rPr lang="fi-FI" sz="2800" dirty="0" err="1"/>
              <a:t>sosiaali</a:t>
            </a:r>
            <a:r>
              <a:rPr lang="fi-FI" sz="2800" dirty="0"/>
              <a:t>- ja terveyspalveluihin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2800" dirty="0"/>
              <a:t>Kansanterveyslaki (1972) velvoittaa kunnat huolehtimaan kansanterveystyöstä</a:t>
            </a:r>
          </a:p>
          <a:p>
            <a:endParaRPr lang="fi-FI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2800" dirty="0"/>
              <a:t>Suomen terveyspolitiikkaa ohjaa TERVEYS KAIKISSA POLITIIKOISSA-periaate (</a:t>
            </a:r>
            <a:r>
              <a:rPr lang="fi-FI" sz="2800" dirty="0" err="1"/>
              <a:t>HiAP</a:t>
            </a:r>
            <a:r>
              <a:rPr lang="fi-FI" sz="2800" dirty="0"/>
              <a:t>), mikä tarkoittaa, että päätöksiä tehtäessä tulee ottaa huomioon väestöön ja eri väestöryhmiin kohdistuvat terveysvaikutukset </a:t>
            </a:r>
            <a:r>
              <a:rPr lang="fi-FI" sz="2800" dirty="0" smtClean="0"/>
              <a:t>(kaavoitus, teollisuus, liikenne, </a:t>
            </a:r>
            <a:r>
              <a:rPr lang="fi-FI" sz="2800" dirty="0"/>
              <a:t>maatalous, koulutus, työ…) -&gt; </a:t>
            </a:r>
            <a:r>
              <a:rPr lang="fi-FI" sz="2800" b="1" dirty="0"/>
              <a:t>terveyspalvelujen</a:t>
            </a:r>
            <a:r>
              <a:rPr lang="fi-FI" sz="2800" dirty="0"/>
              <a:t> ohella </a:t>
            </a:r>
            <a:r>
              <a:rPr lang="fi-FI" sz="2800" b="1" dirty="0"/>
              <a:t>yhteiskunnan virallisilla rakenteilla</a:t>
            </a:r>
            <a:r>
              <a:rPr lang="fi-FI" sz="2800" dirty="0"/>
              <a:t> suuri merkitys väestön terveyteen!</a:t>
            </a:r>
          </a:p>
        </p:txBody>
      </p:sp>
    </p:spTree>
    <p:extLst>
      <p:ext uri="{BB962C8B-B14F-4D97-AF65-F5344CB8AC3E}">
        <p14:creationId xmlns:p14="http://schemas.microsoft.com/office/powerpoint/2010/main" val="4193121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48" y="575547"/>
            <a:ext cx="7058025" cy="569595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7253967" y="503482"/>
            <a:ext cx="2364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l</a:t>
            </a:r>
            <a:r>
              <a:rPr lang="fi-FI" sz="2400" dirty="0" smtClean="0"/>
              <a:t>ait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asetukset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h</a:t>
            </a:r>
            <a:r>
              <a:rPr lang="fi-FI" sz="2400" dirty="0" smtClean="0"/>
              <a:t>intapolitiikka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verotus</a:t>
            </a:r>
            <a:endParaRPr lang="fi-FI" sz="2400" dirty="0"/>
          </a:p>
        </p:txBody>
      </p:sp>
      <p:sp>
        <p:nvSpPr>
          <p:cNvPr id="4" name="Tekstiruutu 3"/>
          <p:cNvSpPr txBox="1"/>
          <p:nvPr/>
        </p:nvSpPr>
        <p:spPr>
          <a:xfrm>
            <a:off x="9305109" y="2315527"/>
            <a:ext cx="28868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l</a:t>
            </a:r>
            <a:r>
              <a:rPr lang="fi-FI" sz="2400" dirty="0" smtClean="0"/>
              <a:t>iikennejärjestelyt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a</a:t>
            </a:r>
            <a:r>
              <a:rPr lang="fi-FI" sz="2400" dirty="0" smtClean="0"/>
              <a:t>suinalueet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p</a:t>
            </a:r>
            <a:r>
              <a:rPr lang="fi-FI" sz="2400" dirty="0" smtClean="0"/>
              <a:t>uistot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l</a:t>
            </a:r>
            <a:r>
              <a:rPr lang="fi-FI" sz="2400" dirty="0" smtClean="0"/>
              <a:t>iikuntapaikat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mainontarajoitukset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8436155" y="4552949"/>
            <a:ext cx="301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t</a:t>
            </a:r>
            <a:r>
              <a:rPr lang="fi-FI" sz="2400" dirty="0" smtClean="0"/>
              <a:t>erveysvalistus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t</a:t>
            </a:r>
            <a:r>
              <a:rPr lang="fi-FI" sz="2400" dirty="0" smtClean="0"/>
              <a:t>erveysopetus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terveysneuvonta</a:t>
            </a:r>
            <a:endParaRPr lang="fi-FI" sz="2400" dirty="0"/>
          </a:p>
        </p:txBody>
      </p:sp>
      <p:sp>
        <p:nvSpPr>
          <p:cNvPr id="6" name="Tekstiruutu 5"/>
          <p:cNvSpPr txBox="1"/>
          <p:nvPr/>
        </p:nvSpPr>
        <p:spPr>
          <a:xfrm>
            <a:off x="347521" y="2263604"/>
            <a:ext cx="2821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i</a:t>
            </a:r>
            <a:r>
              <a:rPr lang="fi-FI" sz="2400" dirty="0" smtClean="0"/>
              <a:t>äkkäille kohdistetut palvelut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n</a:t>
            </a:r>
            <a:r>
              <a:rPr lang="fi-FI" sz="2400" dirty="0" smtClean="0"/>
              <a:t>uorille kohdistetut palvelut</a:t>
            </a:r>
            <a:endParaRPr lang="fi-FI" sz="2400" dirty="0"/>
          </a:p>
        </p:txBody>
      </p:sp>
      <p:sp>
        <p:nvSpPr>
          <p:cNvPr id="7" name="Tekstiruutu 6"/>
          <p:cNvSpPr txBox="1"/>
          <p:nvPr/>
        </p:nvSpPr>
        <p:spPr>
          <a:xfrm>
            <a:off x="1434463" y="4512467"/>
            <a:ext cx="27693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Tuetaan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urheiluseuroja,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h</a:t>
            </a:r>
            <a:r>
              <a:rPr lang="fi-FI" sz="2400" dirty="0" smtClean="0"/>
              <a:t>arrastustoimintaa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k</a:t>
            </a:r>
            <a:r>
              <a:rPr lang="fi-FI" sz="2400" dirty="0" smtClean="0"/>
              <a:t>ouluyhteisöjä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smtClean="0"/>
              <a:t>järjestöjä</a:t>
            </a:r>
            <a:endParaRPr lang="fi-FI" sz="2400" dirty="0"/>
          </a:p>
        </p:txBody>
      </p:sp>
      <p:sp>
        <p:nvSpPr>
          <p:cNvPr id="8" name="Tekstiruutu 7"/>
          <p:cNvSpPr txBox="1"/>
          <p:nvPr/>
        </p:nvSpPr>
        <p:spPr>
          <a:xfrm>
            <a:off x="927461" y="0"/>
            <a:ext cx="47981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b="1" dirty="0" smtClean="0"/>
              <a:t>PROMOOTIO</a:t>
            </a:r>
            <a:r>
              <a:rPr lang="fi-FI" sz="2400" b="1" dirty="0" smtClean="0"/>
              <a:t>, jonka lähtökohtana on positiivinen terveyskäsitys, terveys nähdään hyvinvointina ja voimavarana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2993200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20209"/>
          </a:xfrm>
        </p:spPr>
        <p:txBody>
          <a:bodyPr>
            <a:normAutofit/>
          </a:bodyPr>
          <a:lstStyle/>
          <a:p>
            <a:r>
              <a:rPr lang="fi-FI" dirty="0" smtClean="0"/>
              <a:t>Terveyden edistäminen – Esim. tupakoinnin rajoittaminen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80739" y="1604841"/>
            <a:ext cx="8229627" cy="5031376"/>
          </a:xfrm>
        </p:spPr>
        <p:txBody>
          <a:bodyPr>
            <a:normAutofit fontScale="92500" lnSpcReduction="10000"/>
          </a:bodyPr>
          <a:lstStyle/>
          <a:p>
            <a:pPr marL="466618" indent="-466618">
              <a:buAutoNum type="arabicPeriod"/>
            </a:pPr>
            <a:r>
              <a:rPr lang="fi-FI" sz="2540" b="1" dirty="0"/>
              <a:t>Poliittinen päätöksenteko</a:t>
            </a:r>
            <a:r>
              <a:rPr lang="fi-FI" sz="2540" dirty="0"/>
              <a:t>: tupakkalain tiukennukset, tupakkavero, mainonta, myynti rajoitukset</a:t>
            </a:r>
          </a:p>
          <a:p>
            <a:pPr marL="466618" indent="-466618">
              <a:buAutoNum type="arabicPeriod"/>
            </a:pPr>
            <a:r>
              <a:rPr lang="fi-FI" sz="2540" b="1" dirty="0"/>
              <a:t>Ympäristöt</a:t>
            </a:r>
            <a:r>
              <a:rPr lang="fi-FI" sz="2540" dirty="0"/>
              <a:t>: tupakointikiellot paikoissa, tupakkapaikkojen poisto</a:t>
            </a:r>
          </a:p>
          <a:p>
            <a:pPr marL="466618" indent="-466618">
              <a:buAutoNum type="arabicPeriod"/>
            </a:pPr>
            <a:r>
              <a:rPr lang="fi-FI" sz="2540" b="1" dirty="0"/>
              <a:t>Yhteisöt</a:t>
            </a:r>
            <a:r>
              <a:rPr lang="fi-FI" sz="2540" dirty="0"/>
              <a:t>: kampanjat, haasteet, seurojen päihdesäännöt</a:t>
            </a:r>
          </a:p>
          <a:p>
            <a:pPr marL="466618" indent="-466618">
              <a:buAutoNum type="arabicPeriod"/>
            </a:pPr>
            <a:r>
              <a:rPr lang="fi-FI" sz="2540" b="1" dirty="0"/>
              <a:t>Terveyskasvatus</a:t>
            </a:r>
            <a:r>
              <a:rPr lang="fi-FI" sz="2540" dirty="0"/>
              <a:t>: tupakkatunnit, kampanjat ja haasteet kouluissa, terveyden hoitajan valistus</a:t>
            </a:r>
          </a:p>
          <a:p>
            <a:pPr marL="466618" indent="-466618">
              <a:buAutoNum type="arabicPeriod"/>
            </a:pPr>
            <a:r>
              <a:rPr lang="fi-FI" sz="2540" b="1" dirty="0"/>
              <a:t>Terveyspalvelut</a:t>
            </a:r>
            <a:r>
              <a:rPr lang="fi-FI" sz="2540" dirty="0"/>
              <a:t>: ehkäisevä toiminta, tarkastukset/valistus, päihdehoitaja –lääkäri, nikotiinilaastarit</a:t>
            </a:r>
          </a:p>
        </p:txBody>
      </p:sp>
    </p:spTree>
    <p:extLst>
      <p:ext uri="{BB962C8B-B14F-4D97-AF65-F5344CB8AC3E}">
        <p14:creationId xmlns:p14="http://schemas.microsoft.com/office/powerpoint/2010/main" val="329780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26" y="1345847"/>
            <a:ext cx="7562714" cy="5512153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1397726" y="444136"/>
            <a:ext cx="10371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Preventiosta voidaan erottaa kolme eri tasoa (kuvio). </a:t>
            </a:r>
            <a:r>
              <a:rPr lang="fi-FI" sz="2400" b="1" dirty="0"/>
              <a:t>Primaaripreventio </a:t>
            </a:r>
            <a:r>
              <a:rPr lang="fi-FI" sz="2400" dirty="0"/>
              <a:t>on puhtaasti ennaltaehkäisevää toimintaa. Sen sijaan </a:t>
            </a:r>
            <a:r>
              <a:rPr lang="fi-FI" sz="2400" b="1" dirty="0"/>
              <a:t>sekundaari-</a:t>
            </a:r>
            <a:r>
              <a:rPr lang="fi-FI" sz="2400" dirty="0"/>
              <a:t> ja </a:t>
            </a:r>
            <a:r>
              <a:rPr lang="fi-FI" sz="2400" b="1" dirty="0" err="1"/>
              <a:t>tertiaaripreventio</a:t>
            </a:r>
            <a:r>
              <a:rPr lang="fi-FI" sz="2400" b="1" dirty="0"/>
              <a:t> </a:t>
            </a:r>
            <a:r>
              <a:rPr lang="fi-FI" sz="2400" dirty="0"/>
              <a:t>liittyvät käytännössä sairauksien ja niiden seurauksien hoitoon.</a:t>
            </a:r>
          </a:p>
        </p:txBody>
      </p:sp>
      <p:sp>
        <p:nvSpPr>
          <p:cNvPr id="4" name="Tekstiruutu 3"/>
          <p:cNvSpPr txBox="1"/>
          <p:nvPr/>
        </p:nvSpPr>
        <p:spPr>
          <a:xfrm rot="18378486">
            <a:off x="1658983" y="2560321"/>
            <a:ext cx="3226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 smtClean="0"/>
              <a:t>PREVENTIO</a:t>
            </a:r>
            <a:endParaRPr lang="fi-FI" sz="4400" dirty="0"/>
          </a:p>
        </p:txBody>
      </p:sp>
      <p:sp>
        <p:nvSpPr>
          <p:cNvPr id="5" name="Tekstiruutu 4"/>
          <p:cNvSpPr txBox="1"/>
          <p:nvPr/>
        </p:nvSpPr>
        <p:spPr>
          <a:xfrm>
            <a:off x="8007531" y="1933302"/>
            <a:ext cx="32526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Lähtökohtana sairaus- ja häiriökeskeinen ajattelu, jossa huomio oireisiin, riskeihin ja ongelmista lähtevään ehkäisyyn.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934806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Poliittisten päätösten vaikutukset terveyteen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Vuodesta 2013 alkaen kansalaiset ovat voineet vaikuttaa lainsäädäntöön</a:t>
            </a:r>
            <a:r>
              <a:rPr lang="fi-FI" b="1" dirty="0"/>
              <a:t> </a:t>
            </a:r>
            <a:r>
              <a:rPr lang="fi-FI" b="1" i="1" dirty="0" smtClean="0"/>
              <a:t>kansalaisaloitteella</a:t>
            </a:r>
          </a:p>
          <a:p>
            <a:r>
              <a:rPr lang="fi-FI" dirty="0"/>
              <a:t>Suomessa on ollut voimassa vuodesta 1964 lähtien </a:t>
            </a:r>
            <a:r>
              <a:rPr lang="fi-FI" i="1" dirty="0"/>
              <a:t>Kelan</a:t>
            </a:r>
            <a:r>
              <a:rPr lang="fi-FI" dirty="0"/>
              <a:t> </a:t>
            </a:r>
            <a:r>
              <a:rPr lang="fi-FI" b="1" dirty="0"/>
              <a:t>sairausvakuutus</a:t>
            </a:r>
            <a:r>
              <a:rPr lang="fi-FI" dirty="0"/>
              <a:t>,</a:t>
            </a:r>
            <a:r>
              <a:rPr lang="fi-FI" b="1" dirty="0"/>
              <a:t> </a:t>
            </a:r>
            <a:r>
              <a:rPr lang="fi-FI" dirty="0"/>
              <a:t>jonka piiriin kuuluvat lähes kaikki Suomessa vakinaisesti asuvat henkilöt. Sairausvakuutuksesta maksettavat Kela-korvaukset perustuvat </a:t>
            </a:r>
            <a:r>
              <a:rPr lang="fi-FI" i="1" dirty="0" smtClean="0"/>
              <a:t>sairausvakuutuslakiin</a:t>
            </a:r>
          </a:p>
          <a:p>
            <a:r>
              <a:rPr lang="fi-FI" dirty="0"/>
              <a:t>Sairausvakuutus korvaa ansionmenetystä työkyvyttömyyden ajalta. Lisäksi se korvaa osan yksityislääkärin, hammaslääkärin ja suuhygienistin palkkioista sekä tutkimus- ja </a:t>
            </a:r>
            <a:r>
              <a:rPr lang="fi-FI" dirty="0" smtClean="0"/>
              <a:t>hoitokuluista</a:t>
            </a:r>
          </a:p>
          <a:p>
            <a:r>
              <a:rPr lang="fi-FI" b="1" dirty="0"/>
              <a:t>Terveydenedistämistyössä</a:t>
            </a:r>
            <a:r>
              <a:rPr lang="fi-FI" dirty="0"/>
              <a:t> joudutaan miettimään, kuinka tiukasti yhteiskunnan pitäisi puuttua yksilön terveyskäyttäytymiseen, vai </a:t>
            </a:r>
            <a:r>
              <a:rPr lang="fi-FI" b="1" dirty="0"/>
              <a:t>onko ihmisellä aina oikeus tehdä myös </a:t>
            </a:r>
            <a:r>
              <a:rPr lang="fi-FI" b="1" dirty="0" err="1"/>
              <a:t>itselleen</a:t>
            </a:r>
            <a:r>
              <a:rPr lang="fi-FI" b="1" dirty="0"/>
              <a:t> haitallisia valintoja. Terveysvalintojen tekeminen on osa ihmisarvoa ja itsemääräämisoikeutta</a:t>
            </a:r>
            <a:r>
              <a:rPr lang="fi-FI" b="1" dirty="0" smtClean="0"/>
              <a:t>. Eettinen näkökulma!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47389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1227910" y="1000814"/>
            <a:ext cx="1001921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C00000"/>
                </a:solidFill>
              </a:rPr>
              <a:t>Lukion terveystiedon opetuksen </a:t>
            </a:r>
            <a:r>
              <a:rPr lang="fi-FI" sz="3200" b="1" dirty="0">
                <a:solidFill>
                  <a:srgbClr val="C00000"/>
                </a:solidFill>
              </a:rPr>
              <a:t>tavoitteena</a:t>
            </a:r>
            <a:r>
              <a:rPr lang="fi-FI" sz="3200" dirty="0">
                <a:solidFill>
                  <a:srgbClr val="C00000"/>
                </a:solidFill>
              </a:rPr>
              <a:t> on, että osaat kuvata ja analysoida </a:t>
            </a:r>
            <a:r>
              <a:rPr lang="fi-FI" sz="3200" b="1" dirty="0">
                <a:solidFill>
                  <a:srgbClr val="C00000"/>
                </a:solidFill>
              </a:rPr>
              <a:t>yhteiskunnallisten olosuhteiden, terveys- ja muun yhteiskuntapolitiikan sekä terveyspalvelujen kehityksen</a:t>
            </a:r>
            <a:r>
              <a:rPr lang="fi-FI" sz="3200" dirty="0">
                <a:solidFill>
                  <a:srgbClr val="C00000"/>
                </a:solidFill>
              </a:rPr>
              <a:t> yhteyksiä väestön terveyteen ja siinä ilmeneviin eroihin </a:t>
            </a:r>
            <a:r>
              <a:rPr lang="fi-FI" sz="3200" b="1" dirty="0">
                <a:solidFill>
                  <a:srgbClr val="C00000"/>
                </a:solidFill>
              </a:rPr>
              <a:t>niin Suomessa kuin globaalistikin. </a:t>
            </a:r>
            <a:endParaRPr lang="fi-FI" sz="3200" b="1" dirty="0" smtClean="0">
              <a:solidFill>
                <a:srgbClr val="C00000"/>
              </a:solidFill>
            </a:endParaRPr>
          </a:p>
          <a:p>
            <a:r>
              <a:rPr lang="fi-FI" sz="3200" dirty="0" smtClean="0">
                <a:solidFill>
                  <a:srgbClr val="C00000"/>
                </a:solidFill>
              </a:rPr>
              <a:t>Sinun </a:t>
            </a:r>
            <a:r>
              <a:rPr lang="fi-FI" sz="3200" dirty="0">
                <a:solidFill>
                  <a:srgbClr val="C00000"/>
                </a:solidFill>
              </a:rPr>
              <a:t>tulee myös tunnistaa keskeisiä globaaleja terveyskysymyksiä sekä niiden parissa toimivien järjestöjen rooleja ja tehtäviä terveyden edistämisessä</a:t>
            </a:r>
            <a:r>
              <a:rPr lang="fi-FI" sz="32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fi-FI" sz="3200" dirty="0"/>
              <a:t>(Globaaleja terveyshaasteita - väestönkasvu, teknologian kehitys ja ilmastonmuutos)</a:t>
            </a:r>
          </a:p>
          <a:p>
            <a:endParaRPr lang="fi-FI" sz="3200" dirty="0">
              <a:solidFill>
                <a:srgbClr val="C00000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731521" y="169817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 smtClean="0"/>
              <a:t>TERVEYS YHTEISKUNNALLISENA ILMIÖNÄ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2635625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12348"/>
          </a:xfrm>
        </p:spPr>
        <p:txBody>
          <a:bodyPr>
            <a:normAutofit/>
          </a:bodyPr>
          <a:lstStyle/>
          <a:p>
            <a:r>
              <a:rPr lang="fi-FI" dirty="0"/>
              <a:t>Terveys yhteiskunnallisena ilmiönä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62149" y="1071155"/>
            <a:ext cx="10437222" cy="5473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b="1" dirty="0" smtClean="0"/>
              <a:t>Yhteiskunnan </a:t>
            </a:r>
            <a:r>
              <a:rPr lang="fi-FI" sz="2400" b="1" dirty="0"/>
              <a:t>olosuhteilla ja poliittisilla päätöksillä on vaikutusta </a:t>
            </a:r>
            <a:r>
              <a:rPr lang="fi-FI" sz="2400" dirty="0"/>
              <a:t>niin kansanterveyteen, väestöryhmien välisiin terveyseroihin, terveydenhuollon rakenteisiin kuin ihmisten terveyskäyttäytymiseenkin</a:t>
            </a:r>
            <a:r>
              <a:rPr lang="fi-FI" sz="2400" dirty="0" smtClean="0"/>
              <a:t>.</a:t>
            </a:r>
          </a:p>
          <a:p>
            <a:pPr marL="0" indent="0">
              <a:buNone/>
            </a:pPr>
            <a:r>
              <a:rPr lang="fi-FI" sz="2800" b="1" dirty="0">
                <a:solidFill>
                  <a:srgbClr val="00B050"/>
                </a:solidFill>
              </a:rPr>
              <a:t>1. Yhteiskunnan olosuhteiden vaikutukset terveyteen </a:t>
            </a:r>
            <a:r>
              <a:rPr lang="fi-FI" sz="2400" dirty="0"/>
              <a:t>(</a:t>
            </a:r>
            <a:r>
              <a:rPr lang="fi-FI" dirty="0"/>
              <a:t>ihmisoikeudet, eriarvoisuus, syrjäytyminen, terveydenhuolto- ja koulutusjärjestelmä, ravinto, puhdas vesi sekä hyvät </a:t>
            </a:r>
            <a:r>
              <a:rPr lang="fi-FI" dirty="0" err="1"/>
              <a:t>sanitaatio</a:t>
            </a:r>
            <a:r>
              <a:rPr lang="fi-FI" dirty="0"/>
              <a:t>- ja hygieniaolot, koulutus, työllisyys, kestävä kehitys</a:t>
            </a:r>
            <a:r>
              <a:rPr lang="fi-FI" sz="2800" dirty="0" smtClean="0"/>
              <a:t>)</a:t>
            </a:r>
            <a:endParaRPr lang="fi-FI" sz="2800" b="1" dirty="0"/>
          </a:p>
          <a:p>
            <a:pPr marL="0" indent="0">
              <a:buNone/>
            </a:pPr>
            <a:r>
              <a:rPr lang="fi-FI" sz="2800" b="1" dirty="0">
                <a:solidFill>
                  <a:srgbClr val="FF0000"/>
                </a:solidFill>
              </a:rPr>
              <a:t>2. Poliittisten päätösten vaikutukset terveyteen</a:t>
            </a:r>
          </a:p>
          <a:p>
            <a:pPr marL="0" indent="0">
              <a:buNone/>
            </a:pPr>
            <a:r>
              <a:rPr lang="fi-FI" sz="2800" dirty="0"/>
              <a:t>(</a:t>
            </a:r>
            <a:r>
              <a:rPr lang="fi-FI" sz="2400" dirty="0"/>
              <a:t>terveyspolitiikka, promootio, preventio, lainsäädäntö, sairausvakuutus, yksilön terveysvalinnat)</a:t>
            </a:r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10857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992777" y="300447"/>
            <a:ext cx="9875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400" dirty="0" smtClean="0"/>
              <a:t>GLOBAALIT TERVEYSKYSYMYKSET</a:t>
            </a:r>
            <a:endParaRPr lang="fi-FI" sz="5400" dirty="0"/>
          </a:p>
        </p:txBody>
      </p:sp>
      <p:sp>
        <p:nvSpPr>
          <p:cNvPr id="3" name="Tekstiruutu 2"/>
          <p:cNvSpPr txBox="1"/>
          <p:nvPr/>
        </p:nvSpPr>
        <p:spPr>
          <a:xfrm>
            <a:off x="1136467" y="1223777"/>
            <a:ext cx="10685419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i="1" dirty="0" smtClean="0">
                <a:solidFill>
                  <a:srgbClr val="C00000"/>
                </a:solidFill>
              </a:rPr>
              <a:t>YHTEISKUNNAN TALOUDELLINEN JA SOSIAALINEN KEHITYSTASO!</a:t>
            </a:r>
            <a:endParaRPr lang="fi-FI" sz="2000" i="1" dirty="0"/>
          </a:p>
          <a:p>
            <a:r>
              <a:rPr lang="fi-FI" sz="2000" i="1" dirty="0" smtClean="0"/>
              <a:t>HAASTEENA mm. </a:t>
            </a:r>
          </a:p>
          <a:p>
            <a:r>
              <a:rPr lang="fi-FI" sz="2000" i="1" dirty="0" smtClean="0"/>
              <a:t>- </a:t>
            </a:r>
            <a:r>
              <a:rPr lang="fi-FI" sz="2000" b="1" dirty="0" smtClean="0"/>
              <a:t>KÖYHYYS </a:t>
            </a:r>
            <a:r>
              <a:rPr lang="fi-FI" sz="2000" dirty="0">
                <a:solidFill>
                  <a:srgbClr val="FF0000"/>
                </a:solidFill>
              </a:rPr>
              <a:t>Globaalisti köyhyys on suurimpia ongelmia terveyden </a:t>
            </a:r>
            <a:r>
              <a:rPr lang="fi-FI" sz="2000" dirty="0" smtClean="0">
                <a:solidFill>
                  <a:srgbClr val="FF0000"/>
                </a:solidFill>
              </a:rPr>
              <a:t>kannalta</a:t>
            </a:r>
            <a:endParaRPr lang="fi-FI" sz="2000" i="1" dirty="0" smtClean="0"/>
          </a:p>
          <a:p>
            <a:r>
              <a:rPr lang="fi-FI" sz="2000" dirty="0" smtClean="0"/>
              <a:t>- </a:t>
            </a:r>
            <a:r>
              <a:rPr lang="fi-FI" sz="2000" b="1" dirty="0" smtClean="0"/>
              <a:t>VÄESTÖNKASVU</a:t>
            </a:r>
            <a:r>
              <a:rPr lang="fi-FI" sz="2000" dirty="0" smtClean="0"/>
              <a:t> </a:t>
            </a:r>
            <a:r>
              <a:rPr lang="fi-FI" sz="2000" dirty="0"/>
              <a:t>(jota selittää eliniän </a:t>
            </a:r>
            <a:r>
              <a:rPr lang="fi-FI" sz="2000" dirty="0" smtClean="0"/>
              <a:t>pidentyminen, </a:t>
            </a:r>
            <a:r>
              <a:rPr lang="fi-FI" sz="2000" dirty="0"/>
              <a:t>hygienian, ruoan saatavuuden sekä lääketieteen kehittymisen ansiosta</a:t>
            </a:r>
            <a:r>
              <a:rPr lang="fi-FI" sz="2000" dirty="0" smtClean="0"/>
              <a:t>)</a:t>
            </a:r>
          </a:p>
          <a:p>
            <a:r>
              <a:rPr lang="fi-FI" sz="2000" dirty="0" smtClean="0"/>
              <a:t>-</a:t>
            </a:r>
            <a:r>
              <a:rPr lang="fi-FI" sz="2000" b="1" dirty="0" smtClean="0"/>
              <a:t>RUOAN </a:t>
            </a:r>
            <a:r>
              <a:rPr lang="fi-FI" sz="2000" b="1" dirty="0"/>
              <a:t>JA VEDEN EPÄTASAINEN JAKAUTUMINEN</a:t>
            </a:r>
          </a:p>
          <a:p>
            <a:r>
              <a:rPr lang="fi-FI" sz="2000" dirty="0" smtClean="0"/>
              <a:t>-</a:t>
            </a:r>
            <a:r>
              <a:rPr lang="fi-FI" sz="2000" b="1" dirty="0" smtClean="0"/>
              <a:t>ILMASTONMUUTOS</a:t>
            </a:r>
          </a:p>
          <a:p>
            <a:r>
              <a:rPr lang="fi-FI" sz="2000" dirty="0" smtClean="0"/>
              <a:t>-</a:t>
            </a:r>
            <a:r>
              <a:rPr lang="fi-FI" sz="2000" b="1" dirty="0" smtClean="0"/>
              <a:t>LIIKENTEEN, ENERGIAN- JA RAVINNONTUOTANNON YMPÄRISTÖVAIKUTUKSET</a:t>
            </a:r>
          </a:p>
          <a:p>
            <a:r>
              <a:rPr lang="fi-FI" sz="2000" b="1" dirty="0" smtClean="0"/>
              <a:t>-RAUHATTOMUUS, </a:t>
            </a:r>
            <a:r>
              <a:rPr lang="fi-FI" sz="2000" b="1" dirty="0" err="1" smtClean="0"/>
              <a:t>SODAT</a:t>
            </a:r>
            <a:r>
              <a:rPr lang="fi-FI" sz="2000" dirty="0" err="1">
                <a:solidFill>
                  <a:srgbClr val="92D050"/>
                </a:solidFill>
              </a:rPr>
              <a:t>Eri</a:t>
            </a:r>
            <a:r>
              <a:rPr lang="fi-FI" sz="2000" dirty="0">
                <a:solidFill>
                  <a:srgbClr val="92D050"/>
                </a:solidFill>
              </a:rPr>
              <a:t> puolilla maailmaa sodat ja konfliktit </a:t>
            </a:r>
            <a:r>
              <a:rPr lang="fi-FI" sz="2000" dirty="0"/>
              <a:t>vaikeuttavat yhteiskunnan toimintaa ja sitä kautta vaikuttavat myös ihmisten </a:t>
            </a:r>
            <a:r>
              <a:rPr lang="fi-FI" sz="2000" dirty="0" smtClean="0"/>
              <a:t>terveyteen</a:t>
            </a:r>
            <a:endParaRPr lang="fi-FI" sz="2000" b="1" dirty="0" smtClean="0"/>
          </a:p>
          <a:p>
            <a:r>
              <a:rPr lang="fi-FI" sz="2000" i="1" dirty="0" smtClean="0"/>
              <a:t>-</a:t>
            </a:r>
            <a:r>
              <a:rPr lang="fi-FI" sz="2000" b="1" i="1" dirty="0" smtClean="0"/>
              <a:t>pitkäaikaissairaudet</a:t>
            </a:r>
            <a:r>
              <a:rPr lang="fi-FI" sz="2000" b="1" i="1" dirty="0"/>
              <a:t>, onnettomuudet, ihmisten lisääntynyt </a:t>
            </a:r>
            <a:r>
              <a:rPr lang="fi-FI" sz="2000" b="1" i="1" dirty="0" smtClean="0"/>
              <a:t>liikkuvuus</a:t>
            </a:r>
          </a:p>
          <a:p>
            <a:r>
              <a:rPr lang="fi-FI" sz="2000" dirty="0">
                <a:solidFill>
                  <a:srgbClr val="FF0000"/>
                </a:solidFill>
              </a:rPr>
              <a:t>Ympäröivällä </a:t>
            </a:r>
            <a:r>
              <a:rPr lang="fi-FI" sz="2000" b="1" dirty="0">
                <a:solidFill>
                  <a:srgbClr val="FF0000"/>
                </a:solidFill>
              </a:rPr>
              <a:t>kulttuurilla </a:t>
            </a:r>
            <a:r>
              <a:rPr lang="fi-FI" sz="2000" dirty="0"/>
              <a:t>on merkitystä terveydelle. Kulttuurin muovaamat arvot, normit, uskomukset sekä tavat vaikuttavat ihmisen koko elämään, kuten myös terveyskäyttäytymiseen ja sairauksien hoitoon</a:t>
            </a:r>
            <a:r>
              <a:rPr lang="fi-FI" sz="2000" dirty="0" smtClean="0"/>
              <a:t>.</a:t>
            </a:r>
            <a:endParaRPr lang="fi-FI" sz="2000" b="1" dirty="0"/>
          </a:p>
          <a:p>
            <a:r>
              <a:rPr lang="fi-FI" sz="2000" b="1" dirty="0" smtClean="0"/>
              <a:t>-VÄESTÖN </a:t>
            </a:r>
            <a:r>
              <a:rPr lang="fi-FI" sz="2000" b="1" dirty="0"/>
              <a:t>IKÄÄNTYMINEN</a:t>
            </a:r>
          </a:p>
          <a:p>
            <a:r>
              <a:rPr lang="fi-FI" sz="2000" dirty="0" smtClean="0"/>
              <a:t>  -</a:t>
            </a:r>
            <a:r>
              <a:rPr lang="fi-FI" sz="2000" dirty="0"/>
              <a:t>palveluiden järjestäminen, terveydenhuolto, eläkejärjestelmä</a:t>
            </a:r>
          </a:p>
          <a:p>
            <a:r>
              <a:rPr lang="fi-FI" sz="2000" dirty="0" smtClean="0"/>
              <a:t>  -</a:t>
            </a:r>
            <a:r>
              <a:rPr lang="fi-FI" sz="2000" dirty="0"/>
              <a:t>huoltosuhde</a:t>
            </a:r>
          </a:p>
          <a:p>
            <a:endParaRPr lang="fi-FI" sz="2800" dirty="0"/>
          </a:p>
          <a:p>
            <a:endParaRPr lang="fi-FI" sz="2800" dirty="0"/>
          </a:p>
          <a:p>
            <a:endParaRPr lang="fi-FI" sz="2800" i="1" dirty="0" smtClean="0"/>
          </a:p>
          <a:p>
            <a:endParaRPr lang="fi-FI" sz="2800" i="1" dirty="0" smtClean="0"/>
          </a:p>
          <a:p>
            <a:endParaRPr lang="fi-FI" sz="2800" i="1" dirty="0"/>
          </a:p>
        </p:txBody>
      </p:sp>
    </p:spTree>
    <p:extLst>
      <p:ext uri="{BB962C8B-B14F-4D97-AF65-F5344CB8AC3E}">
        <p14:creationId xmlns:p14="http://schemas.microsoft.com/office/powerpoint/2010/main" val="2204377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193698"/>
            <a:ext cx="10058400" cy="1609344"/>
          </a:xfrm>
        </p:spPr>
        <p:txBody>
          <a:bodyPr/>
          <a:lstStyle/>
          <a:p>
            <a:r>
              <a:rPr lang="fi-FI" dirty="0" smtClean="0"/>
              <a:t>Ihmisoikeudet ja Agenda2030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9848" y="1803042"/>
            <a:ext cx="10058400" cy="4369158"/>
          </a:xfrm>
        </p:spPr>
        <p:txBody>
          <a:bodyPr>
            <a:normAutofit fontScale="92500" lnSpcReduction="10000"/>
          </a:bodyPr>
          <a:lstStyle/>
          <a:p>
            <a:r>
              <a:rPr lang="fi-FI" sz="2400" dirty="0">
                <a:solidFill>
                  <a:srgbClr val="FF0000"/>
                </a:solidFill>
              </a:rPr>
              <a:t>Kansainvälisten</a:t>
            </a:r>
            <a:r>
              <a:rPr lang="fi-FI" sz="2400" b="1" i="1" dirty="0">
                <a:solidFill>
                  <a:srgbClr val="FF0000"/>
                </a:solidFill>
              </a:rPr>
              <a:t> ihmisoikeuksien</a:t>
            </a:r>
            <a:r>
              <a:rPr lang="fi-FI" sz="2400" dirty="0">
                <a:solidFill>
                  <a:srgbClr val="FF0000"/>
                </a:solidFill>
              </a:rPr>
              <a:t> mukaan jokaisella on oikeus nauttia korkeimmasta saavutettavista olevasta terveydentilasta omassa </a:t>
            </a:r>
            <a:r>
              <a:rPr lang="fi-FI" sz="2400" dirty="0" err="1">
                <a:solidFill>
                  <a:srgbClr val="FF0000"/>
                </a:solidFill>
              </a:rPr>
              <a:t>sosiokulttuurisessa</a:t>
            </a:r>
            <a:r>
              <a:rPr lang="fi-FI" sz="2400" dirty="0">
                <a:solidFill>
                  <a:srgbClr val="FF0000"/>
                </a:solidFill>
              </a:rPr>
              <a:t> ympäristössään. </a:t>
            </a:r>
            <a:endParaRPr lang="fi-FI" sz="2400" dirty="0" smtClean="0">
              <a:solidFill>
                <a:srgbClr val="FF0000"/>
              </a:solidFill>
            </a:endParaRPr>
          </a:p>
          <a:p>
            <a:endParaRPr lang="fi-FI" sz="2400" dirty="0"/>
          </a:p>
          <a:p>
            <a:r>
              <a:rPr lang="fi-FI" sz="2400" dirty="0"/>
              <a:t>Avaintekijöitä ovat muun muassa toimiva </a:t>
            </a:r>
            <a:r>
              <a:rPr lang="fi-FI" sz="2400" b="1" dirty="0"/>
              <a:t>terveydenhuolto- ja koulutusjärjestelmä, riittävä ravinto, puhdas vesi sekä hyvät </a:t>
            </a:r>
            <a:r>
              <a:rPr lang="fi-FI" sz="2400" b="1" dirty="0" err="1"/>
              <a:t>sanitaatio</a:t>
            </a:r>
            <a:r>
              <a:rPr lang="fi-FI" sz="2400" b="1" dirty="0"/>
              <a:t>- ja hygieniaolot</a:t>
            </a:r>
            <a:r>
              <a:rPr lang="fi-FI" sz="2400" b="1" dirty="0" smtClean="0"/>
              <a:t>.</a:t>
            </a:r>
          </a:p>
          <a:p>
            <a:endParaRPr lang="fi-FI" sz="2400" dirty="0"/>
          </a:p>
          <a:p>
            <a:r>
              <a:rPr lang="fi-FI" sz="2400" dirty="0">
                <a:solidFill>
                  <a:srgbClr val="FF0000"/>
                </a:solidFill>
              </a:rPr>
              <a:t>avaintekijöiden toteutumista edistää maailmanlaajuisesti YK:n </a:t>
            </a:r>
            <a:r>
              <a:rPr lang="fi-FI" sz="2400" i="1" dirty="0">
                <a:solidFill>
                  <a:srgbClr val="FF0000"/>
                </a:solidFill>
              </a:rPr>
              <a:t>kestävän kehityksen</a:t>
            </a:r>
            <a:r>
              <a:rPr lang="fi-FI" sz="2400" dirty="0">
                <a:solidFill>
                  <a:srgbClr val="FF0000"/>
                </a:solidFill>
              </a:rPr>
              <a:t> Agenda2030</a:t>
            </a:r>
          </a:p>
        </p:txBody>
      </p:sp>
    </p:spTree>
    <p:extLst>
      <p:ext uri="{BB962C8B-B14F-4D97-AF65-F5344CB8AC3E}">
        <p14:creationId xmlns:p14="http://schemas.microsoft.com/office/powerpoint/2010/main" val="391181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5" y="360607"/>
            <a:ext cx="10895526" cy="62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045029" y="1097280"/>
            <a:ext cx="102543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i="1" dirty="0"/>
              <a:t>”Kestävä kehitys on maailmanlaajuisesti, alueellisesti ja paikallisesti tapahtuvaa jatkuvaa ja ohjattua yhteiskunnallista muutosta, jonka päämääränä on turvata nykyisille ja tuleville sukupolville hyvät elämisen mahdollisuudet.” </a:t>
            </a:r>
          </a:p>
          <a:p>
            <a:endParaRPr lang="fi-FI" sz="3600" i="1" dirty="0"/>
          </a:p>
          <a:p>
            <a:r>
              <a:rPr lang="fi-FI" sz="3600" dirty="0"/>
              <a:t>Tavoitteina oli muun muassa hävittää äärimmäinen köyhyys ja nälänhätä, turvata peruskoulutus kaikille, alentaa lapsikuolleisuutta sekä edistää ympäristön kestävää kehitystä. </a:t>
            </a:r>
            <a:endParaRPr lang="fi-FI" sz="3600" i="1" dirty="0"/>
          </a:p>
        </p:txBody>
      </p:sp>
    </p:spTree>
    <p:extLst>
      <p:ext uri="{BB962C8B-B14F-4D97-AF65-F5344CB8AC3E}">
        <p14:creationId xmlns:p14="http://schemas.microsoft.com/office/powerpoint/2010/main" val="4079421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185" y="1019175"/>
            <a:ext cx="7000875" cy="5838825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1554479" y="130629"/>
            <a:ext cx="9418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 smtClean="0"/>
              <a:t>KESTÄVÄN KEHITYKSEN ULOTTUVUUDET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857401781"/>
      </p:ext>
    </p:extLst>
  </p:cSld>
  <p:clrMapOvr>
    <a:masterClrMapping/>
  </p:clrMapOvr>
</p:sld>
</file>

<file path=ppt/theme/theme1.xml><?xml version="1.0" encoding="utf-8"?>
<a:theme xmlns:a="http://schemas.openxmlformats.org/drawingml/2006/main" name="Pisar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Pisara</Template>
  <TotalTime>362</TotalTime>
  <Words>1455</Words>
  <Application>Microsoft Office PowerPoint</Application>
  <PresentationFormat>Laajakuva</PresentationFormat>
  <Paragraphs>160</Paragraphs>
  <Slides>26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3" baseType="lpstr">
      <vt:lpstr>MS Gothic</vt:lpstr>
      <vt:lpstr>Arial</vt:lpstr>
      <vt:lpstr>Bell MT</vt:lpstr>
      <vt:lpstr>Tahoma</vt:lpstr>
      <vt:lpstr>Tw Cen MT</vt:lpstr>
      <vt:lpstr>Wingdings</vt:lpstr>
      <vt:lpstr>Pisara</vt:lpstr>
      <vt:lpstr>PowerPoint-esitys</vt:lpstr>
      <vt:lpstr>Terveys ja yhteiskunnalliset taustatekijät</vt:lpstr>
      <vt:lpstr>PowerPoint-esitys</vt:lpstr>
      <vt:lpstr>Terveys yhteiskunnallisena ilmiönä </vt:lpstr>
      <vt:lpstr>PowerPoint-esitys</vt:lpstr>
      <vt:lpstr>Ihmisoikeudet ja Agenda2030 </vt:lpstr>
      <vt:lpstr>PowerPoint-esitys</vt:lpstr>
      <vt:lpstr>PowerPoint-esitys</vt:lpstr>
      <vt:lpstr>PowerPoint-esitys</vt:lpstr>
      <vt:lpstr>PowerPoint-esitys</vt:lpstr>
      <vt:lpstr>PowerPoint-esitys</vt:lpstr>
      <vt:lpstr>Terveyserot Suomessa (TE)</vt:lpstr>
      <vt:lpstr>PowerPoint-esitys</vt:lpstr>
      <vt:lpstr>PowerPoint-esitys</vt:lpstr>
      <vt:lpstr>Terveyserojen kaventaminen</vt:lpstr>
      <vt:lpstr>Terveys- ja sosiaalipalveluiden kehitys Suomessa (TE) </vt:lpstr>
      <vt:lpstr>PowerPoint-esitys</vt:lpstr>
      <vt:lpstr>Syrjäytyminen yhteiskunnallisena ongelmana (KA)</vt:lpstr>
      <vt:lpstr>PowerPoint-esitys</vt:lpstr>
      <vt:lpstr>Poliittisten päätösten vaikutukset terveyteen  </vt:lpstr>
      <vt:lpstr>PowerPoint-esitys</vt:lpstr>
      <vt:lpstr>PowerPoint-esitys</vt:lpstr>
      <vt:lpstr>PowerPoint-esitys</vt:lpstr>
      <vt:lpstr>Terveyden edistäminen – Esim. tupakoinnin rajoittaminen</vt:lpstr>
      <vt:lpstr>PowerPoint-esitys</vt:lpstr>
      <vt:lpstr>Poliittisten päätösten vaikutukset terveyteen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Löfström Leena</dc:creator>
  <cp:lastModifiedBy>Löfström Leena</cp:lastModifiedBy>
  <cp:revision>36</cp:revision>
  <dcterms:created xsi:type="dcterms:W3CDTF">2018-11-24T15:32:49Z</dcterms:created>
  <dcterms:modified xsi:type="dcterms:W3CDTF">2022-12-11T17:16:58Z</dcterms:modified>
</cp:coreProperties>
</file>