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4" r:id="rId4"/>
    <p:sldId id="265" r:id="rId5"/>
    <p:sldId id="266" r:id="rId6"/>
    <p:sldId id="258" r:id="rId7"/>
    <p:sldId id="263" r:id="rId8"/>
    <p:sldId id="268" r:id="rId9"/>
    <p:sldId id="267" r:id="rId10"/>
    <p:sldId id="260" r:id="rId11"/>
    <p:sldId id="261" r:id="rId12"/>
    <p:sldId id="262" r:id="rId13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8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naps.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7FD9B5FD-EF13-4638-96D6-5181B1D19718}" type="datetimeFigureOut">
              <a:rPr lang="fi-FI" smtClean="0"/>
              <a:pPr/>
              <a:t>1.3.15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fi-FI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624388" y="228600"/>
            <a:ext cx="2057400" cy="203911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9B5FD-EF13-4638-96D6-5181B1D19718}" type="datetimeFigureOut">
              <a:rPr lang="fi-FI" smtClean="0"/>
              <a:pPr/>
              <a:t>1.3.15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A4627-2040-4B52-BF53-02A26B8BBA3C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2" name="Content Placeholder 2"/>
          <p:cNvSpPr>
            <a:spLocks noGrp="1"/>
          </p:cNvSpPr>
          <p:nvPr>
            <p:ph sz="half" idx="17"/>
          </p:nvPr>
        </p:nvSpPr>
        <p:spPr>
          <a:xfrm>
            <a:off x="502920" y="1985963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8"/>
          </p:nvPr>
        </p:nvSpPr>
        <p:spPr>
          <a:xfrm>
            <a:off x="502920" y="4164965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16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9B5FD-EF13-4638-96D6-5181B1D19718}" type="datetimeFigureOut">
              <a:rPr lang="fi-FI" smtClean="0"/>
              <a:pPr/>
              <a:t>1.3.15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A4627-2040-4B52-BF53-02A26B8BBA3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9B5FD-EF13-4638-96D6-5181B1D19718}" type="datetimeFigureOut">
              <a:rPr lang="fi-FI" smtClean="0"/>
              <a:pPr/>
              <a:t>1.3.15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A4627-2040-4B52-BF53-02A26B8BBA3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3451225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5" y="2571750"/>
            <a:ext cx="3255264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perustyylejä naps.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68775" y="273050"/>
            <a:ext cx="4597399" cy="585311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3" y="3733800"/>
            <a:ext cx="325526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7FD9B5FD-EF13-4638-96D6-5181B1D19718}" type="datetimeFigureOut">
              <a:rPr lang="fi-FI" smtClean="0"/>
              <a:pPr/>
              <a:t>1.3.15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59305" y="6423585"/>
            <a:ext cx="3316941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9404" y="3124200"/>
            <a:ext cx="3898272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6" y="228600"/>
            <a:ext cx="3460658" cy="63452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Vedä kuva paikkamerkkiin tai lisää napsauttamalla kuvaketta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9404" y="3995737"/>
            <a:ext cx="3898272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7FD9B5FD-EF13-4638-96D6-5181B1D19718}" type="datetimeFigureOut">
              <a:rPr lang="fi-FI" smtClean="0"/>
              <a:pPr/>
              <a:t>1.3.15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A4627-2040-4B52-BF53-02A26B8BBA3C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0" name="TextBox 9"/>
          <p:cNvSpPr txBox="1"/>
          <p:nvPr/>
        </p:nvSpPr>
        <p:spPr>
          <a:xfrm>
            <a:off x="3990110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 kuvatekstin pääll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6505" y="4424082"/>
            <a:ext cx="6191157" cy="83371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28600"/>
            <a:ext cx="637838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Vedä kuva paikkamerkkiin tai lisää napsauttamalla kuvaketta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6505" y="5257799"/>
            <a:ext cx="6191157" cy="885825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9B5FD-EF13-4638-96D6-5181B1D19718}" type="datetimeFigureOut">
              <a:rPr lang="fi-FI" smtClean="0"/>
              <a:pPr/>
              <a:t>1.3.15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A4627-2040-4B52-BF53-02A26B8BBA3C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327212" y="4632792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kuva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4" y="228600"/>
            <a:ext cx="6387167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6181611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6179566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212262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FD9B5FD-EF13-4638-96D6-5181B1D19718}" type="datetimeFigureOut">
              <a:rPr lang="fi-FI" smtClean="0"/>
              <a:pPr/>
              <a:t>1.3.15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46481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A4627-2040-4B52-BF53-02A26B8BBA3C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49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i-FI" smtClean="0"/>
              <a:t>Vedä kuva paikkamerkkiin tai lisää napsauttamalla kuvaketta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6802438" y="4535424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i-FI" smtClean="0"/>
              <a:t>Vedä kuva paikkamerkkiin tai lisää napsauttamalla kuvaketta</a:t>
            </a:r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423545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4016633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401530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48000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FD9B5FD-EF13-4638-96D6-5181B1D19718}" type="datetimeFigureOut">
              <a:rPr lang="fi-FI" smtClean="0"/>
              <a:pPr/>
              <a:t>1.3.15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25907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A4627-2040-4B52-BF53-02A26B8BBA3C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624388" y="4534726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i-FI" smtClean="0"/>
              <a:t>Vedä kuva paikkamerkkiin tai lisää napsauttamalla kuvaketta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4624388" y="2381663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i-FI" smtClean="0"/>
              <a:t>Vedä kuva paikkamerkkiin tai lisää napsauttamalla kuvaketta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5"/>
          </p:nvPr>
        </p:nvSpPr>
        <p:spPr>
          <a:xfrm>
            <a:off x="6803136" y="2381662"/>
            <a:ext cx="2057400" cy="418795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i-FI" smtClean="0"/>
              <a:t>Vedä kuva paikkamerkkiin tai lisää napsauttamalla kuvaketta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a ja kuvateksti, vaihtoeh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0" y="3124200"/>
            <a:ext cx="3108960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365248"/>
            <a:ext cx="424011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Vedä kuva paikkamerkkiin tai lisää napsauttamalla kuvaketta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0" y="3995737"/>
            <a:ext cx="3108960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7FD9B5FD-EF13-4638-96D6-5181B1D19718}" type="datetimeFigureOut">
              <a:rPr lang="fi-FI" smtClean="0"/>
              <a:pPr/>
              <a:t>1.3.15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A4627-2040-4B52-BF53-02A26B8BBA3C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0" name="TextBox 9"/>
          <p:cNvSpPr txBox="1"/>
          <p:nvPr/>
        </p:nvSpPr>
        <p:spPr>
          <a:xfrm>
            <a:off x="4750361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27790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i-FI" smtClean="0"/>
              <a:t>Vedä kuva paikkamerkkiin tai lisää napsauttamalla kuvaketta</a:t>
            </a:r>
            <a:endParaRPr/>
          </a:p>
        </p:txBody>
      </p:sp>
      <p:sp>
        <p:nvSpPr>
          <p:cNvPr id="15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246062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i-FI" smtClean="0"/>
              <a:t>Vedä kuva paikkamerkkiin tai lisää napsauttamalla kuvaketta</a:t>
            </a:r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9B5FD-EF13-4638-96D6-5181B1D19718}" type="datetimeFigureOut">
              <a:rPr lang="fi-FI" smtClean="0"/>
              <a:pPr/>
              <a:t>1.3.15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A4627-2040-4B52-BF53-02A26B8BBA3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9B5FD-EF13-4638-96D6-5181B1D19718}" type="datetimeFigureOut">
              <a:rPr lang="fi-FI" smtClean="0"/>
              <a:pPr/>
              <a:t>1.3.15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A4627-2040-4B52-BF53-02A26B8BBA3C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95772" y="954742"/>
            <a:ext cx="681318" cy="5171422"/>
          </a:xfrm>
        </p:spPr>
        <p:txBody>
          <a:bodyPr vert="eaVert" anchor="t" anchorCtr="0"/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58756"/>
            <a:ext cx="6858000" cy="5184869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9B5FD-EF13-4638-96D6-5181B1D19718}" type="datetimeFigureOut">
              <a:rPr lang="fi-FI" smtClean="0"/>
              <a:pPr/>
              <a:t>1.3.15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A4627-2040-4B52-BF53-02A26B8BBA3C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9" name="TextBox 8"/>
          <p:cNvSpPr txBox="1"/>
          <p:nvPr/>
        </p:nvSpPr>
        <p:spPr>
          <a:xfrm rot="16200000">
            <a:off x="8593111" y="561668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sisältö, vaihtoeh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134471"/>
            <a:ext cx="7556313" cy="995082"/>
          </a:xfrm>
        </p:spPr>
        <p:txBody>
          <a:bodyPr anchor="b" anchorCtr="0"/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9B5FD-EF13-4638-96D6-5181B1D19718}" type="datetimeFigureOut">
              <a:rPr lang="fi-FI" smtClean="0"/>
              <a:pPr/>
              <a:t>1.3.15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A4627-2040-4B52-BF53-02A26B8BBA3C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498518" y="1129553"/>
            <a:ext cx="7558960" cy="774700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>
              <a:buNone/>
              <a:defRPr kumimoji="0" sz="2400" b="0" i="0" u="none" strike="noStrike" kern="1200" cap="none" spc="0" normalizeH="0" baseline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dia, jossa on 2 kuv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naps.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7FD9B5FD-EF13-4638-96D6-5181B1D19718}" type="datetimeFigureOut">
              <a:rPr lang="fi-FI" smtClean="0"/>
              <a:pPr/>
              <a:t>1.3.15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fi-FI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i-FI" smtClean="0"/>
              <a:t>Vedä kuva paikkamerkkiin tai lisää napsauttamalla kuvaketta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74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i-FI" smtClean="0"/>
              <a:t>Vedä kuva paikkamerkkiin tai lisää napsauttamalla kuvaketta</a:t>
            </a:r>
            <a:endParaRPr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1779494"/>
            <a:ext cx="3086100" cy="2040905"/>
          </a:xfrm>
        </p:spPr>
        <p:txBody>
          <a:bodyPr lIns="45720" tIns="45720" rIns="45720" anchor="t">
            <a:noAutofit/>
          </a:bodyPr>
          <a:lstStyle>
            <a:lvl1pPr marL="0" indent="0" algn="ctr">
              <a:spcBef>
                <a:spcPts val="600"/>
              </a:spcBef>
              <a:buNone/>
              <a:defRPr sz="4600">
                <a:solidFill>
                  <a:schemeClr val="bg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58907" y="228600"/>
            <a:ext cx="820093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124200"/>
            <a:ext cx="5638800" cy="1362075"/>
          </a:xfrm>
        </p:spPr>
        <p:txBody>
          <a:bodyPr anchor="b" anchorCtr="0">
            <a:normAutofit/>
          </a:bodyPr>
          <a:lstStyle>
            <a:lvl1pPr algn="l">
              <a:defRPr sz="3200" b="0" cap="none" baseline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4495800"/>
            <a:ext cx="5638800" cy="1500187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300"/>
              </a:spcBef>
              <a:buNone/>
              <a:defRPr sz="14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906" y="6248774"/>
            <a:ext cx="1474694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7FD9B5FD-EF13-4638-96D6-5181B1D19718}" type="datetimeFigureOut">
              <a:rPr lang="fi-FI" smtClean="0"/>
              <a:pPr/>
              <a:t>1.3.15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0" y="6248774"/>
            <a:ext cx="5638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05800" y="6248774"/>
            <a:ext cx="554038" cy="365125"/>
          </a:xfrm>
        </p:spPr>
        <p:txBody>
          <a:bodyPr/>
          <a:lstStyle/>
          <a:p>
            <a:fld id="{468A4627-2040-4B52-BF53-02A26B8BBA3C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TextBox 7"/>
          <p:cNvSpPr txBox="1"/>
          <p:nvPr/>
        </p:nvSpPr>
        <p:spPr>
          <a:xfrm>
            <a:off x="2003612" y="3110754"/>
            <a:ext cx="260909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40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9" name="Rectangle 8"/>
          <p:cNvSpPr/>
          <p:nvPr/>
        </p:nvSpPr>
        <p:spPr>
          <a:xfrm>
            <a:off x="285750" y="228600"/>
            <a:ext cx="212725" cy="63452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9987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9B5FD-EF13-4638-96D6-5181B1D19718}" type="datetimeFigureOut">
              <a:rPr lang="fi-FI" smtClean="0"/>
              <a:pPr/>
              <a:t>1.3.15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A4627-2040-4B52-BF53-02A26B8BBA3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7541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99878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9B5FD-EF13-4638-96D6-5181B1D19718}" type="datetimeFigureOut">
              <a:rPr lang="fi-FI" smtClean="0"/>
              <a:pPr/>
              <a:t>1.3.15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A4627-2040-4B52-BF53-02A26B8BBA3C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7541" y="2070847"/>
            <a:ext cx="3657600" cy="322729"/>
          </a:xfrm>
          <a:prstGeom prst="rect">
            <a:avLst/>
          </a:prstGeom>
          <a:solidFill>
            <a:schemeClr val="accent3"/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99878" y="2070847"/>
            <a:ext cx="3657600" cy="3227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sisältökohdetta, ylä ja a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7" y="1985963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9B5FD-EF13-4638-96D6-5181B1D19718}" type="datetimeFigureOut">
              <a:rPr lang="fi-FI" smtClean="0"/>
              <a:pPr/>
              <a:t>1.3.15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3" name="Content Placeholder 2"/>
          <p:cNvSpPr>
            <a:spLocks noGrp="1"/>
          </p:cNvSpPr>
          <p:nvPr>
            <p:ph sz="half" idx="14"/>
          </p:nvPr>
        </p:nvSpPr>
        <p:spPr>
          <a:xfrm>
            <a:off x="498517" y="4164965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14" name="Rectangle 13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05800" y="242234"/>
            <a:ext cx="554038" cy="365125"/>
          </a:xfrm>
        </p:spPr>
        <p:txBody>
          <a:bodyPr/>
          <a:lstStyle/>
          <a:p>
            <a:fld id="{468A4627-2040-4B52-BF53-02A26B8BBA3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9B5FD-EF13-4638-96D6-5181B1D19718}" type="datetimeFigureOut">
              <a:rPr lang="fi-FI" smtClean="0"/>
              <a:pPr/>
              <a:t>1.3.15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A4627-2040-4B52-BF53-02A26B8BBA3C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474" y="484094"/>
            <a:ext cx="7556313" cy="111610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474" y="1981200"/>
            <a:ext cx="7556313" cy="4144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95247" y="642358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FD9B5FD-EF13-4638-96D6-5181B1D19718}" type="datetimeFigureOut">
              <a:rPr lang="fi-FI" smtClean="0"/>
              <a:pPr/>
              <a:t>1.3.15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1706" y="6423585"/>
            <a:ext cx="61228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242234"/>
            <a:ext cx="5540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468A4627-2040-4B52-BF53-02A26B8BBA3C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  <p:sldLayoutId id="2147483690" r:id="rId18"/>
    <p:sldLayoutId id="2147483691" r:id="rId19"/>
    <p:sldLayoutId id="2147483692" r:id="rId20"/>
  </p:sldLayoutIdLst>
  <p:txStyles>
    <p:titleStyle>
      <a:lvl1pPr algn="l" defTabSz="914400" rtl="0" eaLnBrk="1" latinLnBrk="0" hangingPunct="1">
        <a:spcBef>
          <a:spcPct val="0"/>
        </a:spcBef>
        <a:buNone/>
        <a:defRPr sz="36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2000"/>
        </a:spcBef>
        <a:buClr>
          <a:schemeClr val="accent1"/>
        </a:buClr>
        <a:buSzPct val="75000"/>
        <a:buFont typeface="Wingdings" pitchFamily="2" charset="2"/>
        <a:buChar char="n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Esseen kirjoittaminen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ÄI 5</a:t>
            </a:r>
            <a:endParaRPr lang="fi-FI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Esseen kirjoitusprosessi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fi-FI" b="1" dirty="0" smtClean="0"/>
              <a:t>Tehtävänannon lukeminen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fi-FI" dirty="0" smtClean="0"/>
              <a:t>Mitä tehtävänanto käskee tehdä?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fi-FI" dirty="0" smtClean="0"/>
              <a:t>Mitä se ei käske tehdä eli missä voit mennä harhaan</a:t>
            </a:r>
            <a:r>
              <a:rPr lang="fi-FI" dirty="0" smtClean="0"/>
              <a:t>?</a:t>
            </a:r>
            <a:endParaRPr lang="fi-FI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Esseen kirjoitusprosessi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fi-FI" b="1" dirty="0"/>
              <a:t>Ideointi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fi-FI" dirty="0"/>
              <a:t>Tajunnanvirtaa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fi-FI" dirty="0"/>
              <a:t>Ei itsekritiikkiä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fi-FI" dirty="0"/>
              <a:t>Ideakartta, lista, tajunnanvirtateksti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fi-FI" b="1" dirty="0" smtClean="0"/>
              <a:t>Suunnittelu</a:t>
            </a:r>
            <a:endParaRPr lang="fi-FI" b="1" dirty="0" smtClean="0"/>
          </a:p>
          <a:p>
            <a:pPr marL="914400" lvl="1" indent="-514350">
              <a:buFont typeface="Arial" pitchFamily="34" charset="0"/>
              <a:buChar char="•"/>
            </a:pPr>
            <a:r>
              <a:rPr lang="fi-FI" dirty="0" smtClean="0"/>
              <a:t>Rajataan käsiteltävä aihe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fi-FI" dirty="0" smtClean="0"/>
              <a:t>Karsitaan rönsyt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fi-FI" dirty="0" smtClean="0"/>
              <a:t>Tehdään tarvittaessa uusi ideakartta, lista tms.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fi-FI" b="1" dirty="0" smtClean="0"/>
              <a:t>Jäsentely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fi-FI" dirty="0" smtClean="0"/>
              <a:t>Missä järjestyksessä asiat kannattaa käsitellä? Esim. tärkeysjärjestys, näkökulmajärjestys, vertailujärjestys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fi-FI" dirty="0" smtClean="0"/>
              <a:t>Millainen aloitus ja lopetus aiheeseen voisi sopia?</a:t>
            </a:r>
            <a:endParaRPr lang="fi-FI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Esseen kirjoitusprosessi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6"/>
            </a:pPr>
            <a:r>
              <a:rPr lang="fi-FI" dirty="0" smtClean="0"/>
              <a:t>Ensimmäisen version kirjoittaminen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fi-FI" dirty="0" smtClean="0"/>
              <a:t>Kirjoittamista ei tarvitse aloittaa alusta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fi-FI" dirty="0" smtClean="0"/>
              <a:t>Aloituksen voi kirjoittaa viimeiseksi, lopetuksen ensimmäiseksi</a:t>
            </a:r>
          </a:p>
          <a:p>
            <a:pPr marL="514350" indent="-514350">
              <a:buFont typeface="+mj-lt"/>
              <a:buAutoNum type="arabicPeriod" startAt="7"/>
            </a:pPr>
            <a:r>
              <a:rPr lang="fi-FI" dirty="0" smtClean="0"/>
              <a:t>Muokkaaminen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fi-FI" dirty="0" smtClean="0"/>
              <a:t>Luetaan teksti läpi, mietitään, miten sitä voi parantaa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fi-FI" dirty="0" smtClean="0"/>
              <a:t>Korjataan kielivirheet</a:t>
            </a:r>
          </a:p>
          <a:p>
            <a:pPr marL="514350" indent="-514350">
              <a:buFont typeface="+mj-lt"/>
              <a:buAutoNum type="arabicPeriod" startAt="8"/>
            </a:pPr>
            <a:r>
              <a:rPr lang="fi-FI" dirty="0" smtClean="0"/>
              <a:t>Puhtaaksi kirjoittaminen (jos jää aikaa)</a:t>
            </a:r>
            <a:endParaRPr lang="fi-FI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Esseekoe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Kirjoitetaan yksi 4-5-sivuinen essee</a:t>
            </a:r>
          </a:p>
          <a:p>
            <a:r>
              <a:rPr lang="fi-FI" dirty="0" smtClean="0">
                <a:sym typeface="Wingdings"/>
              </a:rPr>
              <a:t>Yleensä </a:t>
            </a:r>
            <a:r>
              <a:rPr lang="fi-FI" dirty="0">
                <a:sym typeface="Wingdings"/>
              </a:rPr>
              <a:t>14 tehtävää, 7 otsikkoaihetta ja 7 aineistoaihetta</a:t>
            </a:r>
          </a:p>
          <a:p>
            <a:pPr lvl="1"/>
            <a:r>
              <a:rPr lang="fi-FI" dirty="0">
                <a:sym typeface="Wingdings"/>
              </a:rPr>
              <a:t>aineistona kuvia, kaunokirjallisia aineistoja, tilastoja, taulukoita, kolumneja, artikkeleita…</a:t>
            </a:r>
            <a:endParaRPr lang="fi-FI" dirty="0"/>
          </a:p>
          <a:p>
            <a:r>
              <a:rPr lang="fi-FI" dirty="0" smtClean="0"/>
              <a:t>Pisteet 0-60</a:t>
            </a:r>
          </a:p>
          <a:p>
            <a:r>
              <a:rPr lang="fi-FI" dirty="0" smtClean="0"/>
              <a:t>Esseekoe mittaa kokelaan kypsyyttä.</a:t>
            </a:r>
          </a:p>
          <a:p>
            <a:pPr lvl="1"/>
            <a:r>
              <a:rPr lang="fi-FI" dirty="0" smtClean="0"/>
              <a:t>Pohtiva teksti</a:t>
            </a:r>
          </a:p>
          <a:p>
            <a:pPr lvl="1"/>
            <a:r>
              <a:rPr lang="fi-FI" dirty="0" smtClean="0"/>
              <a:t>Ajattelukyky</a:t>
            </a:r>
          </a:p>
          <a:p>
            <a:pPr lvl="1"/>
            <a:r>
              <a:rPr lang="fi-FI" dirty="0" smtClean="0"/>
              <a:t>Perustelukyky</a:t>
            </a:r>
          </a:p>
          <a:p>
            <a:pPr lvl="1"/>
            <a:r>
              <a:rPr lang="fi-FI" dirty="0" smtClean="0"/>
              <a:t>Osaa ilmaista ajatukset selkeästi ja oikeakielisesti</a:t>
            </a:r>
          </a:p>
          <a:p>
            <a:pPr lvl="1"/>
            <a:endParaRPr lang="fi-FI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Esseen tehtävätyypit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smtClean="0"/>
              <a:t>Etiikan yms. aiheiden pohtimistehtäviä</a:t>
            </a:r>
          </a:p>
          <a:p>
            <a:pPr lvl="1"/>
            <a:r>
              <a:rPr lang="fi-FI" dirty="0" smtClean="0"/>
              <a:t>Kirjoita aikamme voittajista ja häviäjistä</a:t>
            </a:r>
          </a:p>
          <a:p>
            <a:pPr lvl="1"/>
            <a:r>
              <a:rPr lang="fi-FI" dirty="0" smtClean="0"/>
              <a:t>Kuka lasta nykyään kasvattaa?</a:t>
            </a:r>
          </a:p>
          <a:p>
            <a:r>
              <a:rPr lang="fi-FI" dirty="0" smtClean="0"/>
              <a:t>Historian ja yhteiskuntaopin tehtäviä</a:t>
            </a:r>
          </a:p>
          <a:p>
            <a:pPr lvl="1"/>
            <a:r>
              <a:rPr lang="fi-FI" dirty="0" smtClean="0"/>
              <a:t>Miksi </a:t>
            </a:r>
            <a:r>
              <a:rPr lang="fi-FI" dirty="0" err="1" smtClean="0"/>
              <a:t>lähi-itään</a:t>
            </a:r>
            <a:r>
              <a:rPr lang="fi-FI" dirty="0" smtClean="0"/>
              <a:t> ei saada rauhaa?</a:t>
            </a:r>
          </a:p>
          <a:p>
            <a:pPr lvl="1"/>
            <a:r>
              <a:rPr lang="fi-FI" dirty="0" smtClean="0"/>
              <a:t>Väestö keskittyy yhä voimakkaammin suuriin asutuskeskuksiin. Pohdi, mitä yhteiskunnallisia vaikutuksia tällä kehityksellä on.</a:t>
            </a:r>
          </a:p>
          <a:p>
            <a:r>
              <a:rPr lang="fi-FI" dirty="0" smtClean="0"/>
              <a:t>Biologian ja maantieteen aiheita aiheita</a:t>
            </a:r>
          </a:p>
          <a:p>
            <a:pPr lvl="1"/>
            <a:r>
              <a:rPr lang="fi-FI" dirty="0" smtClean="0"/>
              <a:t>Pohdi, millaisen kuvan luonnosta luontodokumentit antavat ja millaisia eettisiä kysymyksiä luontodokumentteihin liittyy.</a:t>
            </a:r>
          </a:p>
          <a:p>
            <a:r>
              <a:rPr lang="fi-FI" dirty="0" smtClean="0"/>
              <a:t>Kirjallisuuden pohdintatehtäviä</a:t>
            </a:r>
          </a:p>
          <a:p>
            <a:pPr lvl="1"/>
            <a:r>
              <a:rPr lang="fi-FI" dirty="0" smtClean="0"/>
              <a:t>Miten kaunokirjallisuudessa kuvataan lapsuutta? Kirjoita omien lukukokemuksiesi pohjalta.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998214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Esseen tehtävätyypit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Runo- ja novellianalyysi</a:t>
            </a:r>
          </a:p>
          <a:p>
            <a:pPr lvl="1"/>
            <a:r>
              <a:rPr lang="fi-FI" dirty="0" smtClean="0"/>
              <a:t>Mitä Arja Tiaisen runot (s. 4-5) kertovat autoilusta?</a:t>
            </a:r>
          </a:p>
          <a:p>
            <a:pPr lvl="1"/>
            <a:r>
              <a:rPr lang="fi-FI" dirty="0" smtClean="0"/>
              <a:t>Analysoi ja tulkitse Joonas </a:t>
            </a:r>
            <a:r>
              <a:rPr lang="fi-FI" dirty="0" err="1" smtClean="0"/>
              <a:t>Konstigin</a:t>
            </a:r>
            <a:r>
              <a:rPr lang="fi-FI" dirty="0" smtClean="0"/>
              <a:t> novellia </a:t>
            </a:r>
            <a:r>
              <a:rPr lang="fi-FI" i="1" dirty="0" smtClean="0"/>
              <a:t>Pajunkissat</a:t>
            </a:r>
            <a:r>
              <a:rPr lang="fi-FI" dirty="0" smtClean="0"/>
              <a:t>.</a:t>
            </a:r>
          </a:p>
          <a:p>
            <a:r>
              <a:rPr lang="fi-FI" dirty="0" smtClean="0"/>
              <a:t>Kuva-analyysi</a:t>
            </a:r>
          </a:p>
          <a:p>
            <a:pPr lvl="1"/>
            <a:r>
              <a:rPr lang="fi-FI" dirty="0" smtClean="0"/>
              <a:t>Erittele ja tulkitse Markku Laakson maalauksia</a:t>
            </a:r>
          </a:p>
          <a:p>
            <a:r>
              <a:rPr lang="fi-FI" dirty="0" smtClean="0"/>
              <a:t>Ajankohtaisia pohdintatehtäviä</a:t>
            </a:r>
          </a:p>
          <a:p>
            <a:pPr lvl="1"/>
            <a:r>
              <a:rPr lang="fi-FI" dirty="0" smtClean="0"/>
              <a:t>Pohdi artikkelin (s. 9) ja omien kokemustesi pohjalta, onko väitteessä </a:t>
            </a:r>
            <a:r>
              <a:rPr lang="fi-FI" i="1" dirty="0" smtClean="0"/>
              <a:t>Internet pilaa aivoni</a:t>
            </a:r>
            <a:r>
              <a:rPr lang="fi-FI" dirty="0" smtClean="0"/>
              <a:t> perää.</a:t>
            </a:r>
          </a:p>
          <a:p>
            <a:r>
              <a:rPr lang="fi-FI" dirty="0" smtClean="0"/>
              <a:t>Koulua koskevia tehtäviä</a:t>
            </a:r>
          </a:p>
          <a:p>
            <a:pPr lvl="1"/>
            <a:r>
              <a:rPr lang="fi-FI" dirty="0" smtClean="0"/>
              <a:t>Mitä koulu opettaa työelämää varten?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591984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Esseen tehtävätyypit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Urheiluun liittyviä aiheita</a:t>
            </a:r>
          </a:p>
          <a:p>
            <a:pPr lvl="1"/>
            <a:r>
              <a:rPr lang="fi-FI" dirty="0" smtClean="0"/>
              <a:t>Onko yksilöurheilun aika ohi Suomessa?</a:t>
            </a:r>
          </a:p>
          <a:p>
            <a:pPr lvl="1"/>
            <a:r>
              <a:rPr lang="fi-FI" dirty="0" smtClean="0"/>
              <a:t>Kuormittaako urheilu ympäristöä?</a:t>
            </a:r>
          </a:p>
          <a:p>
            <a:pPr lvl="1"/>
            <a:r>
              <a:rPr lang="fi-FI" dirty="0" smtClean="0"/>
              <a:t>Mitä tilasto (s. 15) kertoo urheiluharrastusten suosiosta? Pohdi myös suosion syitä.</a:t>
            </a:r>
          </a:p>
          <a:p>
            <a:r>
              <a:rPr lang="fi-FI" dirty="0" smtClean="0"/>
              <a:t>Sekalaisia aiheita (liittyvät usein reaaliaineisiin)</a:t>
            </a:r>
          </a:p>
          <a:p>
            <a:pPr lvl="1"/>
            <a:r>
              <a:rPr lang="fi-FI" b="1" dirty="0" smtClean="0"/>
              <a:t>Mitä sähkö on?</a:t>
            </a:r>
          </a:p>
          <a:p>
            <a:pPr lvl="1"/>
            <a:r>
              <a:rPr lang="fi-FI" dirty="0" smtClean="0"/>
              <a:t>Mitä syömme vuonna 2030?</a:t>
            </a:r>
          </a:p>
          <a:p>
            <a:pPr lvl="1"/>
            <a:r>
              <a:rPr lang="fi-FI" dirty="0" smtClean="0"/>
              <a:t>Mies ja virkkuukoukku – uskomatonta! Kirjoita sukupuoliroolien ylityksistä pakinoiden tai vakavasti pohtien. </a:t>
            </a:r>
          </a:p>
          <a:p>
            <a:pPr lvl="1"/>
            <a:r>
              <a:rPr lang="fi-FI" dirty="0"/>
              <a:t>Suomalaisia moititaan erityisesti puhetavoiltaan epäkohteliaiksi, kun meitä verrataan esimerkiksi keskieurooppalaisiin. Pitääkö käsitys paikkansa?</a:t>
            </a:r>
          </a:p>
        </p:txBody>
      </p:sp>
    </p:spTree>
    <p:extLst>
      <p:ext uri="{BB962C8B-B14F-4D97-AF65-F5344CB8AC3E}">
        <p14:creationId xmlns:p14="http://schemas.microsoft.com/office/powerpoint/2010/main" val="10416369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Tärkeää muistaa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Tehtävänanto on luettava huolella</a:t>
            </a:r>
          </a:p>
          <a:p>
            <a:pPr lvl="1"/>
            <a:r>
              <a:rPr lang="fi-FI" dirty="0" smtClean="0"/>
              <a:t>Jos kirjoittaa ohi tehtävänannon, tuloksena on pahimmillaan 0 pistettä.</a:t>
            </a:r>
          </a:p>
          <a:p>
            <a:r>
              <a:rPr lang="fi-FI" dirty="0" smtClean="0"/>
              <a:t>Tekstin on oltava ehyt kokonaisuus</a:t>
            </a:r>
          </a:p>
          <a:p>
            <a:pPr lvl="1"/>
            <a:r>
              <a:rPr lang="fi-FI" dirty="0" smtClean="0"/>
              <a:t>Vaatii huolellisen suunnitteluvaiheen</a:t>
            </a:r>
          </a:p>
          <a:p>
            <a:r>
              <a:rPr lang="fi-FI" dirty="0" smtClean="0"/>
              <a:t>Tekstin pitää olla hyvää suomen kieltä</a:t>
            </a:r>
          </a:p>
          <a:p>
            <a:pPr lvl="1"/>
            <a:r>
              <a:rPr lang="fi-FI" dirty="0" smtClean="0"/>
              <a:t>Kielioppivirheet, tyylivirheet yms. laskevat pisteitä huomattavasti.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Tehtävänantojen rakenne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Johdantoteksti: johdattaa aiheeseen, kertoo historiasta tai nykytilasta, määrittelee mahdollisesti näkökulmaa.</a:t>
            </a:r>
          </a:p>
          <a:p>
            <a:r>
              <a:rPr lang="fi-FI" dirty="0" smtClean="0"/>
              <a:t>Käskytys: sisältää käskysanan, määrittelee, miten aihetta käsitellään.</a:t>
            </a:r>
          </a:p>
          <a:p>
            <a:r>
              <a:rPr lang="fi-FI" dirty="0" smtClean="0"/>
              <a:t>Tarkennus: rajaa näkökulman tarkemmin.</a:t>
            </a:r>
          </a:p>
          <a:p>
            <a:r>
              <a:rPr lang="fi-FI" dirty="0" smtClean="0"/>
              <a:t>Kysymys: kertoo, millaista käsittelyä odotellaan eli mihin kysymykseen tekstin pitäisi vastata.</a:t>
            </a:r>
          </a:p>
          <a:p>
            <a:r>
              <a:rPr lang="fi-FI" dirty="0" smtClean="0"/>
              <a:t>Aineiston määrittely: kertoo, mitä pitää käyttää aineistona (ulkopuolinen aineisto, omat kokemukset)</a:t>
            </a:r>
          </a:p>
          <a:p>
            <a:r>
              <a:rPr lang="fi-FI" dirty="0" smtClean="0"/>
              <a:t>Valmis otsikko</a:t>
            </a:r>
          </a:p>
        </p:txBody>
      </p:sp>
    </p:spTree>
    <p:extLst>
      <p:ext uri="{BB962C8B-B14F-4D97-AF65-F5344CB8AC3E}">
        <p14:creationId xmlns:p14="http://schemas.microsoft.com/office/powerpoint/2010/main" val="21549546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Tehtävänantojen rakenne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28600" lvl="1">
              <a:spcBef>
                <a:spcPts val="2000"/>
              </a:spcBef>
              <a:buClr>
                <a:schemeClr val="accent1"/>
              </a:buClr>
            </a:pPr>
            <a:r>
              <a:rPr lang="fi-FI" dirty="0"/>
              <a:t>Väestö keskittyy yhä voimakkaammin suuriin asutuskeskuksiin. Pohdi, mitä yhteiskunnallisia vaikutuksia tällä kehityksellä on.</a:t>
            </a:r>
          </a:p>
          <a:p>
            <a:pPr marL="228600" lvl="1">
              <a:spcBef>
                <a:spcPts val="2000"/>
              </a:spcBef>
              <a:buClr>
                <a:schemeClr val="accent1"/>
              </a:buClr>
            </a:pPr>
            <a:r>
              <a:rPr lang="fi-FI" dirty="0"/>
              <a:t>Onko yksilöurheilun aika ohi Suomessa</a:t>
            </a:r>
            <a:r>
              <a:rPr lang="fi-FI" dirty="0" smtClean="0"/>
              <a:t>?</a:t>
            </a:r>
          </a:p>
          <a:p>
            <a:pPr marL="228600" lvl="1">
              <a:spcBef>
                <a:spcPts val="2000"/>
              </a:spcBef>
              <a:buClr>
                <a:schemeClr val="accent1"/>
              </a:buClr>
            </a:pPr>
            <a:r>
              <a:rPr lang="fi-FI" dirty="0"/>
              <a:t>Pohdi artikkelin (s. 9) ja omien kokemustesi pohjalta, onko väitteessä </a:t>
            </a:r>
            <a:r>
              <a:rPr lang="fi-FI" i="1" dirty="0"/>
              <a:t>Internet pilaa aivoni</a:t>
            </a:r>
            <a:r>
              <a:rPr lang="fi-FI" dirty="0"/>
              <a:t> perää</a:t>
            </a:r>
            <a:r>
              <a:rPr lang="fi-FI" dirty="0" smtClean="0"/>
              <a:t>.</a:t>
            </a:r>
          </a:p>
          <a:p>
            <a:pPr marL="228600" lvl="1">
              <a:spcBef>
                <a:spcPts val="2000"/>
              </a:spcBef>
              <a:buClr>
                <a:schemeClr val="accent1"/>
              </a:buClr>
            </a:pPr>
            <a:r>
              <a:rPr lang="fi-FI" b="1" dirty="0"/>
              <a:t>Mitä sähkö on?</a:t>
            </a:r>
          </a:p>
          <a:p>
            <a:pPr marL="0" lvl="1" indent="0">
              <a:spcBef>
                <a:spcPts val="2000"/>
              </a:spcBef>
              <a:buClr>
                <a:schemeClr val="accent1"/>
              </a:buClr>
              <a:buNone/>
            </a:pPr>
            <a:endParaRPr lang="fi-FI" b="1" dirty="0"/>
          </a:p>
          <a:p>
            <a:pPr marL="228600" lvl="1">
              <a:spcBef>
                <a:spcPts val="2000"/>
              </a:spcBef>
              <a:buClr>
                <a:schemeClr val="accent1"/>
              </a:buClr>
            </a:pP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408184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Esseen kirjoitusprosessi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fi-FI" b="1" dirty="0"/>
              <a:t>Aiheen valitseminen</a:t>
            </a:r>
          </a:p>
          <a:p>
            <a:pPr lvl="2"/>
            <a:r>
              <a:rPr lang="fi-FI" dirty="0"/>
              <a:t>Mistä tiedät eniten?</a:t>
            </a:r>
          </a:p>
          <a:p>
            <a:pPr lvl="2"/>
            <a:r>
              <a:rPr lang="fi-FI" dirty="0"/>
              <a:t>Mikä kiinnostaa eniten?</a:t>
            </a:r>
          </a:p>
          <a:p>
            <a:pPr lvl="2"/>
            <a:r>
              <a:rPr lang="fi-FI" dirty="0"/>
              <a:t>Mistä sinulla on mielipiteitä? </a:t>
            </a:r>
          </a:p>
          <a:p>
            <a:pPr lvl="3"/>
            <a:r>
              <a:rPr lang="fi-FI" dirty="0"/>
              <a:t>Onko sinulla omia, tuoreita mielipiteitä?</a:t>
            </a:r>
          </a:p>
          <a:p>
            <a:pPr lvl="3"/>
            <a:r>
              <a:rPr lang="fi-FI" dirty="0"/>
              <a:t>Pystytkö perustelemaan mielipiteesi?</a:t>
            </a:r>
          </a:p>
          <a:p>
            <a:pPr lvl="2"/>
            <a:r>
              <a:rPr lang="fi-FI" dirty="0"/>
              <a:t>Mistä sinulla on omakohtaista kokemusta?</a:t>
            </a:r>
          </a:p>
          <a:p>
            <a:pPr lvl="2"/>
            <a:r>
              <a:rPr lang="fi-FI" dirty="0"/>
              <a:t>Oletko opiskellut jotain aiheeseen liittyvää ainetta, kirjoittanut sen?</a:t>
            </a:r>
          </a:p>
          <a:p>
            <a:pPr lvl="2"/>
            <a:r>
              <a:rPr lang="fi-FI" dirty="0"/>
              <a:t>Pystytkö lukemaan rivien välistä, tulkitsemaan tekstiä ja kuvaa</a:t>
            </a:r>
            <a:r>
              <a:rPr lang="fi-FI" dirty="0" smtClean="0"/>
              <a:t>?</a:t>
            </a:r>
          </a:p>
          <a:p>
            <a:pPr marL="1374775" lvl="6" indent="0">
              <a:buNone/>
            </a:pPr>
            <a:r>
              <a:rPr lang="fi-FI" dirty="0" smtClean="0">
                <a:sym typeface="Wingdings"/>
              </a:rPr>
              <a:t> ”Poissulkemismenetelmä”</a:t>
            </a:r>
            <a:endParaRPr lang="fi-FI" dirty="0"/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187429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Etu">
  <a:themeElements>
    <a:clrScheme name="Etu">
      <a:dk1>
        <a:sysClr val="windowText" lastClr="000000"/>
      </a:dk1>
      <a:lt1>
        <a:sysClr val="window" lastClr="FFFFFF"/>
      </a:lt1>
      <a:dk2>
        <a:srgbClr val="2B142D"/>
      </a:dk2>
      <a:lt2>
        <a:srgbClr val="C3AFCC"/>
      </a:lt2>
      <a:accent1>
        <a:srgbClr val="663366"/>
      </a:accent1>
      <a:accent2>
        <a:srgbClr val="330F42"/>
      </a:accent2>
      <a:accent3>
        <a:srgbClr val="666699"/>
      </a:accent3>
      <a:accent4>
        <a:srgbClr val="999966"/>
      </a:accent4>
      <a:accent5>
        <a:srgbClr val="F7901E"/>
      </a:accent5>
      <a:accent6>
        <a:srgbClr val="A3A101"/>
      </a:accent6>
      <a:hlink>
        <a:srgbClr val="BC5FBC"/>
      </a:hlink>
      <a:folHlink>
        <a:srgbClr val="9775A7"/>
      </a:folHlink>
    </a:clrScheme>
    <a:fontScheme name="Etu">
      <a:maj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Etu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Etu.thmx</Template>
  <TotalTime>2232</TotalTime>
  <Words>589</Words>
  <Application>Microsoft Macintosh PowerPoint</Application>
  <PresentationFormat>Näytössä katseltava diaesitys (4:3)</PresentationFormat>
  <Paragraphs>98</Paragraphs>
  <Slides>12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3" baseType="lpstr">
      <vt:lpstr>Etu</vt:lpstr>
      <vt:lpstr>Esseen kirjoittaminen</vt:lpstr>
      <vt:lpstr>Esseekoe</vt:lpstr>
      <vt:lpstr>Esseen tehtävätyypit</vt:lpstr>
      <vt:lpstr>Esseen tehtävätyypit</vt:lpstr>
      <vt:lpstr>Esseen tehtävätyypit</vt:lpstr>
      <vt:lpstr>Tärkeää muistaa</vt:lpstr>
      <vt:lpstr>Tehtävänantojen rakenne</vt:lpstr>
      <vt:lpstr>Tehtävänantojen rakenne</vt:lpstr>
      <vt:lpstr>Esseen kirjoitusprosessi</vt:lpstr>
      <vt:lpstr>Esseen kirjoitusprosessi</vt:lpstr>
      <vt:lpstr>Esseen kirjoitusprosessi</vt:lpstr>
      <vt:lpstr>Esseen kirjoitusprosessi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Esseen kirjoittaminen</dc:title>
  <dc:creator>Terhi</dc:creator>
  <cp:lastModifiedBy>Terhi Lintunen</cp:lastModifiedBy>
  <cp:revision>15</cp:revision>
  <dcterms:created xsi:type="dcterms:W3CDTF">2012-03-04T09:30:22Z</dcterms:created>
  <dcterms:modified xsi:type="dcterms:W3CDTF">2015-03-01T13:55:34Z</dcterms:modified>
</cp:coreProperties>
</file>