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0"/>
  </p:notesMasterIdLst>
  <p:sldIdLst>
    <p:sldId id="257" r:id="rId2"/>
    <p:sldId id="306" r:id="rId3"/>
    <p:sldId id="261" r:id="rId4"/>
    <p:sldId id="260" r:id="rId5"/>
    <p:sldId id="307" r:id="rId6"/>
    <p:sldId id="262" r:id="rId7"/>
    <p:sldId id="263" r:id="rId8"/>
    <p:sldId id="264" r:id="rId9"/>
    <p:sldId id="265" r:id="rId10"/>
    <p:sldId id="266" r:id="rId11"/>
    <p:sldId id="267" r:id="rId12"/>
    <p:sldId id="302" r:id="rId13"/>
    <p:sldId id="277" r:id="rId14"/>
    <p:sldId id="301" r:id="rId15"/>
    <p:sldId id="297" r:id="rId16"/>
    <p:sldId id="299" r:id="rId17"/>
    <p:sldId id="298" r:id="rId18"/>
    <p:sldId id="300" r:id="rId19"/>
    <p:sldId id="303" r:id="rId20"/>
    <p:sldId id="304" r:id="rId21"/>
    <p:sldId id="275" r:id="rId22"/>
    <p:sldId id="305" r:id="rId23"/>
    <p:sldId id="269" r:id="rId24"/>
    <p:sldId id="270" r:id="rId25"/>
    <p:sldId id="271" r:id="rId26"/>
    <p:sldId id="272" r:id="rId27"/>
    <p:sldId id="295" r:id="rId28"/>
    <p:sldId id="276" r:id="rId29"/>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427C"/>
    <a:srgbClr val="E1CDCF"/>
    <a:srgbClr val="9B3A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05" autoAdjust="0"/>
    <p:restoredTop sz="94660"/>
  </p:normalViewPr>
  <p:slideViewPr>
    <p:cSldViewPr snapToGrid="0">
      <p:cViewPr varScale="1">
        <p:scale>
          <a:sx n="66" d="100"/>
          <a:sy n="66" d="100"/>
        </p:scale>
        <p:origin x="95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780D9-AA0A-45B0-8B17-96ACE06B18C3}" type="datetimeFigureOut">
              <a:rPr lang="fi-FI" smtClean="0"/>
              <a:t>19.3.2021</a:t>
            </a:fld>
            <a:endParaRPr lang="fi-FI"/>
          </a:p>
        </p:txBody>
      </p:sp>
      <p:sp>
        <p:nvSpPr>
          <p:cNvPr id="4" name="Dian kuvan paikkamerkki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275C0B-A0EC-4124-8505-402D22144527}" type="slidenum">
              <a:rPr lang="fi-FI" smtClean="0"/>
              <a:t>‹#›</a:t>
            </a:fld>
            <a:endParaRPr lang="fi-FI"/>
          </a:p>
        </p:txBody>
      </p:sp>
    </p:spTree>
    <p:extLst>
      <p:ext uri="{BB962C8B-B14F-4D97-AF65-F5344CB8AC3E}">
        <p14:creationId xmlns:p14="http://schemas.microsoft.com/office/powerpoint/2010/main" val="2661278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ian kuvan paikkamerkki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ltLang="fi-FI"/>
          </a:p>
        </p:txBody>
      </p:sp>
      <p:sp>
        <p:nvSpPr>
          <p:cNvPr id="33796" name="Dian numeron paikkamerkki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1A9835-6C55-4759-BE66-D1294B45D2E9}" type="slidenum">
              <a:rPr lang="fi-FI" altLang="fi-FI">
                <a:latin typeface="Calibri" panose="020F0502020204030204" pitchFamily="34" charset="0"/>
              </a:rPr>
              <a:pPr eaLnBrk="1" hangingPunct="1"/>
              <a:t>1</a:t>
            </a:fld>
            <a:endParaRPr lang="fi-FI" altLang="fi-FI">
              <a:latin typeface="Calibri" panose="020F0502020204030204" pitchFamily="34" charset="0"/>
            </a:endParaRPr>
          </a:p>
        </p:txBody>
      </p:sp>
    </p:spTree>
    <p:extLst>
      <p:ext uri="{BB962C8B-B14F-4D97-AF65-F5344CB8AC3E}">
        <p14:creationId xmlns:p14="http://schemas.microsoft.com/office/powerpoint/2010/main" val="885088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82275C0B-A0EC-4124-8505-402D22144527}" type="slidenum">
              <a:rPr lang="fi-FI" smtClean="0"/>
              <a:t>2</a:t>
            </a:fld>
            <a:endParaRPr lang="fi-FI"/>
          </a:p>
        </p:txBody>
      </p:sp>
    </p:spTree>
    <p:extLst>
      <p:ext uri="{BB962C8B-B14F-4D97-AF65-F5344CB8AC3E}">
        <p14:creationId xmlns:p14="http://schemas.microsoft.com/office/powerpoint/2010/main" val="3961154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ian kuvan paikkamerkki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ltLang="fi-FI"/>
          </a:p>
        </p:txBody>
      </p:sp>
      <p:sp>
        <p:nvSpPr>
          <p:cNvPr id="34820" name="Dian numeron paikkamerkki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C21D473-4571-487E-B844-9220F19DAA97}" type="slidenum">
              <a:rPr lang="fi-FI" altLang="fi-FI">
                <a:latin typeface="Calibri" panose="020F0502020204030204" pitchFamily="34" charset="0"/>
              </a:rPr>
              <a:pPr eaLnBrk="1" hangingPunct="1"/>
              <a:t>4</a:t>
            </a:fld>
            <a:endParaRPr lang="fi-FI" altLang="fi-FI">
              <a:latin typeface="Calibri" panose="020F0502020204030204" pitchFamily="34" charset="0"/>
            </a:endParaRPr>
          </a:p>
        </p:txBody>
      </p:sp>
    </p:spTree>
    <p:extLst>
      <p:ext uri="{BB962C8B-B14F-4D97-AF65-F5344CB8AC3E}">
        <p14:creationId xmlns:p14="http://schemas.microsoft.com/office/powerpoint/2010/main" val="1171345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ian kuvan paikkamerkki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ltLang="fi-FI"/>
          </a:p>
        </p:txBody>
      </p:sp>
      <p:sp>
        <p:nvSpPr>
          <p:cNvPr id="35844" name="Dian numeron paikkamerkki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65ED6B0-DC20-42F7-8DE4-CAFD5AF75BE9}" type="slidenum">
              <a:rPr lang="fi-FI" altLang="fi-FI">
                <a:latin typeface="Calibri" panose="020F0502020204030204" pitchFamily="34" charset="0"/>
              </a:rPr>
              <a:pPr eaLnBrk="1" hangingPunct="1"/>
              <a:t>7</a:t>
            </a:fld>
            <a:endParaRPr lang="fi-FI" altLang="fi-FI">
              <a:latin typeface="Calibri" panose="020F0502020204030204" pitchFamily="34" charset="0"/>
            </a:endParaRPr>
          </a:p>
        </p:txBody>
      </p:sp>
    </p:spTree>
    <p:extLst>
      <p:ext uri="{BB962C8B-B14F-4D97-AF65-F5344CB8AC3E}">
        <p14:creationId xmlns:p14="http://schemas.microsoft.com/office/powerpoint/2010/main" val="149469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ian kuvan paikkamerkki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ltLang="fi-FI"/>
          </a:p>
        </p:txBody>
      </p:sp>
      <p:sp>
        <p:nvSpPr>
          <p:cNvPr id="36868" name="Dian numeron paikkamerkki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3AA87CD-27E3-485D-BAD3-40DDF9B42781}" type="slidenum">
              <a:rPr lang="fi-FI" altLang="fi-FI">
                <a:latin typeface="Calibri" panose="020F0502020204030204" pitchFamily="34" charset="0"/>
              </a:rPr>
              <a:pPr eaLnBrk="1" hangingPunct="1"/>
              <a:t>9</a:t>
            </a:fld>
            <a:endParaRPr lang="fi-FI" altLang="fi-FI">
              <a:latin typeface="Calibri" panose="020F0502020204030204" pitchFamily="34" charset="0"/>
            </a:endParaRPr>
          </a:p>
        </p:txBody>
      </p:sp>
    </p:spTree>
    <p:extLst>
      <p:ext uri="{BB962C8B-B14F-4D97-AF65-F5344CB8AC3E}">
        <p14:creationId xmlns:p14="http://schemas.microsoft.com/office/powerpoint/2010/main" val="2895679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ian kuvan paikkamerkki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ltLang="fi-FI"/>
          </a:p>
        </p:txBody>
      </p:sp>
      <p:sp>
        <p:nvSpPr>
          <p:cNvPr id="37892" name="Dian numeron paikkamerkki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28BE3C-2B92-495C-BE98-275997E8A84B}" type="slidenum">
              <a:rPr lang="fi-FI" altLang="fi-FI">
                <a:latin typeface="Calibri" panose="020F0502020204030204" pitchFamily="34" charset="0"/>
              </a:rPr>
              <a:pPr eaLnBrk="1" hangingPunct="1"/>
              <a:t>10</a:t>
            </a:fld>
            <a:endParaRPr lang="fi-FI" altLang="fi-FI">
              <a:latin typeface="Calibri" panose="020F0502020204030204" pitchFamily="34" charset="0"/>
            </a:endParaRPr>
          </a:p>
        </p:txBody>
      </p:sp>
    </p:spTree>
    <p:extLst>
      <p:ext uri="{BB962C8B-B14F-4D97-AF65-F5344CB8AC3E}">
        <p14:creationId xmlns:p14="http://schemas.microsoft.com/office/powerpoint/2010/main" val="2734566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ian kuvan paikkamerkki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i-FI" altLang="fi-FI"/>
          </a:p>
        </p:txBody>
      </p:sp>
      <p:sp>
        <p:nvSpPr>
          <p:cNvPr id="30724"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0D78F66-489D-4B58-983B-85187CB1219C}" type="slidenum">
              <a:rPr lang="fi-FI" altLang="fi-FI"/>
              <a:pPr/>
              <a:t>22</a:t>
            </a:fld>
            <a:endParaRPr lang="fi-FI" altLang="fi-FI"/>
          </a:p>
        </p:txBody>
      </p:sp>
    </p:spTree>
    <p:extLst>
      <p:ext uri="{BB962C8B-B14F-4D97-AF65-F5344CB8AC3E}">
        <p14:creationId xmlns:p14="http://schemas.microsoft.com/office/powerpoint/2010/main" val="1217657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1122363"/>
            <a:ext cx="6858000" cy="2387600"/>
          </a:xfrm>
        </p:spPr>
        <p:txBody>
          <a:bodyPr anchor="b"/>
          <a:lstStyle>
            <a:lvl1pPr algn="ctr">
              <a:defRPr sz="4500"/>
            </a:lvl1pPr>
          </a:lstStyle>
          <a:p>
            <a:r>
              <a:rPr lang="fi-FI" smtClean="0"/>
              <a:t>Muokkaa perustyyl. napsautt.</a:t>
            </a:r>
            <a:endParaRPr lang="fi-FI"/>
          </a:p>
        </p:txBody>
      </p:sp>
      <p:sp>
        <p:nvSpPr>
          <p:cNvPr id="3" name="Alaotsikk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054099DB-B532-4120-A2D3-9B344AA8C889}" type="datetime1">
              <a:rPr lang="fi-FI" smtClean="0"/>
              <a:t>19.3.2021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3A8AB87-2C4A-42FA-8D0E-DF8775743DEA}" type="slidenum">
              <a:rPr lang="fi-FI" smtClean="0"/>
              <a:t>‹#›</a:t>
            </a:fld>
            <a:endParaRPr lang="fi-FI"/>
          </a:p>
        </p:txBody>
      </p:sp>
    </p:spTree>
    <p:extLst>
      <p:ext uri="{BB962C8B-B14F-4D97-AF65-F5344CB8AC3E}">
        <p14:creationId xmlns:p14="http://schemas.microsoft.com/office/powerpoint/2010/main" val="2145659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86B11AFE-2CDA-426D-8B2D-BD1F21DA61B3}" type="datetime1">
              <a:rPr lang="fi-FI" smtClean="0"/>
              <a:t>19.3.2021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3A8AB87-2C4A-42FA-8D0E-DF8775743DEA}" type="slidenum">
              <a:rPr lang="fi-FI" smtClean="0"/>
              <a:t>‹#›</a:t>
            </a:fld>
            <a:endParaRPr lang="fi-FI"/>
          </a:p>
        </p:txBody>
      </p:sp>
    </p:spTree>
    <p:extLst>
      <p:ext uri="{BB962C8B-B14F-4D97-AF65-F5344CB8AC3E}">
        <p14:creationId xmlns:p14="http://schemas.microsoft.com/office/powerpoint/2010/main" val="2943683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43675" y="365125"/>
            <a:ext cx="1971675"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628650" y="365125"/>
            <a:ext cx="5800725" cy="5811838"/>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49E8484B-811F-4287-8F7B-3AB55935F094}" type="datetime1">
              <a:rPr lang="fi-FI" smtClean="0"/>
              <a:t>19.3.2021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3A8AB87-2C4A-42FA-8D0E-DF8775743DEA}" type="slidenum">
              <a:rPr lang="fi-FI" smtClean="0"/>
              <a:t>‹#›</a:t>
            </a:fld>
            <a:endParaRPr lang="fi-FI"/>
          </a:p>
        </p:txBody>
      </p:sp>
    </p:spTree>
    <p:extLst>
      <p:ext uri="{BB962C8B-B14F-4D97-AF65-F5344CB8AC3E}">
        <p14:creationId xmlns:p14="http://schemas.microsoft.com/office/powerpoint/2010/main" val="55577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F9D15869-10AD-424F-B9EA-9DC1D8DA722E}" type="datetime1">
              <a:rPr lang="fi-FI" smtClean="0"/>
              <a:t>19.3.2021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3A8AB87-2C4A-42FA-8D0E-DF8775743DEA}" type="slidenum">
              <a:rPr lang="fi-FI" smtClean="0"/>
              <a:t>‹#›</a:t>
            </a:fld>
            <a:endParaRPr lang="fi-FI"/>
          </a:p>
        </p:txBody>
      </p:sp>
    </p:spTree>
    <p:extLst>
      <p:ext uri="{BB962C8B-B14F-4D97-AF65-F5344CB8AC3E}">
        <p14:creationId xmlns:p14="http://schemas.microsoft.com/office/powerpoint/2010/main" val="1377872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23888" y="1709739"/>
            <a:ext cx="7886700" cy="2852737"/>
          </a:xfrm>
        </p:spPr>
        <p:txBody>
          <a:bodyPr anchor="b"/>
          <a:lstStyle>
            <a:lvl1pPr>
              <a:defRPr sz="4500"/>
            </a:lvl1pPr>
          </a:lstStyle>
          <a:p>
            <a:r>
              <a:rPr lang="fi-FI" smtClean="0"/>
              <a:t>Muokkaa perustyyl. napsautt.</a:t>
            </a:r>
            <a:endParaRPr lang="fi-FI"/>
          </a:p>
        </p:txBody>
      </p:sp>
      <p:sp>
        <p:nvSpPr>
          <p:cNvPr id="3" name="Tekstin paikkamerkki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smtClean="0"/>
              <a:t>Muokkaa tekstin perustyylejä</a:t>
            </a:r>
          </a:p>
        </p:txBody>
      </p:sp>
      <p:sp>
        <p:nvSpPr>
          <p:cNvPr id="4" name="Päivämäärän paikkamerkki 3"/>
          <p:cNvSpPr>
            <a:spLocks noGrp="1"/>
          </p:cNvSpPr>
          <p:nvPr>
            <p:ph type="dt" sz="half" idx="10"/>
          </p:nvPr>
        </p:nvSpPr>
        <p:spPr/>
        <p:txBody>
          <a:bodyPr/>
          <a:lstStyle/>
          <a:p>
            <a:fld id="{33B5EEDE-230E-47CA-A806-2595FF3D9111}" type="datetime1">
              <a:rPr lang="fi-FI" smtClean="0"/>
              <a:t>19.3.2021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3A8AB87-2C4A-42FA-8D0E-DF8775743DEA}" type="slidenum">
              <a:rPr lang="fi-FI" smtClean="0"/>
              <a:t>‹#›</a:t>
            </a:fld>
            <a:endParaRPr lang="fi-FI"/>
          </a:p>
        </p:txBody>
      </p:sp>
    </p:spTree>
    <p:extLst>
      <p:ext uri="{BB962C8B-B14F-4D97-AF65-F5344CB8AC3E}">
        <p14:creationId xmlns:p14="http://schemas.microsoft.com/office/powerpoint/2010/main" val="945867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628650" y="1825625"/>
            <a:ext cx="38862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29150" y="1825625"/>
            <a:ext cx="38862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A0C7A48B-332E-47EA-8D59-11411C17AC7B}" type="datetime1">
              <a:rPr lang="fi-FI" smtClean="0"/>
              <a:t>19.3.2021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3A8AB87-2C4A-42FA-8D0E-DF8775743DEA}" type="slidenum">
              <a:rPr lang="fi-FI" smtClean="0"/>
              <a:t>‹#›</a:t>
            </a:fld>
            <a:endParaRPr lang="fi-FI"/>
          </a:p>
        </p:txBody>
      </p:sp>
    </p:spTree>
    <p:extLst>
      <p:ext uri="{BB962C8B-B14F-4D97-AF65-F5344CB8AC3E}">
        <p14:creationId xmlns:p14="http://schemas.microsoft.com/office/powerpoint/2010/main" val="1516075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29841" y="365126"/>
            <a:ext cx="78867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a:t>
            </a:r>
          </a:p>
        </p:txBody>
      </p:sp>
      <p:sp>
        <p:nvSpPr>
          <p:cNvPr id="4" name="Sisällön paikkamerkki 3"/>
          <p:cNvSpPr>
            <a:spLocks noGrp="1"/>
          </p:cNvSpPr>
          <p:nvPr>
            <p:ph sz="half" idx="2"/>
          </p:nvPr>
        </p:nvSpPr>
        <p:spPr>
          <a:xfrm>
            <a:off x="629842" y="2505075"/>
            <a:ext cx="3868340"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a:t>
            </a:r>
          </a:p>
        </p:txBody>
      </p:sp>
      <p:sp>
        <p:nvSpPr>
          <p:cNvPr id="6" name="Sisällön paikkamerkki 5"/>
          <p:cNvSpPr>
            <a:spLocks noGrp="1"/>
          </p:cNvSpPr>
          <p:nvPr>
            <p:ph sz="quarter" idx="4"/>
          </p:nvPr>
        </p:nvSpPr>
        <p:spPr>
          <a:xfrm>
            <a:off x="4629150" y="2505075"/>
            <a:ext cx="3887391"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90E7A74E-B62F-4883-8670-3A2E742B1C2D}" type="datetime1">
              <a:rPr lang="fi-FI" smtClean="0"/>
              <a:t>19.3.2021</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3A8AB87-2C4A-42FA-8D0E-DF8775743DEA}" type="slidenum">
              <a:rPr lang="fi-FI" smtClean="0"/>
              <a:t>‹#›</a:t>
            </a:fld>
            <a:endParaRPr lang="fi-FI"/>
          </a:p>
        </p:txBody>
      </p:sp>
    </p:spTree>
    <p:extLst>
      <p:ext uri="{BB962C8B-B14F-4D97-AF65-F5344CB8AC3E}">
        <p14:creationId xmlns:p14="http://schemas.microsoft.com/office/powerpoint/2010/main" val="597356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A2945362-5710-4C1B-BE96-68F524938030}" type="datetime1">
              <a:rPr lang="fi-FI" smtClean="0"/>
              <a:t>19.3.2021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3A8AB87-2C4A-42FA-8D0E-DF8775743DEA}" type="slidenum">
              <a:rPr lang="fi-FI" smtClean="0"/>
              <a:t>‹#›</a:t>
            </a:fld>
            <a:endParaRPr lang="fi-FI"/>
          </a:p>
        </p:txBody>
      </p:sp>
    </p:spTree>
    <p:extLst>
      <p:ext uri="{BB962C8B-B14F-4D97-AF65-F5344CB8AC3E}">
        <p14:creationId xmlns:p14="http://schemas.microsoft.com/office/powerpoint/2010/main" val="777941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6126AE0F-FB5B-4331-AEC0-4CC16D7EB432}" type="datetime1">
              <a:rPr lang="fi-FI" smtClean="0"/>
              <a:t>19.3.2021</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3A8AB87-2C4A-42FA-8D0E-DF8775743DEA}" type="slidenum">
              <a:rPr lang="fi-FI" smtClean="0"/>
              <a:t>‹#›</a:t>
            </a:fld>
            <a:endParaRPr lang="fi-FI"/>
          </a:p>
        </p:txBody>
      </p:sp>
    </p:spTree>
    <p:extLst>
      <p:ext uri="{BB962C8B-B14F-4D97-AF65-F5344CB8AC3E}">
        <p14:creationId xmlns:p14="http://schemas.microsoft.com/office/powerpoint/2010/main" val="115954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smtClean="0"/>
              <a:t>Muokkaa perustyyl. napsautt.</a:t>
            </a:r>
            <a:endParaRPr lang="fi-FI"/>
          </a:p>
        </p:txBody>
      </p:sp>
      <p:sp>
        <p:nvSpPr>
          <p:cNvPr id="3" name="Sisällön paikkamerkki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1E4C86B0-A119-4C8C-8EBA-F1DCF199412E}" type="datetime1">
              <a:rPr lang="fi-FI" smtClean="0"/>
              <a:t>19.3.2021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3A8AB87-2C4A-42FA-8D0E-DF8775743DEA}" type="slidenum">
              <a:rPr lang="fi-FI" smtClean="0"/>
              <a:t>‹#›</a:t>
            </a:fld>
            <a:endParaRPr lang="fi-FI"/>
          </a:p>
        </p:txBody>
      </p:sp>
    </p:spTree>
    <p:extLst>
      <p:ext uri="{BB962C8B-B14F-4D97-AF65-F5344CB8AC3E}">
        <p14:creationId xmlns:p14="http://schemas.microsoft.com/office/powerpoint/2010/main" val="4134859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29841" y="457200"/>
            <a:ext cx="2949178" cy="1600200"/>
          </a:xfrm>
        </p:spPr>
        <p:txBody>
          <a:bodyPr anchor="b"/>
          <a:lstStyle>
            <a:lvl1pPr>
              <a:defRPr sz="2400"/>
            </a:lvl1pPr>
          </a:lstStyle>
          <a:p>
            <a:r>
              <a:rPr lang="fi-FI" smtClean="0"/>
              <a:t>Muokkaa perustyyl. napsautt.</a:t>
            </a:r>
            <a:endParaRPr lang="fi-FI"/>
          </a:p>
        </p:txBody>
      </p:sp>
      <p:sp>
        <p:nvSpPr>
          <p:cNvPr id="3" name="Kuvan paikkamerkki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84302574-EA61-46C5-A4DA-56A72896A842}" type="datetime1">
              <a:rPr lang="fi-FI" smtClean="0"/>
              <a:t>19.3.2021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3A8AB87-2C4A-42FA-8D0E-DF8775743DEA}" type="slidenum">
              <a:rPr lang="fi-FI" smtClean="0"/>
              <a:t>‹#›</a:t>
            </a:fld>
            <a:endParaRPr lang="fi-FI"/>
          </a:p>
        </p:txBody>
      </p:sp>
    </p:spTree>
    <p:extLst>
      <p:ext uri="{BB962C8B-B14F-4D97-AF65-F5344CB8AC3E}">
        <p14:creationId xmlns:p14="http://schemas.microsoft.com/office/powerpoint/2010/main" val="3750778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FCEFC0E-3885-4B78-8A0E-C831E47E0ADC}" type="datetime1">
              <a:rPr lang="fi-FI" smtClean="0"/>
              <a:t>19.3.2021</a:t>
            </a:fld>
            <a:endParaRPr lang="fi-FI"/>
          </a:p>
        </p:txBody>
      </p:sp>
      <p:sp>
        <p:nvSpPr>
          <p:cNvPr id="5" name="Alatunnisteen paikkamerkki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A8AB87-2C4A-42FA-8D0E-DF8775743DEA}" type="slidenum">
              <a:rPr lang="fi-FI" smtClean="0"/>
              <a:t>‹#›</a:t>
            </a:fld>
            <a:endParaRPr lang="fi-FI"/>
          </a:p>
        </p:txBody>
      </p:sp>
    </p:spTree>
    <p:extLst>
      <p:ext uri="{BB962C8B-B14F-4D97-AF65-F5344CB8AC3E}">
        <p14:creationId xmlns:p14="http://schemas.microsoft.com/office/powerpoint/2010/main" val="2409417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ci4srmHPmH0"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24351" y="2496065"/>
            <a:ext cx="6342781" cy="1433382"/>
          </a:xfrm>
        </p:spPr>
        <p:txBody>
          <a:bodyPr>
            <a:noAutofit/>
          </a:bodyPr>
          <a:lstStyle/>
          <a:p>
            <a:pPr eaLnBrk="1" hangingPunct="1"/>
            <a:r>
              <a:rPr lang="fi-FI" altLang="fi-FI" sz="4800" b="1" dirty="0">
                <a:solidFill>
                  <a:srgbClr val="9B3A71"/>
                </a:solidFill>
                <a:latin typeface="Cambria" panose="02040503050406030204" pitchFamily="18" charset="0"/>
              </a:rPr>
              <a:t>16 Turvallisesti liikenteessä ja vesillä</a:t>
            </a:r>
          </a:p>
        </p:txBody>
      </p:sp>
      <p:sp>
        <p:nvSpPr>
          <p:cNvPr id="3" name="Alaotsikko 2"/>
          <p:cNvSpPr>
            <a:spLocks noGrp="1"/>
          </p:cNvSpPr>
          <p:nvPr>
            <p:ph type="subTitle" idx="1"/>
          </p:nvPr>
        </p:nvSpPr>
        <p:spPr>
          <a:xfrm>
            <a:off x="2039892" y="4222663"/>
            <a:ext cx="4800600" cy="1314450"/>
          </a:xfrm>
        </p:spPr>
        <p:txBody>
          <a:bodyPr/>
          <a:lstStyle/>
          <a:p>
            <a:r>
              <a:rPr lang="fi-FI" altLang="fi-FI" b="1" dirty="0">
                <a:latin typeface="Cambria" panose="02040503050406030204" pitchFamily="18" charset="0"/>
              </a:rPr>
              <a:t>s. 106</a:t>
            </a:r>
            <a:r>
              <a:rPr lang="fi-FI" b="1" dirty="0">
                <a:latin typeface="Cambria" panose="02040503050406030204" pitchFamily="18" charset="0"/>
              </a:rPr>
              <a:t>–112</a:t>
            </a:r>
            <a:endParaRPr lang="fi-FI" altLang="fi-FI" b="1" dirty="0">
              <a:latin typeface="Cambria" panose="02040503050406030204" pitchFamily="18" charset="0"/>
            </a:endParaRPr>
          </a:p>
        </p:txBody>
      </p:sp>
    </p:spTree>
    <p:extLst>
      <p:ext uri="{BB962C8B-B14F-4D97-AF65-F5344CB8AC3E}">
        <p14:creationId xmlns:p14="http://schemas.microsoft.com/office/powerpoint/2010/main" val="3399348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tsikko 1"/>
          <p:cNvSpPr>
            <a:spLocks noGrp="1"/>
          </p:cNvSpPr>
          <p:nvPr>
            <p:ph type="title"/>
          </p:nvPr>
        </p:nvSpPr>
        <p:spPr>
          <a:xfrm>
            <a:off x="1955555" y="154332"/>
            <a:ext cx="6298759" cy="1048392"/>
          </a:xfrm>
        </p:spPr>
        <p:txBody>
          <a:bodyPr>
            <a:normAutofit/>
          </a:bodyPr>
          <a:lstStyle/>
          <a:p>
            <a:pPr eaLnBrk="1" hangingPunct="1"/>
            <a:r>
              <a:rPr lang="fi-FI" altLang="fi-FI" b="1" dirty="0">
                <a:solidFill>
                  <a:srgbClr val="9B3A71"/>
                </a:solidFill>
                <a:latin typeface="Cambria" panose="02040503050406030204" pitchFamily="18" charset="0"/>
              </a:rPr>
              <a:t>Pyöräilijän väistämissäännöt</a:t>
            </a:r>
          </a:p>
        </p:txBody>
      </p:sp>
      <p:sp>
        <p:nvSpPr>
          <p:cNvPr id="20484" name="Dian numeron paikkamerkki 3"/>
          <p:cNvSpPr>
            <a:spLocks noGrp="1"/>
          </p:cNvSpPr>
          <p:nvPr>
            <p:ph type="sldNum" sz="quarter" idx="12"/>
          </p:nvPr>
        </p:nvSpPr>
        <p:spPr bwMode="auto">
          <a:xfrm>
            <a:off x="123053" y="6414016"/>
            <a:ext cx="2057400" cy="365125"/>
          </a:xfrm>
          <a:ln>
            <a:miter lim="800000"/>
            <a:headEnd/>
            <a:tailEnd/>
          </a:ln>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fld id="{A09515C7-4144-44A5-81ED-427798AEC66A}" type="slidenum">
              <a:rPr lang="fi-FI" altLang="fi-FI">
                <a:latin typeface="Calibri" panose="020F0502020204030204" pitchFamily="34" charset="0"/>
              </a:rPr>
              <a:pPr algn="l" eaLnBrk="1" hangingPunct="1"/>
              <a:t>10</a:t>
            </a:fld>
            <a:endParaRPr lang="fi-FI" altLang="fi-FI" dirty="0">
              <a:latin typeface="Calibri" panose="020F0502020204030204" pitchFamily="34" charset="0"/>
            </a:endParaRPr>
          </a:p>
        </p:txBody>
      </p:sp>
      <p:pic>
        <p:nvPicPr>
          <p:cNvPr id="2" name="Kuv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05" y="2174789"/>
            <a:ext cx="2863944" cy="2767914"/>
          </a:xfrm>
          <a:prstGeom prst="rect">
            <a:avLst/>
          </a:prstGeom>
        </p:spPr>
      </p:pic>
      <p:pic>
        <p:nvPicPr>
          <p:cNvPr id="3" name="Kuva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6693" y="2174789"/>
            <a:ext cx="2717177" cy="2767913"/>
          </a:xfrm>
          <a:prstGeom prst="rect">
            <a:avLst/>
          </a:prstGeom>
        </p:spPr>
      </p:pic>
      <p:pic>
        <p:nvPicPr>
          <p:cNvPr id="4" name="Kuva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9414" y="2174789"/>
            <a:ext cx="2676261" cy="2821225"/>
          </a:xfrm>
          <a:prstGeom prst="rect">
            <a:avLst/>
          </a:prstGeom>
        </p:spPr>
      </p:pic>
    </p:spTree>
    <p:extLst>
      <p:ext uri="{BB962C8B-B14F-4D97-AF65-F5344CB8AC3E}">
        <p14:creationId xmlns:p14="http://schemas.microsoft.com/office/powerpoint/2010/main" val="95324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tsikko 1"/>
          <p:cNvSpPr>
            <a:spLocks noGrp="1"/>
          </p:cNvSpPr>
          <p:nvPr>
            <p:ph type="title"/>
          </p:nvPr>
        </p:nvSpPr>
        <p:spPr>
          <a:xfrm>
            <a:off x="2079120" y="349145"/>
            <a:ext cx="3382565" cy="594122"/>
          </a:xfrm>
        </p:spPr>
        <p:txBody>
          <a:bodyPr>
            <a:normAutofit/>
          </a:bodyPr>
          <a:lstStyle/>
          <a:p>
            <a:pPr eaLnBrk="1" hangingPunct="1"/>
            <a:r>
              <a:rPr lang="fi-FI" altLang="fi-FI" b="1" dirty="0">
                <a:solidFill>
                  <a:srgbClr val="9B3A71"/>
                </a:solidFill>
                <a:latin typeface="Cambria" panose="02040503050406030204" pitchFamily="18" charset="0"/>
              </a:rPr>
              <a:t>Muista aina! </a:t>
            </a:r>
          </a:p>
        </p:txBody>
      </p:sp>
      <p:sp>
        <p:nvSpPr>
          <p:cNvPr id="21508" name="Dian numeron paikkamerkki 3"/>
          <p:cNvSpPr>
            <a:spLocks noGrp="1"/>
          </p:cNvSpPr>
          <p:nvPr>
            <p:ph type="sldNum" sz="quarter" idx="12"/>
          </p:nvPr>
        </p:nvSpPr>
        <p:spPr bwMode="auto">
          <a:xfrm>
            <a:off x="98339" y="6422254"/>
            <a:ext cx="2057400" cy="365125"/>
          </a:xfrm>
          <a:ln>
            <a:miter lim="800000"/>
            <a:headEnd/>
            <a:tailEnd/>
          </a:ln>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fld id="{9D673BD1-08F6-4462-8622-D3DBFD77EAE5}" type="slidenum">
              <a:rPr lang="fi-FI" altLang="fi-FI">
                <a:latin typeface="Calibri" panose="020F0502020204030204" pitchFamily="34" charset="0"/>
              </a:rPr>
              <a:pPr algn="l" eaLnBrk="1" hangingPunct="1"/>
              <a:t>11</a:t>
            </a:fld>
            <a:endParaRPr lang="fi-FI" altLang="fi-FI" dirty="0">
              <a:latin typeface="Calibri" panose="020F0502020204030204" pitchFamily="34" charset="0"/>
            </a:endParaRPr>
          </a:p>
        </p:txBody>
      </p:sp>
      <p:pic>
        <p:nvPicPr>
          <p:cNvPr id="6" name="Kuva 5" descr="syke8_119_pyöräilykypärä.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7460" y="1252151"/>
            <a:ext cx="3146212" cy="472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lipsi 6"/>
          <p:cNvSpPr/>
          <p:nvPr/>
        </p:nvSpPr>
        <p:spPr>
          <a:xfrm>
            <a:off x="1556952" y="2265405"/>
            <a:ext cx="2744778" cy="2586681"/>
          </a:xfrm>
          <a:prstGeom prst="ellipse">
            <a:avLst/>
          </a:prstGeom>
          <a:solidFill>
            <a:srgbClr val="B9427C"/>
          </a:solidFill>
          <a:ln>
            <a:no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fi-FI" sz="2100" dirty="0">
                <a:solidFill>
                  <a:schemeClr val="bg1"/>
                </a:solidFill>
                <a:latin typeface="Cambria" panose="02040503050406030204" pitchFamily="18" charset="0"/>
              </a:rPr>
              <a:t>Pyöräilykypärä on halpa henkivakuutus.</a:t>
            </a:r>
          </a:p>
        </p:txBody>
      </p:sp>
    </p:spTree>
    <p:extLst>
      <p:ext uri="{BB962C8B-B14F-4D97-AF65-F5344CB8AC3E}">
        <p14:creationId xmlns:p14="http://schemas.microsoft.com/office/powerpoint/2010/main" val="3498680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Dian numeron paikkamerkki 3"/>
          <p:cNvSpPr>
            <a:spLocks noGrp="1"/>
          </p:cNvSpPr>
          <p:nvPr>
            <p:ph type="sldNum" sz="quarter" idx="12"/>
          </p:nvPr>
        </p:nvSpPr>
        <p:spPr bwMode="auto">
          <a:xfrm>
            <a:off x="123052" y="6422254"/>
            <a:ext cx="2057400" cy="365125"/>
          </a:xfrm>
          <a:ln>
            <a:miter lim="800000"/>
            <a:headEnd/>
            <a:tailEnd/>
          </a:ln>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fld id="{C057644B-699D-42ED-889F-974875E8C5C0}" type="slidenum">
              <a:rPr lang="fi-FI" altLang="fi-FI">
                <a:latin typeface="Calibri" panose="020F0502020204030204" pitchFamily="34" charset="0"/>
              </a:rPr>
              <a:pPr algn="l" eaLnBrk="1" hangingPunct="1"/>
              <a:t>12</a:t>
            </a:fld>
            <a:endParaRPr lang="fi-FI" altLang="fi-FI" dirty="0">
              <a:latin typeface="Calibri" panose="020F0502020204030204" pitchFamily="34" charset="0"/>
            </a:endParaRPr>
          </a:p>
        </p:txBody>
      </p:sp>
      <p:pic>
        <p:nvPicPr>
          <p:cNvPr id="6" name="Kuva 5" descr="syke8_123_kuljettaj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8626" y="1507451"/>
            <a:ext cx="6985687" cy="464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orakulmio 4"/>
          <p:cNvSpPr/>
          <p:nvPr/>
        </p:nvSpPr>
        <p:spPr>
          <a:xfrm>
            <a:off x="5321644" y="662901"/>
            <a:ext cx="3624648" cy="1488539"/>
          </a:xfrm>
          <a:prstGeom prst="rect">
            <a:avLst/>
          </a:prstGeom>
          <a:solidFill>
            <a:srgbClr val="E1C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dirty="0">
                <a:solidFill>
                  <a:schemeClr val="tx1"/>
                </a:solidFill>
                <a:latin typeface="Cambria" panose="02040503050406030204" pitchFamily="18" charset="0"/>
              </a:rPr>
              <a:t>Väsymys on merkittävä liikenneturvallisuusriski, koska se lisää havainto- ja arviointivirheitä.</a:t>
            </a:r>
          </a:p>
        </p:txBody>
      </p:sp>
      <p:sp>
        <p:nvSpPr>
          <p:cNvPr id="11" name="Suorakulmio 10"/>
          <p:cNvSpPr/>
          <p:nvPr/>
        </p:nvSpPr>
        <p:spPr>
          <a:xfrm>
            <a:off x="486031" y="3229232"/>
            <a:ext cx="3241589" cy="1006626"/>
          </a:xfrm>
          <a:prstGeom prst="rect">
            <a:avLst/>
          </a:prstGeom>
          <a:solidFill>
            <a:srgbClr val="E1C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dirty="0">
                <a:solidFill>
                  <a:schemeClr val="tx1"/>
                </a:solidFill>
                <a:latin typeface="Cambria" panose="02040503050406030204" pitchFamily="18" charset="0"/>
              </a:rPr>
              <a:t>Mitkä ovat väsymyksen oireita?</a:t>
            </a:r>
          </a:p>
        </p:txBody>
      </p:sp>
    </p:spTree>
    <p:extLst>
      <p:ext uri="{BB962C8B-B14F-4D97-AF65-F5344CB8AC3E}">
        <p14:creationId xmlns:p14="http://schemas.microsoft.com/office/powerpoint/2010/main" val="3768508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tsikko 1"/>
          <p:cNvSpPr>
            <a:spLocks noGrp="1"/>
          </p:cNvSpPr>
          <p:nvPr>
            <p:ph type="title"/>
          </p:nvPr>
        </p:nvSpPr>
        <p:spPr>
          <a:xfrm>
            <a:off x="1861751" y="159180"/>
            <a:ext cx="6653599" cy="1325563"/>
          </a:xfrm>
        </p:spPr>
        <p:txBody>
          <a:bodyPr>
            <a:normAutofit/>
          </a:bodyPr>
          <a:lstStyle/>
          <a:p>
            <a:pPr eaLnBrk="1" hangingPunct="1"/>
            <a:r>
              <a:rPr lang="fi-FI" altLang="fi-FI" sz="4000" b="1" dirty="0">
                <a:solidFill>
                  <a:srgbClr val="B9427C"/>
                </a:solidFill>
                <a:latin typeface="Cambria" panose="02040503050406030204" pitchFamily="18" charset="0"/>
              </a:rPr>
              <a:t>Parempaa liikenneturvallisuutta</a:t>
            </a:r>
          </a:p>
        </p:txBody>
      </p:sp>
      <p:sp>
        <p:nvSpPr>
          <p:cNvPr id="3" name="Sisällön paikkamerkki 2"/>
          <p:cNvSpPr>
            <a:spLocks noGrp="1"/>
          </p:cNvSpPr>
          <p:nvPr>
            <p:ph idx="1"/>
          </p:nvPr>
        </p:nvSpPr>
        <p:spPr>
          <a:xfrm>
            <a:off x="1351005" y="1837038"/>
            <a:ext cx="6952735" cy="4201297"/>
          </a:xfrm>
        </p:spPr>
        <p:txBody>
          <a:bodyPr>
            <a:normAutofit fontScale="92500" lnSpcReduction="20000"/>
          </a:bodyPr>
          <a:lstStyle/>
          <a:p>
            <a:pPr eaLnBrk="1" hangingPunct="1">
              <a:buFont typeface="Arial" panose="020B0604020202020204" pitchFamily="34" charset="0"/>
              <a:buNone/>
            </a:pPr>
            <a:r>
              <a:rPr lang="fi-FI" altLang="fi-FI" sz="2600" b="1" dirty="0">
                <a:latin typeface="Cambria" panose="02040503050406030204" pitchFamily="18" charset="0"/>
              </a:rPr>
              <a:t>Esimerkkejä käytössä tai kehitteillä olevista keksinnöistä:</a:t>
            </a:r>
          </a:p>
          <a:p>
            <a:pPr eaLnBrk="1" hangingPunct="1"/>
            <a:r>
              <a:rPr lang="fi-FI" altLang="fi-FI" sz="1800" b="1" dirty="0" err="1">
                <a:latin typeface="Cambria" panose="02040503050406030204" pitchFamily="18" charset="0"/>
              </a:rPr>
              <a:t>Yönäköä</a:t>
            </a:r>
            <a:r>
              <a:rPr lang="fi-FI" altLang="fi-FI" sz="1800" b="1" dirty="0">
                <a:latin typeface="Cambria" panose="02040503050406030204" pitchFamily="18" charset="0"/>
              </a:rPr>
              <a:t> parantava järjestelmä </a:t>
            </a:r>
            <a:r>
              <a:rPr lang="fi-FI" altLang="fi-FI" sz="1800" dirty="0">
                <a:latin typeface="Cambria" panose="02040503050406030204" pitchFamily="18" charset="0"/>
              </a:rPr>
              <a:t>on auton lisävaruste, joka varoittaa auton kulkusuunnassa olevista jalankulkijoista. Järjestelmä toimii infrapunakameroilla, jotka reagoivat lämpöön. Auton tietokone laskee törmäyksen todennäköisyyden ja varoittaa kuljettajaa. Suomessa järjestelmä olisi upea, koska pimeällä ajoa on paljon ja jalankulkijoiden lisäksi hirvet ja porot ovat suuri vaara hämärässä ajettaessa.</a:t>
            </a:r>
          </a:p>
          <a:p>
            <a:pPr eaLnBrk="1" hangingPunct="1"/>
            <a:r>
              <a:rPr lang="fi-FI" altLang="fi-FI" sz="1800" b="1" dirty="0">
                <a:latin typeface="Cambria" panose="02040503050406030204" pitchFamily="18" charset="0"/>
              </a:rPr>
              <a:t>Ajonestolaite</a:t>
            </a:r>
            <a:r>
              <a:rPr lang="fi-FI" altLang="fi-FI" sz="1800" dirty="0">
                <a:latin typeface="Cambria" panose="02040503050406030204" pitchFamily="18" charset="0"/>
              </a:rPr>
              <a:t> eli niin sanottu alkolukko estää auton käynnistymisen, jos kuljettajan hengitysilmasta mitattu promillemäärä ylittää </a:t>
            </a:r>
            <a:r>
              <a:rPr lang="fi-FI" altLang="fi-FI" sz="1800" dirty="0" err="1">
                <a:latin typeface="Cambria" panose="02040503050406030204" pitchFamily="18" charset="0"/>
              </a:rPr>
              <a:t>tietyn</a:t>
            </a:r>
            <a:r>
              <a:rPr lang="fi-FI" altLang="fi-FI" sz="1800" dirty="0">
                <a:latin typeface="Cambria" panose="02040503050406030204" pitchFamily="18" charset="0"/>
              </a:rPr>
              <a:t> rajan. Ajon aikana laitteeseen pitää puhaltaa puolen tunnin välein.</a:t>
            </a:r>
          </a:p>
          <a:p>
            <a:pPr eaLnBrk="1" hangingPunct="1"/>
            <a:r>
              <a:rPr lang="fi-FI" altLang="fi-FI" sz="1800" b="1" dirty="0">
                <a:latin typeface="Cambria" panose="02040503050406030204" pitchFamily="18" charset="0"/>
              </a:rPr>
              <a:t>Automaattinen hälytysjärjestelmä</a:t>
            </a:r>
            <a:r>
              <a:rPr lang="fi-FI" altLang="fi-FI" sz="1800" dirty="0">
                <a:latin typeface="Cambria" panose="02040503050406030204" pitchFamily="18" charset="0"/>
              </a:rPr>
              <a:t> ilmoittaa suoraan hälytyskeskukseen, jos auto on joutunut onnettomuuteen. Järjestelmä aktivoituu auton törmäyksessä tai sen pyörähtäessä ympäri. Auton peruuttaessa se hälyttää kovaa huomioääntä</a:t>
            </a:r>
            <a:r>
              <a:rPr lang="fi-FI" altLang="fi-FI" sz="1800" dirty="0" smtClean="0">
                <a:latin typeface="Cambria" panose="02040503050406030204" pitchFamily="18" charset="0"/>
              </a:rPr>
              <a:t>.</a:t>
            </a:r>
          </a:p>
          <a:p>
            <a:pPr eaLnBrk="1" hangingPunct="1"/>
            <a:endParaRPr lang="fi-FI" altLang="fi-FI" sz="1800" dirty="0">
              <a:latin typeface="Cambria" panose="02040503050406030204" pitchFamily="18" charset="0"/>
            </a:endParaRPr>
          </a:p>
          <a:p>
            <a:pPr eaLnBrk="1" hangingPunct="1"/>
            <a:r>
              <a:rPr lang="fi-FI" altLang="fi-FI" sz="1800" smtClean="0">
                <a:latin typeface="Cambria" panose="02040503050406030204" pitchFamily="18" charset="0"/>
              </a:rPr>
              <a:t>Tiedätkö muita?</a:t>
            </a:r>
            <a:endParaRPr lang="fi-FI" altLang="fi-FI" sz="1800" dirty="0">
              <a:latin typeface="Cambria" panose="02040503050406030204" pitchFamily="18" charset="0"/>
            </a:endParaRPr>
          </a:p>
        </p:txBody>
      </p:sp>
      <p:sp>
        <p:nvSpPr>
          <p:cNvPr id="23557" name="Dian numeron paikkamerkki 3"/>
          <p:cNvSpPr>
            <a:spLocks noGrp="1"/>
          </p:cNvSpPr>
          <p:nvPr>
            <p:ph type="sldNum" sz="quarter" idx="12"/>
          </p:nvPr>
        </p:nvSpPr>
        <p:spPr bwMode="auto">
          <a:xfrm>
            <a:off x="164242" y="6390630"/>
            <a:ext cx="2057400" cy="365125"/>
          </a:xfrm>
          <a:ln>
            <a:miter lim="800000"/>
            <a:headEnd/>
            <a:tailEnd/>
          </a:ln>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fld id="{35544599-D555-49A0-8DD7-E950C1A0CA42}" type="slidenum">
              <a:rPr lang="fi-FI" altLang="fi-FI">
                <a:latin typeface="Calibri" panose="020F0502020204030204" pitchFamily="34" charset="0"/>
              </a:rPr>
              <a:pPr algn="l" eaLnBrk="1" hangingPunct="1"/>
              <a:t>13</a:t>
            </a:fld>
            <a:endParaRPr lang="fi-FI" altLang="fi-FI" dirty="0">
              <a:latin typeface="Calibri" panose="020F0502020204030204" pitchFamily="34" charset="0"/>
            </a:endParaRPr>
          </a:p>
        </p:txBody>
      </p:sp>
    </p:spTree>
    <p:extLst>
      <p:ext uri="{BB962C8B-B14F-4D97-AF65-F5344CB8AC3E}">
        <p14:creationId xmlns:p14="http://schemas.microsoft.com/office/powerpoint/2010/main" val="3705202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tsikko 1"/>
          <p:cNvSpPr>
            <a:spLocks noGrp="1"/>
          </p:cNvSpPr>
          <p:nvPr>
            <p:ph type="title"/>
          </p:nvPr>
        </p:nvSpPr>
        <p:spPr>
          <a:xfrm>
            <a:off x="1869989" y="183895"/>
            <a:ext cx="6645361" cy="738744"/>
          </a:xfrm>
        </p:spPr>
        <p:txBody>
          <a:bodyPr>
            <a:normAutofit/>
          </a:bodyPr>
          <a:lstStyle/>
          <a:p>
            <a:r>
              <a:rPr lang="fi-FI" altLang="fi-FI" sz="4000" b="1" dirty="0">
                <a:solidFill>
                  <a:srgbClr val="B9427C"/>
                </a:solidFill>
                <a:latin typeface="Cambria" panose="02040503050406030204" pitchFamily="18" charset="0"/>
              </a:rPr>
              <a:t>Ydinasiat</a:t>
            </a:r>
          </a:p>
        </p:txBody>
      </p:sp>
      <p:sp>
        <p:nvSpPr>
          <p:cNvPr id="3" name="Sisällön paikkamerkki 2"/>
          <p:cNvSpPr>
            <a:spLocks noGrp="1"/>
          </p:cNvSpPr>
          <p:nvPr>
            <p:ph idx="1"/>
          </p:nvPr>
        </p:nvSpPr>
        <p:spPr>
          <a:xfrm>
            <a:off x="1260389" y="1309816"/>
            <a:ext cx="6565558" cy="4867147"/>
          </a:xfrm>
        </p:spPr>
        <p:txBody>
          <a:bodyPr>
            <a:normAutofit/>
          </a:bodyPr>
          <a:lstStyle/>
          <a:p>
            <a:r>
              <a:rPr lang="fi-FI" altLang="fi-FI" sz="2400" dirty="0">
                <a:latin typeface="Cambria" panose="02040503050406030204" pitchFamily="18" charset="0"/>
              </a:rPr>
              <a:t>Uimataidolla voi pelastautua itse ja pelastaa toisen.</a:t>
            </a:r>
          </a:p>
          <a:p>
            <a:r>
              <a:rPr lang="fi-FI" altLang="fi-FI" sz="2400" dirty="0">
                <a:latin typeface="Cambria" panose="02040503050406030204" pitchFamily="18" charset="0"/>
              </a:rPr>
              <a:t>Käytä veneillessä aina pelastusliivejä.</a:t>
            </a:r>
          </a:p>
          <a:p>
            <a:r>
              <a:rPr lang="fi-FI" altLang="fi-FI" sz="2400" dirty="0">
                <a:latin typeface="Cambria" panose="02040503050406030204" pitchFamily="18" charset="0"/>
              </a:rPr>
              <a:t>Hyppää veteen vain tutussa rannassa, jossa vesi on tarpeeksi syvää.</a:t>
            </a:r>
          </a:p>
          <a:p>
            <a:r>
              <a:rPr lang="fi-FI" altLang="fi-FI" sz="2400" dirty="0">
                <a:latin typeface="Cambria" panose="02040503050406030204" pitchFamily="18" charset="0"/>
              </a:rPr>
              <a:t>Veneen varusteiden on oltava asianmukaiset.</a:t>
            </a:r>
          </a:p>
          <a:p>
            <a:r>
              <a:rPr lang="fi-FI" altLang="fi-FI" sz="2400" dirty="0">
                <a:latin typeface="Cambria" panose="02040503050406030204" pitchFamily="18" charset="0"/>
              </a:rPr>
              <a:t>Kun liikut jäällä, ota huomioon jään kantavuutta heikentävät tekijät.</a:t>
            </a:r>
          </a:p>
        </p:txBody>
      </p:sp>
      <p:sp>
        <p:nvSpPr>
          <p:cNvPr id="23557" name="Dian numeron paikkamerkki 3"/>
          <p:cNvSpPr>
            <a:spLocks noGrp="1"/>
          </p:cNvSpPr>
          <p:nvPr>
            <p:ph type="sldNum" sz="quarter" idx="12"/>
          </p:nvPr>
        </p:nvSpPr>
        <p:spPr bwMode="auto">
          <a:xfrm>
            <a:off x="81864" y="6406291"/>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algn="l"/>
            <a:fld id="{4511A8E9-1D14-425D-8DA6-EF0D45A954E9}" type="slidenum">
              <a:rPr lang="fi-FI" altLang="fi-FI"/>
              <a:pPr algn="l"/>
              <a:t>14</a:t>
            </a:fld>
            <a:endParaRPr lang="fi-FI" altLang="fi-FI" dirty="0"/>
          </a:p>
        </p:txBody>
      </p:sp>
    </p:spTree>
    <p:extLst>
      <p:ext uri="{BB962C8B-B14F-4D97-AF65-F5344CB8AC3E}">
        <p14:creationId xmlns:p14="http://schemas.microsoft.com/office/powerpoint/2010/main" val="237320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tsikko 1"/>
          <p:cNvSpPr>
            <a:spLocks noGrp="1"/>
          </p:cNvSpPr>
          <p:nvPr>
            <p:ph type="title"/>
          </p:nvPr>
        </p:nvSpPr>
        <p:spPr>
          <a:xfrm>
            <a:off x="1828800" y="142705"/>
            <a:ext cx="6686550" cy="878788"/>
          </a:xfrm>
        </p:spPr>
        <p:txBody>
          <a:bodyPr>
            <a:normAutofit/>
          </a:bodyPr>
          <a:lstStyle/>
          <a:p>
            <a:r>
              <a:rPr lang="fi-FI" altLang="fi-FI" sz="4000" b="1" dirty="0">
                <a:solidFill>
                  <a:srgbClr val="B9427C"/>
                </a:solidFill>
                <a:latin typeface="Cambria" panose="02040503050406030204" pitchFamily="18" charset="0"/>
              </a:rPr>
              <a:t>Uiminen luonnonvesissä</a:t>
            </a:r>
          </a:p>
        </p:txBody>
      </p:sp>
      <p:sp>
        <p:nvSpPr>
          <p:cNvPr id="3" name="Sisällön paikkamerkki 2"/>
          <p:cNvSpPr>
            <a:spLocks noGrp="1"/>
          </p:cNvSpPr>
          <p:nvPr>
            <p:ph idx="1"/>
          </p:nvPr>
        </p:nvSpPr>
        <p:spPr>
          <a:xfrm>
            <a:off x="1392195" y="1532238"/>
            <a:ext cx="4643051" cy="4621426"/>
          </a:xfrm>
        </p:spPr>
        <p:txBody>
          <a:bodyPr rtlCol="0">
            <a:noAutofit/>
          </a:bodyPr>
          <a:lstStyle/>
          <a:p>
            <a:pPr>
              <a:defRPr/>
            </a:pPr>
            <a:r>
              <a:rPr lang="fi-FI" sz="2400" dirty="0">
                <a:latin typeface="Cambria" panose="02040503050406030204" pitchFamily="18" charset="0"/>
              </a:rPr>
              <a:t>Uimataidolla voi pelastautua itse ja pelastaa toisen.</a:t>
            </a:r>
          </a:p>
          <a:p>
            <a:pPr>
              <a:defRPr/>
            </a:pPr>
            <a:r>
              <a:rPr lang="fi-FI" sz="2400" dirty="0">
                <a:latin typeface="Cambria" panose="02040503050406030204" pitchFamily="18" charset="0"/>
              </a:rPr>
              <a:t>Kaverin kanssa on turvallisempaa uida kuin yksin.</a:t>
            </a:r>
          </a:p>
          <a:p>
            <a:pPr>
              <a:defRPr/>
            </a:pPr>
            <a:r>
              <a:rPr lang="fi-FI" sz="2400" dirty="0">
                <a:latin typeface="Cambria" panose="02040503050406030204" pitchFamily="18" charset="0"/>
              </a:rPr>
              <a:t>Ui aina rannan suuntaisesti.</a:t>
            </a:r>
          </a:p>
          <a:p>
            <a:pPr>
              <a:defRPr/>
            </a:pPr>
            <a:r>
              <a:rPr lang="fi-FI" sz="2400" dirty="0">
                <a:latin typeface="Cambria" panose="02040503050406030204" pitchFamily="18" charset="0"/>
              </a:rPr>
              <a:t>Hyppää veteen vain tutussa paikassa.</a:t>
            </a:r>
          </a:p>
          <a:p>
            <a:pPr>
              <a:defRPr/>
            </a:pPr>
            <a:r>
              <a:rPr lang="fi-FI" sz="2400" dirty="0">
                <a:latin typeface="Cambria" panose="02040503050406030204" pitchFamily="18" charset="0"/>
              </a:rPr>
              <a:t>Hypättyäsi ui muiden alta pois.</a:t>
            </a:r>
          </a:p>
          <a:p>
            <a:pPr>
              <a:defRPr/>
            </a:pPr>
            <a:r>
              <a:rPr lang="fi-FI" sz="2400" dirty="0">
                <a:latin typeface="Cambria" panose="02040503050406030204" pitchFamily="18" charset="0"/>
              </a:rPr>
              <a:t>Vältä virtaavia paikkoja.</a:t>
            </a:r>
          </a:p>
          <a:p>
            <a:pPr>
              <a:defRPr/>
            </a:pPr>
            <a:r>
              <a:rPr lang="fi-FI" sz="2400" dirty="0">
                <a:latin typeface="Cambria" panose="02040503050406030204" pitchFamily="18" charset="0"/>
              </a:rPr>
              <a:t>Huuda apua ainoastaan vaaratilanteessa.</a:t>
            </a:r>
          </a:p>
        </p:txBody>
      </p:sp>
      <p:sp>
        <p:nvSpPr>
          <p:cNvPr id="17413" name="Dian numeron paikkamerkki 3"/>
          <p:cNvSpPr>
            <a:spLocks noGrp="1"/>
          </p:cNvSpPr>
          <p:nvPr>
            <p:ph type="sldNum" sz="quarter" idx="12"/>
          </p:nvPr>
        </p:nvSpPr>
        <p:spPr bwMode="auto">
          <a:xfrm>
            <a:off x="156004" y="6389302"/>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algn="l"/>
            <a:fld id="{C12ED492-25B1-446E-AB9D-577F9A5599C8}" type="slidenum">
              <a:rPr lang="fi-FI" altLang="fi-FI"/>
              <a:pPr algn="l"/>
              <a:t>15</a:t>
            </a:fld>
            <a:endParaRPr lang="fi-FI" altLang="fi-FI" dirty="0"/>
          </a:p>
        </p:txBody>
      </p:sp>
      <p:pic>
        <p:nvPicPr>
          <p:cNvPr id="7" name="Kuva 6" descr="syke8_124_uimari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4675" y="1532238"/>
            <a:ext cx="3099325" cy="4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8632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tsikko 1"/>
          <p:cNvSpPr>
            <a:spLocks noGrp="1"/>
          </p:cNvSpPr>
          <p:nvPr>
            <p:ph type="title"/>
          </p:nvPr>
        </p:nvSpPr>
        <p:spPr>
          <a:xfrm>
            <a:off x="1845276" y="183894"/>
            <a:ext cx="6670074" cy="779933"/>
          </a:xfrm>
        </p:spPr>
        <p:txBody>
          <a:bodyPr>
            <a:normAutofit/>
          </a:bodyPr>
          <a:lstStyle/>
          <a:p>
            <a:r>
              <a:rPr lang="fi-FI" altLang="fi-FI" sz="4000" b="1" dirty="0">
                <a:solidFill>
                  <a:srgbClr val="B9427C"/>
                </a:solidFill>
                <a:latin typeface="Cambria" panose="02040503050406030204" pitchFamily="18" charset="0"/>
              </a:rPr>
              <a:t>Jäistä pelastaminen</a:t>
            </a:r>
          </a:p>
        </p:txBody>
      </p:sp>
      <p:sp>
        <p:nvSpPr>
          <p:cNvPr id="3" name="Sisällön paikkamerkki 2"/>
          <p:cNvSpPr>
            <a:spLocks noGrp="1"/>
          </p:cNvSpPr>
          <p:nvPr>
            <p:ph idx="1"/>
          </p:nvPr>
        </p:nvSpPr>
        <p:spPr>
          <a:xfrm>
            <a:off x="1466335" y="1273690"/>
            <a:ext cx="7049015" cy="4351338"/>
          </a:xfrm>
        </p:spPr>
        <p:txBody>
          <a:bodyPr rtlCol="0">
            <a:normAutofit/>
          </a:bodyPr>
          <a:lstStyle/>
          <a:p>
            <a:pPr>
              <a:defRPr/>
            </a:pPr>
            <a:r>
              <a:rPr lang="fi-FI" sz="2400" dirty="0">
                <a:latin typeface="Cambria" panose="02040503050406030204" pitchFamily="18" charset="0"/>
              </a:rPr>
              <a:t>Toimi ripeästi mutta hosumatta.</a:t>
            </a:r>
          </a:p>
          <a:p>
            <a:pPr>
              <a:defRPr/>
            </a:pPr>
            <a:r>
              <a:rPr lang="fi-FI" sz="2400" dirty="0">
                <a:latin typeface="Cambria" panose="02040503050406030204" pitchFamily="18" charset="0"/>
              </a:rPr>
              <a:t>Ota mukaan kättä pidempää, esimerkiksi keppi, oksa, takki tai vyö.</a:t>
            </a:r>
          </a:p>
          <a:p>
            <a:pPr>
              <a:defRPr/>
            </a:pPr>
            <a:r>
              <a:rPr lang="fi-FI" sz="2400" dirty="0">
                <a:latin typeface="Cambria" panose="02040503050406030204" pitchFamily="18" charset="0"/>
              </a:rPr>
              <a:t>Lähesty avantoa vahvan jään suunnasta.</a:t>
            </a:r>
          </a:p>
          <a:p>
            <a:pPr>
              <a:defRPr/>
            </a:pPr>
            <a:r>
              <a:rPr lang="fi-FI" sz="2400" dirty="0">
                <a:latin typeface="Cambria" panose="02040503050406030204" pitchFamily="18" charset="0"/>
              </a:rPr>
              <a:t>Ryömi viimeiset metrit.</a:t>
            </a:r>
          </a:p>
          <a:p>
            <a:pPr>
              <a:defRPr/>
            </a:pPr>
            <a:r>
              <a:rPr lang="fi-FI" sz="2400" dirty="0">
                <a:latin typeface="Cambria" panose="02040503050406030204" pitchFamily="18" charset="0"/>
              </a:rPr>
              <a:t>Useammasta auttajasta voi tehdä pelastusketjun.</a:t>
            </a:r>
          </a:p>
          <a:p>
            <a:pPr>
              <a:defRPr/>
            </a:pPr>
            <a:r>
              <a:rPr lang="fi-FI" sz="2400" dirty="0">
                <a:latin typeface="Cambria" panose="02040503050406030204" pitchFamily="18" charset="0"/>
              </a:rPr>
              <a:t>Vie pelastettava pian sisälle lämpimään ja tarvittaessa lääkäriin.</a:t>
            </a:r>
          </a:p>
        </p:txBody>
      </p:sp>
      <p:sp>
        <p:nvSpPr>
          <p:cNvPr id="20485" name="Dian numeron paikkamerkki 3"/>
          <p:cNvSpPr>
            <a:spLocks noGrp="1"/>
          </p:cNvSpPr>
          <p:nvPr>
            <p:ph type="sldNum" sz="quarter" idx="12"/>
          </p:nvPr>
        </p:nvSpPr>
        <p:spPr bwMode="auto">
          <a:xfrm>
            <a:off x="123053" y="640577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algn="l"/>
            <a:fld id="{DAD3E6CD-9B4B-4BA0-86D2-829BAFFB1558}" type="slidenum">
              <a:rPr lang="fi-FI" altLang="fi-FI"/>
              <a:pPr algn="l"/>
              <a:t>16</a:t>
            </a:fld>
            <a:endParaRPr lang="fi-FI" altLang="fi-FI" dirty="0"/>
          </a:p>
        </p:txBody>
      </p:sp>
    </p:spTree>
    <p:extLst>
      <p:ext uri="{BB962C8B-B14F-4D97-AF65-F5344CB8AC3E}">
        <p14:creationId xmlns:p14="http://schemas.microsoft.com/office/powerpoint/2010/main" val="2318112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tsikko 1"/>
          <p:cNvSpPr>
            <a:spLocks noGrp="1"/>
          </p:cNvSpPr>
          <p:nvPr>
            <p:ph type="title"/>
          </p:nvPr>
        </p:nvSpPr>
        <p:spPr>
          <a:xfrm>
            <a:off x="1845276" y="200370"/>
            <a:ext cx="6801880" cy="730506"/>
          </a:xfrm>
        </p:spPr>
        <p:txBody>
          <a:bodyPr>
            <a:normAutofit/>
          </a:bodyPr>
          <a:lstStyle/>
          <a:p>
            <a:r>
              <a:rPr lang="fi-FI" altLang="fi-FI" sz="4000" b="1" dirty="0">
                <a:solidFill>
                  <a:srgbClr val="B9427C"/>
                </a:solidFill>
                <a:latin typeface="Cambria" panose="02040503050406030204" pitchFamily="18" charset="0"/>
              </a:rPr>
              <a:t>Vedestä pelastaminen</a:t>
            </a:r>
          </a:p>
        </p:txBody>
      </p:sp>
      <p:sp>
        <p:nvSpPr>
          <p:cNvPr id="3" name="Sisällön paikkamerkki 2"/>
          <p:cNvSpPr>
            <a:spLocks noGrp="1"/>
          </p:cNvSpPr>
          <p:nvPr>
            <p:ph idx="1"/>
          </p:nvPr>
        </p:nvSpPr>
        <p:spPr>
          <a:xfrm>
            <a:off x="1491049" y="1380782"/>
            <a:ext cx="7024301" cy="4351338"/>
          </a:xfrm>
        </p:spPr>
        <p:txBody>
          <a:bodyPr rtlCol="0">
            <a:normAutofit/>
          </a:bodyPr>
          <a:lstStyle/>
          <a:p>
            <a:pPr>
              <a:defRPr/>
            </a:pPr>
            <a:r>
              <a:rPr lang="fi-FI" sz="2400" dirty="0">
                <a:latin typeface="Cambria" panose="02040503050406030204" pitchFamily="18" charset="0"/>
              </a:rPr>
              <a:t>Toimi harkiten ja rauhoita veden varassa olevaa.</a:t>
            </a:r>
          </a:p>
          <a:p>
            <a:pPr>
              <a:defRPr/>
            </a:pPr>
            <a:r>
              <a:rPr lang="fi-FI" sz="2400" dirty="0">
                <a:latin typeface="Cambria" panose="02040503050406030204" pitchFamily="18" charset="0"/>
              </a:rPr>
              <a:t>Yritä ulottua pelastettavaan menemättä itse veteen.</a:t>
            </a:r>
          </a:p>
          <a:p>
            <a:pPr>
              <a:defRPr/>
            </a:pPr>
            <a:r>
              <a:rPr lang="fi-FI" sz="2400" dirty="0">
                <a:latin typeface="Cambria" panose="02040503050406030204" pitchFamily="18" charset="0"/>
              </a:rPr>
              <a:t>Jos mahdollista, ojenna oman käden sijaan jokin apuväline, ettei pelastettava vedä sinua mukanaan.</a:t>
            </a:r>
          </a:p>
          <a:p>
            <a:pPr>
              <a:defRPr/>
            </a:pPr>
            <a:r>
              <a:rPr lang="fi-FI" sz="2400" dirty="0">
                <a:latin typeface="Cambria" panose="02040503050406030204" pitchFamily="18" charset="0"/>
              </a:rPr>
              <a:t>Jos pelastat uimalla, ota jotain kelluvaa mukaasi, esimerkiksi uimarengas, pelastusliivit tai tyhjä kanisteri.</a:t>
            </a:r>
          </a:p>
        </p:txBody>
      </p:sp>
      <p:sp>
        <p:nvSpPr>
          <p:cNvPr id="18437" name="Dian numeron paikkamerkki 3"/>
          <p:cNvSpPr>
            <a:spLocks noGrp="1"/>
          </p:cNvSpPr>
          <p:nvPr>
            <p:ph type="sldNum" sz="quarter" idx="12"/>
          </p:nvPr>
        </p:nvSpPr>
        <p:spPr bwMode="auto">
          <a:xfrm>
            <a:off x="123053" y="6422254"/>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algn="l"/>
            <a:fld id="{6E8D7251-4F3E-446E-9C16-7A62D2411057}" type="slidenum">
              <a:rPr lang="fi-FI" altLang="fi-FI"/>
              <a:pPr algn="l"/>
              <a:t>17</a:t>
            </a:fld>
            <a:endParaRPr lang="fi-FI" altLang="fi-FI" dirty="0"/>
          </a:p>
        </p:txBody>
      </p:sp>
    </p:spTree>
    <p:extLst>
      <p:ext uri="{BB962C8B-B14F-4D97-AF65-F5344CB8AC3E}">
        <p14:creationId xmlns:p14="http://schemas.microsoft.com/office/powerpoint/2010/main" val="398841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tsikko 1"/>
          <p:cNvSpPr>
            <a:spLocks noGrp="1"/>
          </p:cNvSpPr>
          <p:nvPr>
            <p:ph type="title"/>
          </p:nvPr>
        </p:nvSpPr>
        <p:spPr>
          <a:xfrm>
            <a:off x="1935892" y="109753"/>
            <a:ext cx="6579458" cy="1325563"/>
          </a:xfrm>
        </p:spPr>
        <p:txBody>
          <a:bodyPr>
            <a:normAutofit/>
          </a:bodyPr>
          <a:lstStyle/>
          <a:p>
            <a:r>
              <a:rPr lang="fi-FI" altLang="fi-FI" sz="4000" b="1" dirty="0">
                <a:solidFill>
                  <a:srgbClr val="B9427C"/>
                </a:solidFill>
                <a:latin typeface="Cambria" panose="02040503050406030204" pitchFamily="18" charset="0"/>
              </a:rPr>
              <a:t>Veneilijän turvallisuusohjeet</a:t>
            </a:r>
          </a:p>
        </p:txBody>
      </p:sp>
      <p:sp>
        <p:nvSpPr>
          <p:cNvPr id="3" name="Sisällön paikkamerkki 2"/>
          <p:cNvSpPr>
            <a:spLocks noGrp="1"/>
          </p:cNvSpPr>
          <p:nvPr>
            <p:ph idx="1"/>
          </p:nvPr>
        </p:nvSpPr>
        <p:spPr>
          <a:xfrm>
            <a:off x="1485900" y="1540476"/>
            <a:ext cx="6661322" cy="4539048"/>
          </a:xfrm>
        </p:spPr>
        <p:txBody>
          <a:bodyPr>
            <a:noAutofit/>
          </a:bodyPr>
          <a:lstStyle/>
          <a:p>
            <a:r>
              <a:rPr lang="fi-FI" altLang="fi-FI" sz="2000" dirty="0">
                <a:latin typeface="Cambria" panose="02040503050406030204" pitchFamily="18" charset="0"/>
              </a:rPr>
              <a:t>Kehitä uimataitoasi.</a:t>
            </a:r>
          </a:p>
          <a:p>
            <a:r>
              <a:rPr lang="fi-FI" altLang="fi-FI" sz="2000" dirty="0">
                <a:latin typeface="Cambria" panose="02040503050406030204" pitchFamily="18" charset="0"/>
              </a:rPr>
              <a:t>Käytä pelastusliivejä.</a:t>
            </a:r>
          </a:p>
          <a:p>
            <a:r>
              <a:rPr lang="fi-FI" altLang="fi-FI" sz="2000" dirty="0">
                <a:latin typeface="Cambria" panose="02040503050406030204" pitchFamily="18" charset="0"/>
              </a:rPr>
              <a:t>Liiku veneessä varoen.</a:t>
            </a:r>
          </a:p>
          <a:p>
            <a:r>
              <a:rPr lang="fi-FI" altLang="fi-FI" sz="2000" dirty="0">
                <a:latin typeface="Cambria" panose="02040503050406030204" pitchFamily="18" charset="0"/>
              </a:rPr>
              <a:t>Huolehdi, että vene ja varusteet ovat kunnossa.</a:t>
            </a:r>
          </a:p>
          <a:p>
            <a:r>
              <a:rPr lang="fi-FI" altLang="fi-FI" sz="2000" dirty="0">
                <a:latin typeface="Cambria" panose="02040503050406030204" pitchFamily="18" charset="0"/>
              </a:rPr>
              <a:t>Hankit merikortit ja kartat ja opettele käyttämään niitä.</a:t>
            </a:r>
          </a:p>
          <a:p>
            <a:r>
              <a:rPr lang="fi-FI" altLang="fi-FI" sz="2000" dirty="0">
                <a:latin typeface="Cambria" panose="02040503050406030204" pitchFamily="18" charset="0"/>
              </a:rPr>
              <a:t>Noudata vierailla vesillä erityistä varovaisuutta.</a:t>
            </a:r>
          </a:p>
          <a:p>
            <a:r>
              <a:rPr lang="fi-FI" altLang="fi-FI" sz="2000" dirty="0">
                <a:latin typeface="Cambria" panose="02040503050406030204" pitchFamily="18" charset="0"/>
              </a:rPr>
              <a:t>Oikeaan veneilyasenteeseen kuuluvat maltti ja suunnitelmallisuus.</a:t>
            </a:r>
          </a:p>
          <a:p>
            <a:r>
              <a:rPr lang="fi-FI" altLang="fi-FI" sz="2000" dirty="0">
                <a:latin typeface="Cambria" panose="02040503050406030204" pitchFamily="18" charset="0"/>
              </a:rPr>
              <a:t>Seuraa säätiedotuksia ja opettele tekemään omia säähavaintoja. </a:t>
            </a:r>
          </a:p>
          <a:p>
            <a:r>
              <a:rPr lang="fi-FI" altLang="fi-FI" sz="2000" dirty="0">
                <a:latin typeface="Cambria" panose="02040503050406030204" pitchFamily="18" charset="0"/>
              </a:rPr>
              <a:t>Ilmoita muille suunnitelmistasi ja vältä tiukkoja aikatauluja. </a:t>
            </a:r>
          </a:p>
        </p:txBody>
      </p:sp>
      <p:sp>
        <p:nvSpPr>
          <p:cNvPr id="19461" name="Dian numeron paikkamerkki 3"/>
          <p:cNvSpPr>
            <a:spLocks noGrp="1"/>
          </p:cNvSpPr>
          <p:nvPr>
            <p:ph type="sldNum" sz="quarter" idx="12"/>
          </p:nvPr>
        </p:nvSpPr>
        <p:spPr bwMode="auto">
          <a:xfrm>
            <a:off x="98339" y="6422254"/>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algn="l"/>
            <a:fld id="{338CBE12-B153-4FEE-B803-1C58881EADA3}" type="slidenum">
              <a:rPr lang="fi-FI" altLang="fi-FI"/>
              <a:pPr algn="l"/>
              <a:t>18</a:t>
            </a:fld>
            <a:endParaRPr lang="fi-FI" altLang="fi-FI" dirty="0"/>
          </a:p>
        </p:txBody>
      </p:sp>
    </p:spTree>
    <p:extLst>
      <p:ext uri="{BB962C8B-B14F-4D97-AF65-F5344CB8AC3E}">
        <p14:creationId xmlns:p14="http://schemas.microsoft.com/office/powerpoint/2010/main" val="3919102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779373" y="164729"/>
            <a:ext cx="6735977" cy="821123"/>
          </a:xfrm>
        </p:spPr>
        <p:txBody>
          <a:bodyPr>
            <a:normAutofit fontScale="90000"/>
          </a:bodyPr>
          <a:lstStyle/>
          <a:p>
            <a:r>
              <a:rPr lang="fi-FI" altLang="fi-FI" dirty="0"/>
              <a:t/>
            </a:r>
            <a:br>
              <a:rPr lang="fi-FI" altLang="fi-FI" dirty="0"/>
            </a:br>
            <a:r>
              <a:rPr lang="fi-FI" altLang="fi-FI" b="1" dirty="0">
                <a:solidFill>
                  <a:srgbClr val="B9427C"/>
                </a:solidFill>
                <a:latin typeface="Cambria" panose="02040503050406030204" pitchFamily="18" charset="0"/>
              </a:rPr>
              <a:t>Turvallisesti vesillä</a:t>
            </a:r>
            <a:r>
              <a:rPr lang="fi-FI" altLang="fi-FI" b="1" i="1" dirty="0"/>
              <a:t/>
            </a:r>
            <a:br>
              <a:rPr lang="fi-FI" altLang="fi-FI" b="1" i="1" dirty="0"/>
            </a:br>
            <a:endParaRPr lang="fi-FI" dirty="0">
              <a:solidFill>
                <a:srgbClr val="FF0000"/>
              </a:solidFill>
            </a:endParaRPr>
          </a:p>
        </p:txBody>
      </p:sp>
      <p:sp>
        <p:nvSpPr>
          <p:cNvPr id="9" name="Sisällön paikkamerkki 8"/>
          <p:cNvSpPr>
            <a:spLocks noGrp="1"/>
          </p:cNvSpPr>
          <p:nvPr>
            <p:ph idx="1"/>
          </p:nvPr>
        </p:nvSpPr>
        <p:spPr>
          <a:xfrm>
            <a:off x="1087395" y="1362869"/>
            <a:ext cx="5486400" cy="4351338"/>
          </a:xfrm>
        </p:spPr>
        <p:txBody>
          <a:bodyPr rtlCol="0">
            <a:normAutofit/>
          </a:bodyPr>
          <a:lstStyle/>
          <a:p>
            <a:pPr>
              <a:defRPr/>
            </a:pPr>
            <a:r>
              <a:rPr lang="fi-FI" sz="2400" dirty="0">
                <a:latin typeface="Cambria" panose="02040503050406030204" pitchFamily="18" charset="0"/>
              </a:rPr>
              <a:t>Pidä yllä hyvää uimataitoa.</a:t>
            </a:r>
          </a:p>
          <a:p>
            <a:pPr>
              <a:defRPr/>
            </a:pPr>
            <a:r>
              <a:rPr lang="fi-FI" sz="2400" dirty="0">
                <a:latin typeface="Cambria" panose="02040503050406030204" pitchFamily="18" charset="0"/>
              </a:rPr>
              <a:t>Älä ui yksin.</a:t>
            </a:r>
          </a:p>
          <a:p>
            <a:pPr>
              <a:defRPr/>
            </a:pPr>
            <a:r>
              <a:rPr lang="fi-FI" sz="2400" dirty="0">
                <a:latin typeface="Cambria" panose="02040503050406030204" pitchFamily="18" charset="0"/>
              </a:rPr>
              <a:t>Älä hyppää tuntemattomaan veteen.</a:t>
            </a:r>
          </a:p>
          <a:p>
            <a:pPr>
              <a:defRPr/>
            </a:pPr>
            <a:r>
              <a:rPr lang="fi-FI" sz="2400" dirty="0">
                <a:latin typeface="Cambria" panose="02040503050406030204" pitchFamily="18" charset="0"/>
              </a:rPr>
              <a:t>Käytä veneessä pelastusliivejä.</a:t>
            </a:r>
          </a:p>
          <a:p>
            <a:pPr>
              <a:defRPr/>
            </a:pPr>
            <a:r>
              <a:rPr lang="fi-FI" sz="2400" dirty="0">
                <a:latin typeface="Cambria" panose="02040503050406030204" pitchFamily="18" charset="0"/>
              </a:rPr>
              <a:t>Liiku veneessä varoen.</a:t>
            </a:r>
          </a:p>
          <a:p>
            <a:pPr>
              <a:defRPr/>
            </a:pPr>
            <a:r>
              <a:rPr lang="fi-FI" sz="2400" dirty="0">
                <a:latin typeface="Cambria" panose="02040503050406030204" pitchFamily="18" charset="0"/>
              </a:rPr>
              <a:t>Huolehdi, että vene ja sen varusteet ovat kunnossa.</a:t>
            </a:r>
          </a:p>
          <a:p>
            <a:pPr>
              <a:defRPr/>
            </a:pPr>
            <a:r>
              <a:rPr lang="fi-FI" sz="2400" dirty="0">
                <a:latin typeface="Cambria" panose="02040503050406030204" pitchFamily="18" charset="0"/>
              </a:rPr>
              <a:t>Noudata vesiliikenteen sääntöjä.</a:t>
            </a:r>
          </a:p>
          <a:p>
            <a:pPr>
              <a:defRPr/>
            </a:pPr>
            <a:r>
              <a:rPr lang="fi-FI" sz="2400" dirty="0">
                <a:latin typeface="Cambria" panose="02040503050406030204" pitchFamily="18" charset="0"/>
              </a:rPr>
              <a:t>Älä lähde vesille päihtyneenä.</a:t>
            </a:r>
          </a:p>
        </p:txBody>
      </p:sp>
      <p:sp>
        <p:nvSpPr>
          <p:cNvPr id="24579" name="Dian numeron paikkamerkki 3"/>
          <p:cNvSpPr>
            <a:spLocks noGrp="1"/>
          </p:cNvSpPr>
          <p:nvPr>
            <p:ph type="sldNum" sz="quarter" idx="12"/>
          </p:nvPr>
        </p:nvSpPr>
        <p:spPr bwMode="auto">
          <a:xfrm>
            <a:off x="123053" y="639754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algn="l"/>
            <a:fld id="{3951C55A-C26B-46F6-9C27-AD806116123F}" type="slidenum">
              <a:rPr lang="fi-FI" altLang="fi-FI"/>
              <a:pPr algn="l"/>
              <a:t>19</a:t>
            </a:fld>
            <a:endParaRPr lang="fi-FI" altLang="fi-FI"/>
          </a:p>
        </p:txBody>
      </p:sp>
      <p:pic>
        <p:nvPicPr>
          <p:cNvPr id="3" name="Kuv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0302" y="1362869"/>
            <a:ext cx="2973698" cy="4156482"/>
          </a:xfrm>
          <a:prstGeom prst="rect">
            <a:avLst/>
          </a:prstGeom>
        </p:spPr>
      </p:pic>
    </p:spTree>
    <p:extLst>
      <p:ext uri="{BB962C8B-B14F-4D97-AF65-F5344CB8AC3E}">
        <p14:creationId xmlns:p14="http://schemas.microsoft.com/office/powerpoint/2010/main" val="2408089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845276" y="200369"/>
            <a:ext cx="6670074" cy="615177"/>
          </a:xfrm>
        </p:spPr>
        <p:txBody>
          <a:bodyPr>
            <a:normAutofit fontScale="90000"/>
          </a:bodyPr>
          <a:lstStyle/>
          <a:p>
            <a:r>
              <a:rPr lang="fi-FI" sz="4000" b="1" dirty="0">
                <a:solidFill>
                  <a:srgbClr val="9B3A71"/>
                </a:solidFill>
                <a:latin typeface="Cambria" panose="02040503050406030204" pitchFamily="18" charset="0"/>
              </a:rPr>
              <a:t>Tavoitteet</a:t>
            </a:r>
          </a:p>
        </p:txBody>
      </p:sp>
      <p:sp>
        <p:nvSpPr>
          <p:cNvPr id="3" name="Sisällön paikkamerkki 2"/>
          <p:cNvSpPr>
            <a:spLocks noGrp="1"/>
          </p:cNvSpPr>
          <p:nvPr>
            <p:ph idx="1"/>
          </p:nvPr>
        </p:nvSpPr>
        <p:spPr>
          <a:xfrm>
            <a:off x="1186249" y="1281928"/>
            <a:ext cx="7180820" cy="4351338"/>
          </a:xfrm>
        </p:spPr>
        <p:txBody>
          <a:bodyPr>
            <a:normAutofit/>
          </a:bodyPr>
          <a:lstStyle/>
          <a:p>
            <a:r>
              <a:rPr lang="fi-FI" sz="2400" dirty="0">
                <a:latin typeface="Cambria" panose="02040503050406030204" pitchFamily="18" charset="0"/>
              </a:rPr>
              <a:t>Tietää, miten liikenneonnettomuuksien riskejä voidaan vähentää.</a:t>
            </a:r>
          </a:p>
          <a:p>
            <a:r>
              <a:rPr lang="fi-FI" sz="2400" dirty="0">
                <a:latin typeface="Cambria" panose="02040503050406030204" pitchFamily="18" charset="0"/>
              </a:rPr>
              <a:t>Tunnistaa oman ja toisten riskikäyttäytymisen liikenteessä ja osata ehkäistä sitä.</a:t>
            </a:r>
          </a:p>
          <a:p>
            <a:r>
              <a:rPr lang="fi-FI" sz="2400" dirty="0">
                <a:latin typeface="Cambria" panose="02040503050406030204" pitchFamily="18" charset="0"/>
              </a:rPr>
              <a:t>Osata perustella, miksi päihteet ja liikenne eivät sovi yhteen.</a:t>
            </a:r>
          </a:p>
          <a:p>
            <a:r>
              <a:rPr lang="fi-FI" sz="2400" dirty="0">
                <a:latin typeface="Cambria" panose="02040503050406030204" pitchFamily="18" charset="0"/>
              </a:rPr>
              <a:t>Osata nimetä turvallisen vesillä ja jäällä liikkumisen tekijöitä.</a:t>
            </a:r>
          </a:p>
        </p:txBody>
      </p:sp>
      <p:sp>
        <p:nvSpPr>
          <p:cNvPr id="4" name="Dian numeron paikkamerkki 3"/>
          <p:cNvSpPr>
            <a:spLocks noGrp="1"/>
          </p:cNvSpPr>
          <p:nvPr>
            <p:ph type="sldNum" sz="quarter" idx="12"/>
          </p:nvPr>
        </p:nvSpPr>
        <p:spPr>
          <a:xfrm>
            <a:off x="98340" y="6422254"/>
            <a:ext cx="2057400" cy="365125"/>
          </a:xfrm>
        </p:spPr>
        <p:txBody>
          <a:bodyPr/>
          <a:lstStyle/>
          <a:p>
            <a:pPr algn="l"/>
            <a:fld id="{83A8AB87-2C4A-42FA-8D0E-DF8775743DEA}" type="slidenum">
              <a:rPr lang="fi-FI" smtClean="0"/>
              <a:pPr algn="l"/>
              <a:t>2</a:t>
            </a:fld>
            <a:endParaRPr lang="fi-FI" dirty="0"/>
          </a:p>
        </p:txBody>
      </p:sp>
    </p:spTree>
    <p:extLst>
      <p:ext uri="{BB962C8B-B14F-4D97-AF65-F5344CB8AC3E}">
        <p14:creationId xmlns:p14="http://schemas.microsoft.com/office/powerpoint/2010/main" val="329326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Dian numeron paikkamerkki 3"/>
          <p:cNvSpPr>
            <a:spLocks noGrp="1"/>
          </p:cNvSpPr>
          <p:nvPr>
            <p:ph type="sldNum" sz="quarter" idx="12"/>
          </p:nvPr>
        </p:nvSpPr>
        <p:spPr bwMode="auto">
          <a:xfrm>
            <a:off x="106577" y="6414016"/>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algn="l"/>
            <a:fld id="{90624095-9B6F-47E7-B3CC-459D1E1368D6}" type="slidenum">
              <a:rPr lang="fi-FI" altLang="fi-FI"/>
              <a:pPr algn="l"/>
              <a:t>20</a:t>
            </a:fld>
            <a:endParaRPr lang="fi-FI" altLang="fi-FI" dirty="0"/>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4026" y="617838"/>
            <a:ext cx="4134504" cy="5099221"/>
          </a:xfrm>
          <a:prstGeom prst="rect">
            <a:avLst/>
          </a:prstGeom>
        </p:spPr>
      </p:pic>
    </p:spTree>
    <p:extLst>
      <p:ext uri="{BB962C8B-B14F-4D97-AF65-F5344CB8AC3E}">
        <p14:creationId xmlns:p14="http://schemas.microsoft.com/office/powerpoint/2010/main" val="3725772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tsikko 1"/>
          <p:cNvSpPr>
            <a:spLocks noGrp="1"/>
          </p:cNvSpPr>
          <p:nvPr>
            <p:ph type="title"/>
          </p:nvPr>
        </p:nvSpPr>
        <p:spPr>
          <a:xfrm>
            <a:off x="1919416" y="101515"/>
            <a:ext cx="6711264" cy="895263"/>
          </a:xfrm>
        </p:spPr>
        <p:txBody>
          <a:bodyPr>
            <a:normAutofit/>
          </a:bodyPr>
          <a:lstStyle/>
          <a:p>
            <a:pPr eaLnBrk="1" hangingPunct="1"/>
            <a:r>
              <a:rPr lang="fi-FI" altLang="fi-FI" sz="4000" b="1" dirty="0">
                <a:solidFill>
                  <a:srgbClr val="B9427C"/>
                </a:solidFill>
                <a:latin typeface="Cambria" panose="02040503050406030204" pitchFamily="18" charset="0"/>
              </a:rPr>
              <a:t>Tehtävä: Liikenneryhmätyö</a:t>
            </a:r>
          </a:p>
        </p:txBody>
      </p:sp>
      <p:sp>
        <p:nvSpPr>
          <p:cNvPr id="3" name="Sisällön paikkamerkki 2"/>
          <p:cNvSpPr>
            <a:spLocks noGrp="1"/>
          </p:cNvSpPr>
          <p:nvPr>
            <p:ph sz="half" idx="1"/>
          </p:nvPr>
        </p:nvSpPr>
        <p:spPr>
          <a:xfrm>
            <a:off x="628650" y="1449859"/>
            <a:ext cx="3886200" cy="4727104"/>
          </a:xfrm>
        </p:spPr>
        <p:txBody>
          <a:bodyPr rtlCol="0">
            <a:normAutofit/>
          </a:bodyPr>
          <a:lstStyle/>
          <a:p>
            <a:pPr>
              <a:defRPr/>
            </a:pPr>
            <a:r>
              <a:rPr lang="fi-FI" dirty="0">
                <a:latin typeface="Cambria" panose="02040503050406030204" pitchFamily="18" charset="0"/>
              </a:rPr>
              <a:t>Millaisiin turvallisuusasioihin kyseisellä kulkuvälineellä liikkuvan täytyy kiinnittää huomiota?</a:t>
            </a:r>
          </a:p>
          <a:p>
            <a:pPr>
              <a:defRPr/>
            </a:pPr>
            <a:r>
              <a:rPr lang="fi-FI" dirty="0">
                <a:latin typeface="Cambria" panose="02040503050406030204" pitchFamily="18" charset="0"/>
              </a:rPr>
              <a:t>Mitkä asiat ovat hänelle liikenteessä turvallisuusriskejä?</a:t>
            </a:r>
          </a:p>
          <a:p>
            <a:pPr>
              <a:defRPr/>
            </a:pPr>
            <a:r>
              <a:rPr lang="fi-FI" dirty="0">
                <a:latin typeface="Cambria" panose="02040503050406030204" pitchFamily="18" charset="0"/>
              </a:rPr>
              <a:t>Mitä terveysvaikutuksia kulkuvälineen käyttämisellä on?</a:t>
            </a:r>
          </a:p>
          <a:p>
            <a:pPr>
              <a:defRPr/>
            </a:pPr>
            <a:r>
              <a:rPr lang="fi-FI" dirty="0">
                <a:latin typeface="Cambria" panose="02040503050406030204" pitchFamily="18" charset="0"/>
              </a:rPr>
              <a:t>Vaatiiko kulkuväline joitakin erityisvaatimuksia? Mitä?</a:t>
            </a:r>
          </a:p>
        </p:txBody>
      </p:sp>
      <p:sp>
        <p:nvSpPr>
          <p:cNvPr id="2" name="Sisällön paikkamerkki 1"/>
          <p:cNvSpPr>
            <a:spLocks noGrp="1"/>
          </p:cNvSpPr>
          <p:nvPr>
            <p:ph sz="half" idx="2"/>
          </p:nvPr>
        </p:nvSpPr>
        <p:spPr>
          <a:xfrm>
            <a:off x="5198076" y="1449859"/>
            <a:ext cx="3665838" cy="4727104"/>
          </a:xfrm>
        </p:spPr>
        <p:txBody>
          <a:bodyPr>
            <a:normAutofit/>
          </a:bodyPr>
          <a:lstStyle/>
          <a:p>
            <a:pPr>
              <a:buNone/>
            </a:pPr>
            <a:r>
              <a:rPr lang="fi-FI" altLang="fi-FI" b="1" dirty="0">
                <a:latin typeface="Cambria" panose="02040503050406030204" pitchFamily="18" charset="0"/>
              </a:rPr>
              <a:t>Aiheet: </a:t>
            </a:r>
          </a:p>
          <a:p>
            <a:pPr marL="514350" indent="-514350">
              <a:buFont typeface="+mj-lt"/>
              <a:buAutoNum type="arabicPeriod"/>
            </a:pPr>
            <a:r>
              <a:rPr lang="fi-FI" altLang="fi-FI" dirty="0">
                <a:latin typeface="Cambria" panose="02040503050406030204" pitchFamily="18" charset="0"/>
              </a:rPr>
              <a:t>jalankulkijana liikkuminen</a:t>
            </a:r>
          </a:p>
          <a:p>
            <a:pPr marL="514350" indent="-514350">
              <a:buFont typeface="+mj-lt"/>
              <a:buAutoNum type="arabicPeriod"/>
            </a:pPr>
            <a:r>
              <a:rPr lang="fi-FI" altLang="fi-FI" dirty="0">
                <a:latin typeface="Cambria" panose="02040503050406030204" pitchFamily="18" charset="0"/>
              </a:rPr>
              <a:t>pyöräily </a:t>
            </a:r>
          </a:p>
          <a:p>
            <a:pPr marL="514350" indent="-514350">
              <a:buFont typeface="+mj-lt"/>
              <a:buAutoNum type="arabicPeriod"/>
            </a:pPr>
            <a:r>
              <a:rPr lang="fi-FI" altLang="fi-FI" dirty="0">
                <a:latin typeface="Cambria" panose="02040503050406030204" pitchFamily="18" charset="0"/>
              </a:rPr>
              <a:t>mopoilu ja mopoautoilu</a:t>
            </a:r>
          </a:p>
          <a:p>
            <a:pPr marL="514350" indent="-514350">
              <a:buFont typeface="+mj-lt"/>
              <a:buAutoNum type="arabicPeriod"/>
            </a:pPr>
            <a:r>
              <a:rPr lang="fi-FI" altLang="fi-FI" dirty="0">
                <a:latin typeface="Cambria" panose="02040503050406030204" pitchFamily="18" charset="0"/>
              </a:rPr>
              <a:t>joukkoliikenteessä kulkeminen </a:t>
            </a:r>
          </a:p>
          <a:p>
            <a:pPr marL="514350" indent="-514350">
              <a:buFont typeface="+mj-lt"/>
              <a:buAutoNum type="arabicPeriod"/>
            </a:pPr>
            <a:r>
              <a:rPr lang="fi-FI" altLang="fi-FI" dirty="0">
                <a:latin typeface="Cambria" panose="02040503050406030204" pitchFamily="18" charset="0"/>
              </a:rPr>
              <a:t>uiminen</a:t>
            </a:r>
          </a:p>
          <a:p>
            <a:pPr marL="514350" indent="-514350">
              <a:buFont typeface="+mj-lt"/>
              <a:buAutoNum type="arabicPeriod"/>
            </a:pPr>
            <a:r>
              <a:rPr lang="fi-FI" altLang="fi-FI" dirty="0">
                <a:latin typeface="Cambria" panose="02040503050406030204" pitchFamily="18" charset="0"/>
              </a:rPr>
              <a:t>veneily</a:t>
            </a:r>
          </a:p>
          <a:p>
            <a:pPr marL="514350" indent="-514350">
              <a:buFont typeface="+mj-lt"/>
              <a:buAutoNum type="arabicPeriod"/>
            </a:pPr>
            <a:r>
              <a:rPr lang="fi-FI" altLang="fi-FI" dirty="0">
                <a:latin typeface="Cambria" panose="02040503050406030204" pitchFamily="18" charset="0"/>
              </a:rPr>
              <a:t>jäällä liikkuminen</a:t>
            </a:r>
          </a:p>
          <a:p>
            <a:pPr marL="514350" indent="-514350">
              <a:buFont typeface="+mj-lt"/>
              <a:buAutoNum type="arabicPeriod"/>
            </a:pPr>
            <a:r>
              <a:rPr lang="fi-FI" altLang="fi-FI" dirty="0">
                <a:latin typeface="Cambria" panose="02040503050406030204" pitchFamily="18" charset="0"/>
              </a:rPr>
              <a:t>moottorikelkkailu</a:t>
            </a:r>
          </a:p>
          <a:p>
            <a:endParaRPr lang="fi-FI" dirty="0"/>
          </a:p>
        </p:txBody>
      </p:sp>
      <p:sp>
        <p:nvSpPr>
          <p:cNvPr id="30725" name="Dian numeron paikkamerkki 3"/>
          <p:cNvSpPr>
            <a:spLocks noGrp="1"/>
          </p:cNvSpPr>
          <p:nvPr>
            <p:ph type="sldNum" sz="quarter" idx="12"/>
          </p:nvPr>
        </p:nvSpPr>
        <p:spPr bwMode="auto">
          <a:xfrm>
            <a:off x="131291" y="6422254"/>
            <a:ext cx="2057400" cy="365125"/>
          </a:xfrm>
          <a:ln>
            <a:miter lim="800000"/>
            <a:headEnd/>
            <a:tailEnd/>
          </a:ln>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fld id="{DE73B878-AD20-454B-8178-BE7EEC755146}" type="slidenum">
              <a:rPr lang="fi-FI" altLang="fi-FI">
                <a:latin typeface="Calibri" panose="020F0502020204030204" pitchFamily="34" charset="0"/>
              </a:rPr>
              <a:pPr algn="l" eaLnBrk="1" hangingPunct="1"/>
              <a:t>21</a:t>
            </a:fld>
            <a:endParaRPr lang="fi-FI" altLang="fi-FI" dirty="0">
              <a:latin typeface="Calibri" panose="020F0502020204030204" pitchFamily="34" charset="0"/>
            </a:endParaRPr>
          </a:p>
        </p:txBody>
      </p:sp>
    </p:spTree>
    <p:extLst>
      <p:ext uri="{BB962C8B-B14F-4D97-AF65-F5344CB8AC3E}">
        <p14:creationId xmlns:p14="http://schemas.microsoft.com/office/powerpoint/2010/main" val="2897126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syke8_127_moottorikelkk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6210" y="4327425"/>
            <a:ext cx="3590925" cy="191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Otsikko 1"/>
          <p:cNvSpPr>
            <a:spLocks noGrp="1"/>
          </p:cNvSpPr>
          <p:nvPr>
            <p:ph type="title"/>
          </p:nvPr>
        </p:nvSpPr>
        <p:spPr>
          <a:xfrm>
            <a:off x="1892869" y="192272"/>
            <a:ext cx="6546507" cy="837598"/>
          </a:xfrm>
        </p:spPr>
        <p:txBody>
          <a:bodyPr>
            <a:normAutofit/>
          </a:bodyPr>
          <a:lstStyle/>
          <a:p>
            <a:r>
              <a:rPr lang="fi-FI" altLang="fi-FI" sz="4000" b="1" dirty="0">
                <a:solidFill>
                  <a:srgbClr val="B9427C"/>
                </a:solidFill>
                <a:latin typeface="Cambria" panose="02040503050406030204" pitchFamily="18" charset="0"/>
              </a:rPr>
              <a:t>Tehtävä: Ideariihi</a:t>
            </a:r>
          </a:p>
        </p:txBody>
      </p:sp>
      <p:sp>
        <p:nvSpPr>
          <p:cNvPr id="3" name="Sisällön paikkamerkki 2"/>
          <p:cNvSpPr>
            <a:spLocks noGrp="1"/>
          </p:cNvSpPr>
          <p:nvPr>
            <p:ph idx="1"/>
          </p:nvPr>
        </p:nvSpPr>
        <p:spPr>
          <a:xfrm>
            <a:off x="1337619" y="1425146"/>
            <a:ext cx="7237970" cy="3948146"/>
          </a:xfrm>
        </p:spPr>
        <p:txBody>
          <a:bodyPr rtlCol="0">
            <a:normAutofit/>
          </a:bodyPr>
          <a:lstStyle/>
          <a:p>
            <a:pPr marL="385763" indent="-385763">
              <a:buFont typeface="+mj-lt"/>
              <a:buAutoNum type="alphaLcPeriod"/>
              <a:defRPr/>
            </a:pPr>
            <a:r>
              <a:rPr lang="fi-FI" sz="2400" dirty="0">
                <a:latin typeface="Cambria" panose="02040503050406030204" pitchFamily="18" charset="0"/>
              </a:rPr>
              <a:t>Lukekaa oppikirjasta luvun 16 teksti ja tutustukaa niihin riskitekijöihin, joita liikenteessä tai vesillä ja jäällä liikkuessa voi ilmetä. </a:t>
            </a:r>
          </a:p>
          <a:p>
            <a:pPr marL="385763" indent="-385763">
              <a:buFont typeface="+mj-lt"/>
              <a:buAutoNum type="alphaLcPeriod"/>
              <a:defRPr/>
            </a:pPr>
            <a:r>
              <a:rPr lang="fi-FI" sz="2400" dirty="0">
                <a:latin typeface="Cambria" panose="02040503050406030204" pitchFamily="18" charset="0"/>
              </a:rPr>
              <a:t>Keksikää ja suunnitelkaa jokin uusi turvallisuutta lisäävä parannus liikenteessä, vesillä tai jäällä liikkumiseen. Käyttäkää suunnittelussa mielikuvitusta.</a:t>
            </a:r>
          </a:p>
          <a:p>
            <a:pPr marL="385763" indent="-385763">
              <a:buFont typeface="+mj-lt"/>
              <a:buAutoNum type="alphaLcPeriod"/>
              <a:defRPr/>
            </a:pPr>
            <a:r>
              <a:rPr lang="fi-FI" sz="2400" dirty="0">
                <a:latin typeface="Cambria" panose="02040503050406030204" pitchFamily="18" charset="0"/>
              </a:rPr>
              <a:t>Esitelkää ehdotuksenne muulle luokalle.</a:t>
            </a:r>
          </a:p>
        </p:txBody>
      </p:sp>
      <p:sp>
        <p:nvSpPr>
          <p:cNvPr id="22534" name="Dian numeron paikkamerkki 3"/>
          <p:cNvSpPr>
            <a:spLocks noGrp="1"/>
          </p:cNvSpPr>
          <p:nvPr>
            <p:ph type="sldNum" sz="quarter" idx="12"/>
          </p:nvPr>
        </p:nvSpPr>
        <p:spPr bwMode="auto">
          <a:xfrm>
            <a:off x="123052" y="6422254"/>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algn="l"/>
            <a:fld id="{294FA68F-6239-4D66-B610-695A4F43C025}" type="slidenum">
              <a:rPr lang="fi-FI" altLang="fi-FI"/>
              <a:pPr algn="l"/>
              <a:t>22</a:t>
            </a:fld>
            <a:endParaRPr lang="fi-FI" altLang="fi-FI" dirty="0"/>
          </a:p>
        </p:txBody>
      </p:sp>
    </p:spTree>
    <p:extLst>
      <p:ext uri="{BB962C8B-B14F-4D97-AF65-F5344CB8AC3E}">
        <p14:creationId xmlns:p14="http://schemas.microsoft.com/office/powerpoint/2010/main" val="905368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tsikko 1"/>
          <p:cNvSpPr>
            <a:spLocks noGrp="1"/>
          </p:cNvSpPr>
          <p:nvPr>
            <p:ph type="title"/>
          </p:nvPr>
        </p:nvSpPr>
        <p:spPr>
          <a:xfrm>
            <a:off x="1820562" y="109753"/>
            <a:ext cx="6694788" cy="812885"/>
          </a:xfrm>
        </p:spPr>
        <p:txBody>
          <a:bodyPr>
            <a:normAutofit/>
          </a:bodyPr>
          <a:lstStyle/>
          <a:p>
            <a:pPr eaLnBrk="1" hangingPunct="1"/>
            <a:r>
              <a:rPr lang="fi-FI" altLang="fi-FI" sz="4000" b="1" dirty="0">
                <a:solidFill>
                  <a:srgbClr val="B9427C"/>
                </a:solidFill>
                <a:latin typeface="Cambria" panose="02040503050406030204" pitchFamily="18" charset="0"/>
              </a:rPr>
              <a:t>Liikenteen tarkkailutehtävä</a:t>
            </a:r>
          </a:p>
        </p:txBody>
      </p:sp>
      <p:sp>
        <p:nvSpPr>
          <p:cNvPr id="3" name="Sisällön paikkamerkki 2"/>
          <p:cNvSpPr>
            <a:spLocks noGrp="1"/>
          </p:cNvSpPr>
          <p:nvPr>
            <p:ph sz="half" idx="1"/>
          </p:nvPr>
        </p:nvSpPr>
        <p:spPr>
          <a:xfrm>
            <a:off x="469557" y="1771135"/>
            <a:ext cx="3336323" cy="4127157"/>
          </a:xfrm>
        </p:spPr>
        <p:txBody>
          <a:bodyPr>
            <a:noAutofit/>
          </a:bodyPr>
          <a:lstStyle/>
          <a:p>
            <a:pPr marL="385763" indent="-385763">
              <a:buFont typeface="Calibri" panose="020F0502020204030204" pitchFamily="34" charset="0"/>
              <a:buAutoNum type="alphaLcPeriod"/>
            </a:pPr>
            <a:r>
              <a:rPr lang="fi-FI" altLang="fi-FI" sz="2200" dirty="0">
                <a:latin typeface="Cambria" panose="02040503050406030204" pitchFamily="18" charset="0"/>
              </a:rPr>
              <a:t>Kerää tietoa eri liikennevälineistä ja liikennesääntöjen noudattamisesta tarkkailemalla liikennettä koulun läheisyydessä.</a:t>
            </a:r>
          </a:p>
          <a:p>
            <a:pPr marL="385763" indent="-385763">
              <a:buFont typeface="Calibri" panose="020F0502020204030204" pitchFamily="34" charset="0"/>
              <a:buAutoNum type="alphaLcPeriod"/>
            </a:pPr>
            <a:r>
              <a:rPr lang="fi-FI" altLang="fi-FI" sz="2200" dirty="0">
                <a:latin typeface="Cambria" panose="02040503050406030204" pitchFamily="18" charset="0"/>
              </a:rPr>
              <a:t>Täytä tarkkailulomake.</a:t>
            </a:r>
          </a:p>
          <a:p>
            <a:pPr marL="385763" indent="-385763">
              <a:buFont typeface="Calibri" panose="020F0502020204030204" pitchFamily="34" charset="0"/>
              <a:buAutoNum type="alphaLcPeriod"/>
            </a:pPr>
            <a:r>
              <a:rPr lang="fi-FI" altLang="fi-FI" sz="2200" dirty="0">
                <a:latin typeface="Cambria" panose="02040503050406030204" pitchFamily="18" charset="0"/>
              </a:rPr>
              <a:t>Laatikaa tuloksista yhteenveto.</a:t>
            </a:r>
          </a:p>
        </p:txBody>
      </p:sp>
      <p:sp>
        <p:nvSpPr>
          <p:cNvPr id="6" name="Sisällön paikkamerkki 5"/>
          <p:cNvSpPr>
            <a:spLocks noGrp="1"/>
          </p:cNvSpPr>
          <p:nvPr>
            <p:ph sz="half" idx="2"/>
          </p:nvPr>
        </p:nvSpPr>
        <p:spPr>
          <a:xfrm>
            <a:off x="3986214" y="1705232"/>
            <a:ext cx="4803559" cy="4020065"/>
          </a:xfrm>
        </p:spPr>
        <p:txBody>
          <a:bodyPr>
            <a:noAutofit/>
          </a:bodyPr>
          <a:lstStyle/>
          <a:p>
            <a:pPr eaLnBrk="1" hangingPunct="1">
              <a:buFont typeface="Arial" panose="020B0604020202020204" pitchFamily="34" charset="0"/>
              <a:buNone/>
            </a:pPr>
            <a:r>
              <a:rPr lang="fi-FI" altLang="fi-FI" sz="1800" b="1" dirty="0">
                <a:latin typeface="Cambria" panose="02040503050406030204" pitchFamily="18" charset="0"/>
              </a:rPr>
              <a:t>Yhteenveto</a:t>
            </a:r>
            <a:endParaRPr lang="fi-FI" altLang="fi-FI" sz="2000" b="1" dirty="0">
              <a:latin typeface="Cambria" panose="02040503050406030204" pitchFamily="18" charset="0"/>
            </a:endParaRPr>
          </a:p>
          <a:p>
            <a:pPr eaLnBrk="1" hangingPunct="1"/>
            <a:r>
              <a:rPr lang="fi-FI" altLang="fi-FI" sz="1800" dirty="0">
                <a:latin typeface="Cambria" panose="02040503050406030204" pitchFamily="18" charset="0"/>
              </a:rPr>
              <a:t>Millä liikennevälineillä kulkevat noudattivat parhaiten liikennesääntöjä ja varovaisuutta?</a:t>
            </a:r>
          </a:p>
          <a:p>
            <a:pPr eaLnBrk="1" hangingPunct="1"/>
            <a:r>
              <a:rPr lang="fi-FI" altLang="fi-FI" sz="1800" dirty="0">
                <a:latin typeface="Cambria" panose="02040503050406030204" pitchFamily="18" charset="0"/>
              </a:rPr>
              <a:t>Millä liikennevälineellä kulkevat tekivät eniten rikkeitä?</a:t>
            </a:r>
          </a:p>
          <a:p>
            <a:pPr eaLnBrk="1" hangingPunct="1"/>
            <a:r>
              <a:rPr lang="fi-FI" altLang="fi-FI" sz="1800" dirty="0">
                <a:latin typeface="Cambria" panose="02040503050406030204" pitchFamily="18" charset="0"/>
              </a:rPr>
              <a:t>Mitkä paikat koulumatkallasi ovat liikenneturvallisuuden kannalta vaarallisia? Ota huomioon risteysalueet, suojateiden sijainti, bussipysäkit, näkyvyys jne. </a:t>
            </a:r>
          </a:p>
          <a:p>
            <a:pPr eaLnBrk="1" hangingPunct="1"/>
            <a:r>
              <a:rPr lang="fi-FI" altLang="fi-FI" sz="1800" dirty="0">
                <a:latin typeface="Cambria" panose="02040503050406030204" pitchFamily="18" charset="0"/>
              </a:rPr>
              <a:t>Miten koulumatkasi turvallisuutta voisi parantaa?</a:t>
            </a:r>
          </a:p>
          <a:p>
            <a:pPr eaLnBrk="1" hangingPunct="1"/>
            <a:r>
              <a:rPr lang="fi-FI" altLang="fi-FI" sz="1800" dirty="0">
                <a:latin typeface="Cambria" panose="02040503050406030204" pitchFamily="18" charset="0"/>
              </a:rPr>
              <a:t>Miten itse voisit liikkua turvallisemmin paikoissa, joissa on turvallisuusriskejä?</a:t>
            </a:r>
          </a:p>
        </p:txBody>
      </p:sp>
      <p:sp>
        <p:nvSpPr>
          <p:cNvPr id="24582" name="Dian numeron paikkamerkki 3"/>
          <p:cNvSpPr>
            <a:spLocks noGrp="1"/>
          </p:cNvSpPr>
          <p:nvPr>
            <p:ph type="sldNum" sz="quarter" idx="12"/>
          </p:nvPr>
        </p:nvSpPr>
        <p:spPr bwMode="auto">
          <a:xfrm>
            <a:off x="80318" y="6381664"/>
            <a:ext cx="2057400" cy="365125"/>
          </a:xfrm>
          <a:ln>
            <a:miter lim="800000"/>
            <a:headEnd/>
            <a:tailEnd/>
          </a:ln>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fld id="{4F52403F-95B8-4CAE-A2DA-F0E9DD9DF5B5}" type="slidenum">
              <a:rPr lang="fi-FI" altLang="fi-FI">
                <a:latin typeface="Calibri" panose="020F0502020204030204" pitchFamily="34" charset="0"/>
              </a:rPr>
              <a:pPr algn="l" eaLnBrk="1" hangingPunct="1"/>
              <a:t>23</a:t>
            </a:fld>
            <a:endParaRPr lang="fi-FI" altLang="fi-FI">
              <a:latin typeface="Calibri" panose="020F0502020204030204" pitchFamily="34" charset="0"/>
            </a:endParaRPr>
          </a:p>
        </p:txBody>
      </p:sp>
    </p:spTree>
    <p:extLst>
      <p:ext uri="{BB962C8B-B14F-4D97-AF65-F5344CB8AC3E}">
        <p14:creationId xmlns:p14="http://schemas.microsoft.com/office/powerpoint/2010/main" val="2469890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tsikko 1"/>
          <p:cNvSpPr>
            <a:spLocks noGrp="1"/>
          </p:cNvSpPr>
          <p:nvPr>
            <p:ph type="title"/>
          </p:nvPr>
        </p:nvSpPr>
        <p:spPr>
          <a:xfrm>
            <a:off x="1804085" y="142706"/>
            <a:ext cx="6645361" cy="862806"/>
          </a:xfrm>
        </p:spPr>
        <p:txBody>
          <a:bodyPr>
            <a:normAutofit/>
          </a:bodyPr>
          <a:lstStyle/>
          <a:p>
            <a:pPr eaLnBrk="1" hangingPunct="1"/>
            <a:r>
              <a:rPr lang="fi-FI" altLang="fi-FI" sz="4000" b="1" dirty="0">
                <a:solidFill>
                  <a:srgbClr val="B9427C"/>
                </a:solidFill>
                <a:latin typeface="Cambria" panose="02040503050406030204" pitchFamily="18" charset="0"/>
              </a:rPr>
              <a:t>Tehtävä: Uutisseuranta</a:t>
            </a:r>
          </a:p>
        </p:txBody>
      </p:sp>
      <p:sp>
        <p:nvSpPr>
          <p:cNvPr id="3" name="Sisällön paikkamerkki 2"/>
          <p:cNvSpPr>
            <a:spLocks noGrp="1"/>
          </p:cNvSpPr>
          <p:nvPr>
            <p:ph sz="half" idx="1"/>
          </p:nvPr>
        </p:nvSpPr>
        <p:spPr>
          <a:xfrm>
            <a:off x="612688" y="1606378"/>
            <a:ext cx="3745127" cy="3631311"/>
          </a:xfrm>
        </p:spPr>
        <p:txBody>
          <a:bodyPr rtlCol="0">
            <a:normAutofit/>
          </a:bodyPr>
          <a:lstStyle/>
          <a:p>
            <a:pPr marL="385763" indent="-385763">
              <a:buFont typeface="+mj-lt"/>
              <a:buAutoNum type="alphaLcPeriod"/>
              <a:defRPr/>
            </a:pPr>
            <a:r>
              <a:rPr lang="fi-FI" sz="2000" dirty="0">
                <a:latin typeface="Cambria" panose="02040503050406030204" pitchFamily="18" charset="0"/>
              </a:rPr>
              <a:t>Seuraa viikon ajan uutisia ja ota talteen liikenneonnettomuuksista kertovat uutiset.</a:t>
            </a:r>
          </a:p>
          <a:p>
            <a:pPr marL="385763" indent="-385763">
              <a:buFont typeface="+mj-lt"/>
              <a:buAutoNum type="alphaLcPeriod"/>
              <a:defRPr/>
            </a:pPr>
            <a:r>
              <a:rPr lang="fi-FI" sz="2000" dirty="0">
                <a:latin typeface="Cambria" panose="02040503050406030204" pitchFamily="18" charset="0"/>
              </a:rPr>
              <a:t>Tuo uutiset ja havaintosi oppitunnille.</a:t>
            </a:r>
          </a:p>
          <a:p>
            <a:pPr marL="385763" indent="-385763">
              <a:buFont typeface="+mj-lt"/>
              <a:buAutoNum type="alphaLcPeriod"/>
              <a:defRPr/>
            </a:pPr>
            <a:r>
              <a:rPr lang="fi-FI" sz="2000" dirty="0">
                <a:latin typeface="Cambria" panose="02040503050406030204" pitchFamily="18" charset="0"/>
              </a:rPr>
              <a:t>Laatikaa uutisista yhteenveto.</a:t>
            </a:r>
          </a:p>
        </p:txBody>
      </p:sp>
      <p:sp>
        <p:nvSpPr>
          <p:cNvPr id="6" name="Sisällön paikkamerkki 5"/>
          <p:cNvSpPr>
            <a:spLocks noGrp="1"/>
          </p:cNvSpPr>
          <p:nvPr>
            <p:ph sz="half" idx="2"/>
          </p:nvPr>
        </p:nvSpPr>
        <p:spPr>
          <a:xfrm>
            <a:off x="4629149" y="1606378"/>
            <a:ext cx="4078245" cy="4522573"/>
          </a:xfrm>
        </p:spPr>
        <p:txBody>
          <a:bodyPr rtlCol="0">
            <a:noAutofit/>
          </a:bodyPr>
          <a:lstStyle/>
          <a:p>
            <a:pPr>
              <a:buNone/>
              <a:defRPr/>
            </a:pPr>
            <a:r>
              <a:rPr lang="fi-FI" sz="2000" b="1" dirty="0">
                <a:latin typeface="Cambria" panose="02040503050406030204" pitchFamily="18" charset="0"/>
              </a:rPr>
              <a:t>Yhteenveto</a:t>
            </a:r>
          </a:p>
          <a:p>
            <a:pPr>
              <a:defRPr/>
            </a:pPr>
            <a:r>
              <a:rPr lang="fi-FI" sz="2000" dirty="0">
                <a:latin typeface="Cambria" panose="02040503050406030204" pitchFamily="18" charset="0"/>
              </a:rPr>
              <a:t>Mitkä liikennevälineet ovat olleet osallisina onnettomuudessa?</a:t>
            </a:r>
          </a:p>
          <a:p>
            <a:pPr>
              <a:defRPr/>
            </a:pPr>
            <a:r>
              <a:rPr lang="fi-FI" sz="2000" dirty="0">
                <a:latin typeface="Cambria" panose="02040503050406030204" pitchFamily="18" charset="0"/>
              </a:rPr>
              <a:t>Mitkä ovat onnettomuuksien todennäköisiä tai mahdollisia syitä?</a:t>
            </a:r>
          </a:p>
          <a:p>
            <a:pPr>
              <a:defRPr/>
            </a:pPr>
            <a:r>
              <a:rPr lang="fi-FI" sz="2000" dirty="0">
                <a:latin typeface="Cambria" panose="02040503050406030204" pitchFamily="18" charset="0"/>
              </a:rPr>
              <a:t>Millaisia vahinkoja onnettomuuksista seurasi?</a:t>
            </a:r>
          </a:p>
          <a:p>
            <a:pPr>
              <a:defRPr/>
            </a:pPr>
            <a:r>
              <a:rPr lang="fi-FI" sz="2000" dirty="0">
                <a:latin typeface="Cambria" panose="02040503050406030204" pitchFamily="18" charset="0"/>
              </a:rPr>
              <a:t>Olisiko onnettomuuksia voitu estää? Miten?</a:t>
            </a:r>
          </a:p>
        </p:txBody>
      </p:sp>
      <p:sp>
        <p:nvSpPr>
          <p:cNvPr id="25606" name="Dian numeron paikkamerkki 3"/>
          <p:cNvSpPr>
            <a:spLocks noGrp="1"/>
          </p:cNvSpPr>
          <p:nvPr>
            <p:ph type="sldNum" sz="quarter" idx="12"/>
          </p:nvPr>
        </p:nvSpPr>
        <p:spPr bwMode="auto">
          <a:xfrm>
            <a:off x="139528" y="6405778"/>
            <a:ext cx="2057400" cy="365125"/>
          </a:xfrm>
          <a:ln>
            <a:miter lim="800000"/>
            <a:headEnd/>
            <a:tailEnd/>
          </a:ln>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fld id="{AFC4B656-0F4F-4511-8E7E-DA9389E82687}" type="slidenum">
              <a:rPr lang="fi-FI" altLang="fi-FI">
                <a:latin typeface="Calibri" panose="020F0502020204030204" pitchFamily="34" charset="0"/>
              </a:rPr>
              <a:pPr algn="l" eaLnBrk="1" hangingPunct="1"/>
              <a:t>24</a:t>
            </a:fld>
            <a:endParaRPr lang="fi-FI" altLang="fi-FI" dirty="0">
              <a:latin typeface="Calibri" panose="020F0502020204030204" pitchFamily="34" charset="0"/>
            </a:endParaRPr>
          </a:p>
        </p:txBody>
      </p:sp>
    </p:spTree>
    <p:extLst>
      <p:ext uri="{BB962C8B-B14F-4D97-AF65-F5344CB8AC3E}">
        <p14:creationId xmlns:p14="http://schemas.microsoft.com/office/powerpoint/2010/main" val="4035695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tsikko 1"/>
          <p:cNvSpPr>
            <a:spLocks noGrp="1"/>
          </p:cNvSpPr>
          <p:nvPr>
            <p:ph type="title"/>
          </p:nvPr>
        </p:nvSpPr>
        <p:spPr>
          <a:xfrm>
            <a:off x="1878227" y="109754"/>
            <a:ext cx="6637123" cy="862806"/>
          </a:xfrm>
        </p:spPr>
        <p:txBody>
          <a:bodyPr>
            <a:normAutofit/>
          </a:bodyPr>
          <a:lstStyle/>
          <a:p>
            <a:pPr eaLnBrk="1" hangingPunct="1"/>
            <a:r>
              <a:rPr lang="fi-FI" altLang="fi-FI" sz="4000" b="1" dirty="0">
                <a:solidFill>
                  <a:srgbClr val="B9427C"/>
                </a:solidFill>
                <a:latin typeface="Cambria" panose="02040503050406030204" pitchFamily="18" charset="0"/>
              </a:rPr>
              <a:t>Päihteet ja liikenne</a:t>
            </a:r>
          </a:p>
        </p:txBody>
      </p:sp>
      <p:sp>
        <p:nvSpPr>
          <p:cNvPr id="3" name="Sisällön paikkamerkki 2"/>
          <p:cNvSpPr>
            <a:spLocks noGrp="1"/>
          </p:cNvSpPr>
          <p:nvPr>
            <p:ph idx="1"/>
          </p:nvPr>
        </p:nvSpPr>
        <p:spPr>
          <a:xfrm>
            <a:off x="1634180" y="1308627"/>
            <a:ext cx="6035247" cy="4111870"/>
          </a:xfrm>
        </p:spPr>
        <p:txBody>
          <a:bodyPr rtlCol="0">
            <a:normAutofit/>
          </a:bodyPr>
          <a:lstStyle/>
          <a:p>
            <a:pPr>
              <a:defRPr/>
            </a:pPr>
            <a:r>
              <a:rPr lang="fi-FI" sz="2400" dirty="0">
                <a:latin typeface="Cambria" panose="02040503050406030204" pitchFamily="18" charset="0"/>
              </a:rPr>
              <a:t>Lue oppikirjasta teksti </a:t>
            </a:r>
            <a:r>
              <a:rPr lang="fi-FI" sz="2400" i="1" dirty="0">
                <a:latin typeface="Cambria" panose="02040503050406030204" pitchFamily="18" charset="0"/>
              </a:rPr>
              <a:t>Päihteet ja liikenne</a:t>
            </a:r>
            <a:r>
              <a:rPr lang="fi-FI" sz="2400" dirty="0">
                <a:latin typeface="Cambria" panose="02040503050406030204" pitchFamily="18" charset="0"/>
              </a:rPr>
              <a:t> (s. 109).</a:t>
            </a:r>
          </a:p>
          <a:p>
            <a:pPr>
              <a:defRPr/>
            </a:pPr>
            <a:r>
              <a:rPr lang="fi-FI" sz="2400" dirty="0">
                <a:latin typeface="Cambria" panose="02040503050406030204" pitchFamily="18" charset="0"/>
              </a:rPr>
              <a:t>Millä tavalla päihteet heikentävät liikenneturvallisuutta?</a:t>
            </a:r>
          </a:p>
          <a:p>
            <a:pPr>
              <a:defRPr/>
            </a:pPr>
            <a:r>
              <a:rPr lang="fi-FI" sz="2400" dirty="0">
                <a:latin typeface="Cambria" panose="02040503050406030204" pitchFamily="18" charset="0"/>
              </a:rPr>
              <a:t>Mitkä muut tekijät päihteiden ohella ovat liikenneturvallisuusriski?</a:t>
            </a:r>
          </a:p>
          <a:p>
            <a:pPr>
              <a:defRPr/>
            </a:pPr>
            <a:r>
              <a:rPr lang="fi-FI" sz="2400" dirty="0">
                <a:latin typeface="Cambria" panose="02040503050406030204" pitchFamily="18" charset="0"/>
              </a:rPr>
              <a:t>Miten rattijuopumus määritellään?</a:t>
            </a:r>
          </a:p>
          <a:p>
            <a:pPr>
              <a:defRPr/>
            </a:pPr>
            <a:r>
              <a:rPr lang="fi-FI" sz="2400" dirty="0">
                <a:latin typeface="Cambria" panose="02040503050406030204" pitchFamily="18" charset="0"/>
              </a:rPr>
              <a:t>Millaisessa tilanteessa voi tulla tuomituksi rattijuopumuksesta, vaikka ei olisi juonut alkoholia?</a:t>
            </a:r>
          </a:p>
        </p:txBody>
      </p:sp>
      <p:sp>
        <p:nvSpPr>
          <p:cNvPr id="26629" name="Dian numeron paikkamerkki 3"/>
          <p:cNvSpPr>
            <a:spLocks noGrp="1"/>
          </p:cNvSpPr>
          <p:nvPr>
            <p:ph type="sldNum" sz="quarter" idx="12"/>
          </p:nvPr>
        </p:nvSpPr>
        <p:spPr bwMode="auto">
          <a:xfrm>
            <a:off x="147766" y="6389302"/>
            <a:ext cx="2057400" cy="365125"/>
          </a:xfrm>
          <a:ln>
            <a:miter lim="800000"/>
            <a:headEnd/>
            <a:tailEnd/>
          </a:ln>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fld id="{F97E5D4A-C34D-4E45-9A9B-52DD122918D0}" type="slidenum">
              <a:rPr lang="fi-FI" altLang="fi-FI">
                <a:latin typeface="Calibri" panose="020F0502020204030204" pitchFamily="34" charset="0"/>
              </a:rPr>
              <a:pPr algn="l" eaLnBrk="1" hangingPunct="1"/>
              <a:t>25</a:t>
            </a:fld>
            <a:endParaRPr lang="fi-FI" altLang="fi-FI" dirty="0">
              <a:latin typeface="Calibri" panose="020F0502020204030204" pitchFamily="34" charset="0"/>
            </a:endParaRPr>
          </a:p>
        </p:txBody>
      </p:sp>
    </p:spTree>
    <p:extLst>
      <p:ext uri="{BB962C8B-B14F-4D97-AF65-F5344CB8AC3E}">
        <p14:creationId xmlns:p14="http://schemas.microsoft.com/office/powerpoint/2010/main" val="3097656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tsikko 1"/>
          <p:cNvSpPr>
            <a:spLocks noGrp="1"/>
          </p:cNvSpPr>
          <p:nvPr>
            <p:ph type="title"/>
          </p:nvPr>
        </p:nvSpPr>
        <p:spPr>
          <a:xfrm>
            <a:off x="1853514" y="183894"/>
            <a:ext cx="6587696" cy="862806"/>
          </a:xfrm>
        </p:spPr>
        <p:txBody>
          <a:bodyPr>
            <a:normAutofit/>
          </a:bodyPr>
          <a:lstStyle/>
          <a:p>
            <a:pPr eaLnBrk="1" hangingPunct="1"/>
            <a:r>
              <a:rPr lang="fi-FI" altLang="fi-FI" sz="4000" b="1" dirty="0">
                <a:solidFill>
                  <a:srgbClr val="B9427C"/>
                </a:solidFill>
                <a:latin typeface="Cambria" panose="02040503050406030204" pitchFamily="18" charset="0"/>
              </a:rPr>
              <a:t>Päihteet ja liikenne</a:t>
            </a:r>
          </a:p>
        </p:txBody>
      </p:sp>
      <p:sp>
        <p:nvSpPr>
          <p:cNvPr id="3" name="Sisällön paikkamerkki 2"/>
          <p:cNvSpPr>
            <a:spLocks noGrp="1"/>
          </p:cNvSpPr>
          <p:nvPr>
            <p:ph idx="1"/>
          </p:nvPr>
        </p:nvSpPr>
        <p:spPr>
          <a:xfrm>
            <a:off x="1790701" y="1539286"/>
            <a:ext cx="6056710" cy="3319463"/>
          </a:xfrm>
        </p:spPr>
        <p:txBody>
          <a:bodyPr rtlCol="0">
            <a:normAutofit/>
          </a:bodyPr>
          <a:lstStyle/>
          <a:p>
            <a:pPr>
              <a:buNone/>
              <a:defRPr/>
            </a:pPr>
            <a:r>
              <a:rPr lang="fi-FI" sz="2400" dirty="0">
                <a:latin typeface="Cambria" panose="02040503050406030204" pitchFamily="18" charset="0"/>
              </a:rPr>
              <a:t>Ota kantaa väitteisiin: </a:t>
            </a:r>
          </a:p>
          <a:p>
            <a:pPr marL="385763" indent="-385763">
              <a:buFont typeface="+mj-lt"/>
              <a:buAutoNum type="alphaLcPeriod"/>
              <a:defRPr/>
            </a:pPr>
            <a:r>
              <a:rPr lang="fi-FI" sz="2400" dirty="0">
                <a:latin typeface="Cambria" panose="02040503050406030204" pitchFamily="18" charset="0"/>
              </a:rPr>
              <a:t>Rattijuopumuksen rajan pitäisi olla nolla promillea. </a:t>
            </a:r>
          </a:p>
          <a:p>
            <a:pPr marL="385763" indent="-385763">
              <a:buFont typeface="+mj-lt"/>
              <a:buAutoNum type="alphaLcPeriod"/>
              <a:defRPr/>
            </a:pPr>
            <a:r>
              <a:rPr lang="fi-FI" sz="2400" dirty="0">
                <a:latin typeface="Cambria" panose="02040503050406030204" pitchFamily="18" charset="0"/>
              </a:rPr>
              <a:t>Valtion pitäisi takavarikoida rattijuopon kulkuväline.</a:t>
            </a:r>
          </a:p>
          <a:p>
            <a:pPr marL="385763" indent="-385763">
              <a:buFont typeface="+mj-lt"/>
              <a:buAutoNum type="alphaLcPeriod"/>
              <a:defRPr/>
            </a:pPr>
            <a:r>
              <a:rPr lang="fi-FI" sz="2400" dirty="0">
                <a:latin typeface="Cambria" panose="02040503050406030204" pitchFamily="18" charset="0"/>
              </a:rPr>
              <a:t>Rattijuopon nimi ja kuva tulisi julkaista lehdessä.</a:t>
            </a:r>
          </a:p>
          <a:p>
            <a:pPr>
              <a:defRPr/>
            </a:pPr>
            <a:endParaRPr lang="fi-FI" dirty="0"/>
          </a:p>
        </p:txBody>
      </p:sp>
      <p:sp>
        <p:nvSpPr>
          <p:cNvPr id="27653" name="Dian numeron paikkamerkki 3"/>
          <p:cNvSpPr>
            <a:spLocks noGrp="1"/>
          </p:cNvSpPr>
          <p:nvPr>
            <p:ph type="sldNum" sz="quarter" idx="12"/>
          </p:nvPr>
        </p:nvSpPr>
        <p:spPr bwMode="auto">
          <a:xfrm>
            <a:off x="164242" y="6414016"/>
            <a:ext cx="2057400" cy="365125"/>
          </a:xfrm>
          <a:ln>
            <a:miter lim="800000"/>
            <a:headEnd/>
            <a:tailEnd/>
          </a:ln>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fld id="{1ACBE3D5-8BF8-4137-A8C2-50EAF5288F96}" type="slidenum">
              <a:rPr lang="fi-FI" altLang="fi-FI">
                <a:latin typeface="Calibri" panose="020F0502020204030204" pitchFamily="34" charset="0"/>
              </a:rPr>
              <a:pPr algn="l" eaLnBrk="1" hangingPunct="1"/>
              <a:t>26</a:t>
            </a:fld>
            <a:endParaRPr lang="fi-FI" altLang="fi-FI" dirty="0">
              <a:latin typeface="Calibri" panose="020F0502020204030204" pitchFamily="34" charset="0"/>
            </a:endParaRPr>
          </a:p>
        </p:txBody>
      </p:sp>
    </p:spTree>
    <p:extLst>
      <p:ext uri="{BB962C8B-B14F-4D97-AF65-F5344CB8AC3E}">
        <p14:creationId xmlns:p14="http://schemas.microsoft.com/office/powerpoint/2010/main" val="4208140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p:cNvSpPr>
            <a:spLocks noGrp="1"/>
          </p:cNvSpPr>
          <p:nvPr>
            <p:ph type="title"/>
          </p:nvPr>
        </p:nvSpPr>
        <p:spPr>
          <a:xfrm>
            <a:off x="1812324" y="126230"/>
            <a:ext cx="6703026" cy="870550"/>
          </a:xfrm>
        </p:spPr>
        <p:txBody>
          <a:bodyPr>
            <a:normAutofit/>
          </a:bodyPr>
          <a:lstStyle/>
          <a:p>
            <a:r>
              <a:rPr lang="fi-FI" sz="4000" b="1" dirty="0">
                <a:solidFill>
                  <a:srgbClr val="B9427C"/>
                </a:solidFill>
                <a:latin typeface="Cambria" panose="02040503050406030204" pitchFamily="18" charset="0"/>
              </a:rPr>
              <a:t>Tehtävä oppikirjasta</a:t>
            </a:r>
          </a:p>
        </p:txBody>
      </p:sp>
      <p:sp>
        <p:nvSpPr>
          <p:cNvPr id="3" name="Sisällön paikkamerkki 2"/>
          <p:cNvSpPr>
            <a:spLocks noGrp="1"/>
          </p:cNvSpPr>
          <p:nvPr>
            <p:ph idx="1"/>
          </p:nvPr>
        </p:nvSpPr>
        <p:spPr>
          <a:xfrm>
            <a:off x="1194486" y="1438446"/>
            <a:ext cx="7320864" cy="4351338"/>
          </a:xfrm>
        </p:spPr>
        <p:txBody>
          <a:bodyPr>
            <a:normAutofit/>
          </a:bodyPr>
          <a:lstStyle/>
          <a:p>
            <a:pPr marL="0" indent="0">
              <a:buNone/>
            </a:pPr>
            <a:r>
              <a:rPr lang="fi-FI" sz="2400" b="1" dirty="0">
                <a:latin typeface="Cambria" panose="02040503050406030204" pitchFamily="18" charset="0"/>
              </a:rPr>
              <a:t>2. Keskustelkaa pareittain.</a:t>
            </a:r>
          </a:p>
          <a:p>
            <a:pPr marL="0" indent="0">
              <a:buNone/>
            </a:pPr>
            <a:r>
              <a:rPr lang="fi-FI" sz="2400" dirty="0">
                <a:latin typeface="Cambria" panose="02040503050406030204" pitchFamily="18" charset="0"/>
              </a:rPr>
              <a:t>Miten toimisitte, jos kaverinne aikoisi lähteä humalassa ajamaan mopolla ettekä saa häntä muuttamaan mieltään? </a:t>
            </a:r>
          </a:p>
          <a:p>
            <a:pPr marL="0" indent="0">
              <a:buNone/>
            </a:pPr>
            <a:r>
              <a:rPr lang="fi-FI" sz="2400" dirty="0">
                <a:latin typeface="Cambria" panose="02040503050406030204" pitchFamily="18" charset="0"/>
              </a:rPr>
              <a:t>Miettikää hyviä ja huonoja puolia tilanteissa, joissa ilmoitatte ystävästänne poliisille tai annatte kaverin mennä.</a:t>
            </a:r>
          </a:p>
        </p:txBody>
      </p:sp>
      <p:sp>
        <p:nvSpPr>
          <p:cNvPr id="4" name="Dian numeron paikkamerkki 3"/>
          <p:cNvSpPr>
            <a:spLocks noGrp="1"/>
          </p:cNvSpPr>
          <p:nvPr>
            <p:ph type="sldNum" sz="quarter" idx="12"/>
          </p:nvPr>
        </p:nvSpPr>
        <p:spPr>
          <a:xfrm>
            <a:off x="65388" y="6405778"/>
            <a:ext cx="2057400" cy="365125"/>
          </a:xfrm>
        </p:spPr>
        <p:txBody>
          <a:bodyPr/>
          <a:lstStyle/>
          <a:p>
            <a:pPr algn="l"/>
            <a:fld id="{83A8AB87-2C4A-42FA-8D0E-DF8775743DEA}" type="slidenum">
              <a:rPr lang="fi-FI" smtClean="0"/>
              <a:pPr algn="l"/>
              <a:t>27</a:t>
            </a:fld>
            <a:endParaRPr lang="fi-FI" dirty="0"/>
          </a:p>
        </p:txBody>
      </p:sp>
    </p:spTree>
    <p:extLst>
      <p:ext uri="{BB962C8B-B14F-4D97-AF65-F5344CB8AC3E}">
        <p14:creationId xmlns:p14="http://schemas.microsoft.com/office/powerpoint/2010/main" val="2559171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Dian numeron paikkamerkki 3"/>
          <p:cNvSpPr>
            <a:spLocks noGrp="1"/>
          </p:cNvSpPr>
          <p:nvPr>
            <p:ph type="sldNum" sz="quarter" idx="12"/>
          </p:nvPr>
        </p:nvSpPr>
        <p:spPr bwMode="auto">
          <a:xfrm>
            <a:off x="123052" y="6414016"/>
            <a:ext cx="2057400" cy="365125"/>
          </a:xfrm>
          <a:ln>
            <a:miter lim="800000"/>
            <a:headEnd/>
            <a:tailEnd/>
          </a:ln>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fld id="{5FBB1C37-DC6E-4832-B7E7-FEF2B3493E6D}" type="slidenum">
              <a:rPr lang="fi-FI" altLang="fi-FI">
                <a:latin typeface="Calibri" panose="020F0502020204030204" pitchFamily="34" charset="0"/>
              </a:rPr>
              <a:pPr algn="l" eaLnBrk="1" hangingPunct="1"/>
              <a:t>28</a:t>
            </a:fld>
            <a:endParaRPr lang="fi-FI" altLang="fi-FI" dirty="0">
              <a:latin typeface="Calibri" panose="020F0502020204030204" pitchFamily="34" charset="0"/>
            </a:endParaRPr>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2011" y="0"/>
            <a:ext cx="4108939" cy="5527589"/>
          </a:xfrm>
          <a:prstGeom prst="rect">
            <a:avLst/>
          </a:prstGeom>
        </p:spPr>
      </p:pic>
    </p:spTree>
    <p:extLst>
      <p:ext uri="{BB962C8B-B14F-4D97-AF65-F5344CB8AC3E}">
        <p14:creationId xmlns:p14="http://schemas.microsoft.com/office/powerpoint/2010/main" val="945339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tsikko 1"/>
          <p:cNvSpPr>
            <a:spLocks noGrp="1"/>
          </p:cNvSpPr>
          <p:nvPr>
            <p:ph type="title"/>
          </p:nvPr>
        </p:nvSpPr>
        <p:spPr>
          <a:xfrm>
            <a:off x="1920447" y="195303"/>
            <a:ext cx="6703026" cy="738744"/>
          </a:xfrm>
        </p:spPr>
        <p:txBody>
          <a:bodyPr>
            <a:normAutofit/>
          </a:bodyPr>
          <a:lstStyle/>
          <a:p>
            <a:pPr eaLnBrk="1" hangingPunct="1"/>
            <a:r>
              <a:rPr lang="fi-FI" altLang="fi-FI" sz="4000" b="1" dirty="0" smtClean="0">
                <a:solidFill>
                  <a:srgbClr val="9B3A71"/>
                </a:solidFill>
                <a:latin typeface="Cambria" panose="02040503050406030204" pitchFamily="18" charset="0"/>
              </a:rPr>
              <a:t>Pohdintaa</a:t>
            </a:r>
            <a:endParaRPr lang="fi-FI" altLang="fi-FI" sz="4000" b="1" dirty="0">
              <a:solidFill>
                <a:srgbClr val="9B3A71"/>
              </a:solidFill>
              <a:latin typeface="Cambria" panose="02040503050406030204" pitchFamily="18" charset="0"/>
            </a:endParaRPr>
          </a:p>
        </p:txBody>
      </p:sp>
      <p:sp>
        <p:nvSpPr>
          <p:cNvPr id="3" name="Sisällön paikkamerkki 2"/>
          <p:cNvSpPr>
            <a:spLocks noGrp="1"/>
          </p:cNvSpPr>
          <p:nvPr>
            <p:ph idx="1"/>
          </p:nvPr>
        </p:nvSpPr>
        <p:spPr>
          <a:xfrm>
            <a:off x="1642419" y="1654616"/>
            <a:ext cx="3374424" cy="3319463"/>
          </a:xfrm>
        </p:spPr>
        <p:txBody>
          <a:bodyPr>
            <a:normAutofit/>
          </a:bodyPr>
          <a:lstStyle/>
          <a:p>
            <a:pPr eaLnBrk="1" hangingPunct="1">
              <a:buBlip>
                <a:blip r:embed="rId2"/>
              </a:buBlip>
            </a:pPr>
            <a:r>
              <a:rPr lang="fi-FI" altLang="fi-FI" sz="2600" dirty="0">
                <a:latin typeface="Cambria" panose="02040503050406030204" pitchFamily="18" charset="0"/>
              </a:rPr>
              <a:t> Millä kuljet koulumatkasi?</a:t>
            </a:r>
          </a:p>
          <a:p>
            <a:pPr eaLnBrk="1" hangingPunct="1">
              <a:buBlip>
                <a:blip r:embed="rId2"/>
              </a:buBlip>
            </a:pPr>
            <a:r>
              <a:rPr lang="fi-FI" altLang="fi-FI" sz="2600" dirty="0">
                <a:latin typeface="Cambria" panose="02040503050406030204" pitchFamily="18" charset="0"/>
              </a:rPr>
              <a:t> Kuinka turvalliseksi arvioit koulumatkasi?</a:t>
            </a:r>
          </a:p>
          <a:p>
            <a:pPr eaLnBrk="1" hangingPunct="1">
              <a:buBlip>
                <a:blip r:embed="rId2"/>
              </a:buBlip>
            </a:pPr>
            <a:r>
              <a:rPr lang="fi-FI" altLang="fi-FI" sz="2600" dirty="0">
                <a:latin typeface="Cambria" panose="02040503050406030204" pitchFamily="18" charset="0"/>
              </a:rPr>
              <a:t> Kuinka hyväksi arvioit uimataitosi?</a:t>
            </a:r>
          </a:p>
          <a:p>
            <a:pPr eaLnBrk="1" hangingPunct="1">
              <a:buFont typeface="Arial" panose="020B0604020202020204" pitchFamily="34" charset="0"/>
              <a:buBlip>
                <a:blip r:embed="rId3"/>
              </a:buBlip>
            </a:pPr>
            <a:endParaRPr lang="en-US" altLang="fi-FI" dirty="0">
              <a:solidFill>
                <a:srgbClr val="FF0000"/>
              </a:solidFill>
            </a:endParaRPr>
          </a:p>
        </p:txBody>
      </p:sp>
      <p:sp>
        <p:nvSpPr>
          <p:cNvPr id="15365" name="Dian numeron paikkamerkki 3"/>
          <p:cNvSpPr>
            <a:spLocks noGrp="1"/>
          </p:cNvSpPr>
          <p:nvPr>
            <p:ph type="sldNum" sz="quarter" idx="12"/>
          </p:nvPr>
        </p:nvSpPr>
        <p:spPr bwMode="auto">
          <a:xfrm>
            <a:off x="147766" y="6397540"/>
            <a:ext cx="2057400" cy="365125"/>
          </a:xfrm>
          <a:ln>
            <a:miter lim="800000"/>
            <a:headEnd/>
            <a:tailEnd/>
          </a:ln>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fld id="{267ECF65-662A-4FB5-8BB7-9E5B76E2AD27}" type="slidenum">
              <a:rPr lang="fi-FI" altLang="fi-FI">
                <a:latin typeface="Calibri" panose="020F0502020204030204" pitchFamily="34" charset="0"/>
              </a:rPr>
              <a:pPr algn="l" eaLnBrk="1" hangingPunct="1"/>
              <a:t>3</a:t>
            </a:fld>
            <a:endParaRPr lang="fi-FI" altLang="fi-FI" dirty="0">
              <a:latin typeface="Calibri" panose="020F0502020204030204" pitchFamily="34" charset="0"/>
            </a:endParaRPr>
          </a:p>
        </p:txBody>
      </p:sp>
      <p:pic>
        <p:nvPicPr>
          <p:cNvPr id="7" name="Kuva 6" descr="uimataito_shutter_hi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18418" y="1620090"/>
            <a:ext cx="2521711" cy="377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1401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tsikko 1"/>
          <p:cNvSpPr>
            <a:spLocks noGrp="1"/>
          </p:cNvSpPr>
          <p:nvPr>
            <p:ph type="title"/>
          </p:nvPr>
        </p:nvSpPr>
        <p:spPr>
          <a:xfrm>
            <a:off x="1854769" y="109753"/>
            <a:ext cx="6604172" cy="887025"/>
          </a:xfrm>
        </p:spPr>
        <p:txBody>
          <a:bodyPr>
            <a:normAutofit/>
          </a:bodyPr>
          <a:lstStyle/>
          <a:p>
            <a:pPr eaLnBrk="1" hangingPunct="1"/>
            <a:r>
              <a:rPr lang="fi-FI" altLang="fi-FI" sz="4000" b="1" dirty="0">
                <a:solidFill>
                  <a:srgbClr val="9B3A71"/>
                </a:solidFill>
                <a:latin typeface="Cambria" panose="02040503050406030204" pitchFamily="18" charset="0"/>
              </a:rPr>
              <a:t>Mikä kuvia yhdistää?</a:t>
            </a:r>
          </a:p>
        </p:txBody>
      </p:sp>
      <p:sp>
        <p:nvSpPr>
          <p:cNvPr id="14340" name="Dian numeron paikkamerkki 3"/>
          <p:cNvSpPr>
            <a:spLocks noGrp="1"/>
          </p:cNvSpPr>
          <p:nvPr>
            <p:ph type="sldNum" sz="quarter" idx="12"/>
          </p:nvPr>
        </p:nvSpPr>
        <p:spPr bwMode="auto">
          <a:xfrm>
            <a:off x="84535" y="6434709"/>
            <a:ext cx="2057400" cy="365125"/>
          </a:xfrm>
          <a:ln>
            <a:miter lim="800000"/>
            <a:headEnd/>
            <a:tailEnd/>
          </a:ln>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fld id="{642033E9-A6DC-4798-9C5F-B64C5DF3A39D}" type="slidenum">
              <a:rPr lang="fi-FI" altLang="fi-FI">
                <a:latin typeface="Calibri" panose="020F0502020204030204" pitchFamily="34" charset="0"/>
              </a:rPr>
              <a:pPr algn="l" eaLnBrk="1" hangingPunct="1"/>
              <a:t>4</a:t>
            </a:fld>
            <a:endParaRPr lang="fi-FI" altLang="fi-FI" dirty="0">
              <a:latin typeface="Calibri" panose="020F0502020204030204" pitchFamily="34" charset="0"/>
            </a:endParaRPr>
          </a:p>
        </p:txBody>
      </p:sp>
      <p:pic>
        <p:nvPicPr>
          <p:cNvPr id="6" name="Kuva 5" descr="varoituskolmio_liikennevirasto.BMP"/>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384803" y="1736992"/>
            <a:ext cx="1512094" cy="149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Kuva 8" descr="lapsia_varoitus_liikennevirasto.BMP"/>
          <p:cNvPicPr>
            <a:picLocks noChangeAspect="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454198" y="3828246"/>
            <a:ext cx="1631156" cy="151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Kuva 9" descr="muu_vaara_liikennevirasto.BMP"/>
          <p:cNvPicPr>
            <a:picLocks noChangeAspect="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178858" y="3744902"/>
            <a:ext cx="1728788"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Kuva 10" descr="nopeusrajoitus_40_liikennevirasto.BMP"/>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6924" y="1898917"/>
            <a:ext cx="1295400" cy="129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Kuva 12" descr="suojatie_liikennevirasto.BMP"/>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6924" y="3990172"/>
            <a:ext cx="1304925" cy="130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Kuva 13" descr="stopmerkki_liikennevirasto.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48879" y="3935402"/>
            <a:ext cx="1350169" cy="136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Kuva 14" descr="kävelykatu_liikennevirasto.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281745" y="2003692"/>
            <a:ext cx="1750219"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lipsi 1"/>
          <p:cNvSpPr/>
          <p:nvPr/>
        </p:nvSpPr>
        <p:spPr>
          <a:xfrm>
            <a:off x="6524368" y="1170608"/>
            <a:ext cx="2401685" cy="2231361"/>
          </a:xfrm>
          <a:prstGeom prst="ellipse">
            <a:avLst/>
          </a:prstGeom>
          <a:solidFill>
            <a:srgbClr val="B94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bg1"/>
                </a:solidFill>
                <a:latin typeface="Cambria" panose="02040503050406030204" pitchFamily="18" charset="0"/>
              </a:rPr>
              <a:t>Mitä nämä liikennemerkit tarkoittavat?</a:t>
            </a:r>
          </a:p>
        </p:txBody>
      </p:sp>
    </p:spTree>
    <p:extLst>
      <p:ext uri="{BB962C8B-B14F-4D97-AF65-F5344CB8AC3E}">
        <p14:creationId xmlns:p14="http://schemas.microsoft.com/office/powerpoint/2010/main" val="3607863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hlinkClick r:id="rId2"/>
              </a:rPr>
              <a:t>Uusi tieliikennelaki - pyöräilijän havaintoja - YouTube</a:t>
            </a:r>
            <a:endParaRPr lang="fi-FI" dirty="0"/>
          </a:p>
        </p:txBody>
      </p:sp>
      <p:sp>
        <p:nvSpPr>
          <p:cNvPr id="3" name="Dian numeron paikkamerkki 2"/>
          <p:cNvSpPr>
            <a:spLocks noGrp="1"/>
          </p:cNvSpPr>
          <p:nvPr>
            <p:ph type="sldNum" sz="quarter" idx="12"/>
          </p:nvPr>
        </p:nvSpPr>
        <p:spPr/>
        <p:txBody>
          <a:bodyPr/>
          <a:lstStyle/>
          <a:p>
            <a:fld id="{83A8AB87-2C4A-42FA-8D0E-DF8775743DEA}" type="slidenum">
              <a:rPr lang="fi-FI" smtClean="0"/>
              <a:t>5</a:t>
            </a:fld>
            <a:endParaRPr lang="fi-FI"/>
          </a:p>
        </p:txBody>
      </p:sp>
    </p:spTree>
    <p:extLst>
      <p:ext uri="{BB962C8B-B14F-4D97-AF65-F5344CB8AC3E}">
        <p14:creationId xmlns:p14="http://schemas.microsoft.com/office/powerpoint/2010/main" val="3854132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tsikko 1"/>
          <p:cNvSpPr>
            <a:spLocks noGrp="1"/>
          </p:cNvSpPr>
          <p:nvPr>
            <p:ph type="title"/>
          </p:nvPr>
        </p:nvSpPr>
        <p:spPr>
          <a:xfrm>
            <a:off x="1828801" y="175657"/>
            <a:ext cx="6562982" cy="829360"/>
          </a:xfrm>
        </p:spPr>
        <p:txBody>
          <a:bodyPr>
            <a:normAutofit/>
          </a:bodyPr>
          <a:lstStyle/>
          <a:p>
            <a:pPr eaLnBrk="1" hangingPunct="1"/>
            <a:r>
              <a:rPr lang="fi-FI" altLang="fi-FI" sz="4000" b="1" dirty="0">
                <a:solidFill>
                  <a:srgbClr val="9B3A71"/>
                </a:solidFill>
                <a:latin typeface="Cambria" panose="02040503050406030204" pitchFamily="18" charset="0"/>
              </a:rPr>
              <a:t>Ydinasiat</a:t>
            </a:r>
          </a:p>
        </p:txBody>
      </p:sp>
      <p:sp>
        <p:nvSpPr>
          <p:cNvPr id="3" name="Sisällön paikkamerkki 2"/>
          <p:cNvSpPr>
            <a:spLocks noGrp="1"/>
          </p:cNvSpPr>
          <p:nvPr>
            <p:ph idx="1"/>
          </p:nvPr>
        </p:nvSpPr>
        <p:spPr>
          <a:xfrm>
            <a:off x="1136822" y="1269529"/>
            <a:ext cx="6623221" cy="4822309"/>
          </a:xfrm>
        </p:spPr>
        <p:txBody>
          <a:bodyPr rtlCol="0">
            <a:noAutofit/>
          </a:bodyPr>
          <a:lstStyle/>
          <a:p>
            <a:pPr>
              <a:defRPr/>
            </a:pPr>
            <a:r>
              <a:rPr lang="fi-FI" sz="2400" dirty="0">
                <a:latin typeface="Cambria" panose="02040503050406030204" pitchFamily="18" charset="0"/>
              </a:rPr>
              <a:t>Liikennesääntöjen tarkoitus on tehdä liikenteestä sujuvaa ja turvallista.</a:t>
            </a:r>
          </a:p>
          <a:p>
            <a:pPr>
              <a:defRPr/>
            </a:pPr>
            <a:r>
              <a:rPr lang="fi-FI" sz="2400" dirty="0" smtClean="0">
                <a:latin typeface="Cambria" panose="02040503050406030204" pitchFamily="18" charset="0"/>
              </a:rPr>
              <a:t>Varomattomuus </a:t>
            </a:r>
            <a:r>
              <a:rPr lang="fi-FI" sz="2400" dirty="0">
                <a:latin typeface="Cambria" panose="02040503050406030204" pitchFamily="18" charset="0"/>
              </a:rPr>
              <a:t>ja näyttämisen halu lisäävät nuorten onnettomuusriskiä.</a:t>
            </a:r>
          </a:p>
          <a:p>
            <a:pPr>
              <a:defRPr/>
            </a:pPr>
            <a:r>
              <a:rPr lang="fi-FI" sz="2400" dirty="0">
                <a:latin typeface="Cambria" panose="02040503050406030204" pitchFamily="18" charset="0"/>
              </a:rPr>
              <a:t>Kypärä on pyöräilijän tärkein suojavaruste.</a:t>
            </a:r>
          </a:p>
          <a:p>
            <a:pPr>
              <a:defRPr/>
            </a:pPr>
            <a:r>
              <a:rPr lang="fi-FI" sz="2400" dirty="0">
                <a:latin typeface="Cambria" panose="02040503050406030204" pitchFamily="18" charset="0"/>
              </a:rPr>
              <a:t>Ennakoiva ajotapa ja riittävän alhainen tilannenopeus vähentävät onnettomuusriskiä.</a:t>
            </a:r>
          </a:p>
          <a:p>
            <a:pPr>
              <a:defRPr/>
            </a:pPr>
            <a:r>
              <a:rPr lang="fi-FI" sz="2400" dirty="0">
                <a:latin typeface="Cambria" panose="02040503050406030204" pitchFamily="18" charset="0"/>
              </a:rPr>
              <a:t>Liikennevälineen valinnalla voi vaikuttaa myös ympäristön hyvinvointiin.</a:t>
            </a:r>
          </a:p>
          <a:p>
            <a:pPr>
              <a:defRPr/>
            </a:pPr>
            <a:r>
              <a:rPr lang="fi-FI" sz="2400" dirty="0">
                <a:latin typeface="Cambria" panose="02040503050406030204" pitchFamily="18" charset="0"/>
              </a:rPr>
              <a:t>Päihteet eivät kuulu liikenteeseen.</a:t>
            </a:r>
          </a:p>
        </p:txBody>
      </p:sp>
      <p:sp>
        <p:nvSpPr>
          <p:cNvPr id="16389" name="Dian numeron paikkamerkki 3"/>
          <p:cNvSpPr>
            <a:spLocks noGrp="1"/>
          </p:cNvSpPr>
          <p:nvPr>
            <p:ph type="sldNum" sz="quarter" idx="12"/>
          </p:nvPr>
        </p:nvSpPr>
        <p:spPr bwMode="auto">
          <a:xfrm>
            <a:off x="108122" y="6430492"/>
            <a:ext cx="2057400" cy="365125"/>
          </a:xfrm>
          <a:ln>
            <a:miter lim="800000"/>
            <a:headEnd/>
            <a:tailEnd/>
          </a:ln>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fld id="{1285BBEB-C1AE-4B9E-8636-C2DA0CD64CFE}" type="slidenum">
              <a:rPr lang="fi-FI" altLang="fi-FI">
                <a:latin typeface="Calibri" panose="020F0502020204030204" pitchFamily="34" charset="0"/>
              </a:rPr>
              <a:pPr algn="l" eaLnBrk="1" hangingPunct="1"/>
              <a:t>6</a:t>
            </a:fld>
            <a:endParaRPr lang="fi-FI" altLang="fi-FI" dirty="0">
              <a:latin typeface="Calibri" panose="020F0502020204030204" pitchFamily="34" charset="0"/>
            </a:endParaRPr>
          </a:p>
        </p:txBody>
      </p:sp>
    </p:spTree>
    <p:extLst>
      <p:ext uri="{BB962C8B-B14F-4D97-AF65-F5344CB8AC3E}">
        <p14:creationId xmlns:p14="http://schemas.microsoft.com/office/powerpoint/2010/main" val="1797553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descr="syke8_118_heijastin_a_ilman_toist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7541" y="2271713"/>
            <a:ext cx="6507956"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Otsikko 1"/>
          <p:cNvSpPr>
            <a:spLocks noGrp="1"/>
          </p:cNvSpPr>
          <p:nvPr>
            <p:ph type="title"/>
          </p:nvPr>
        </p:nvSpPr>
        <p:spPr>
          <a:xfrm>
            <a:off x="1952368" y="153238"/>
            <a:ext cx="6562982" cy="1037430"/>
          </a:xfrm>
        </p:spPr>
        <p:txBody>
          <a:bodyPr>
            <a:normAutofit/>
          </a:bodyPr>
          <a:lstStyle/>
          <a:p>
            <a:pPr eaLnBrk="1" hangingPunct="1"/>
            <a:r>
              <a:rPr lang="fi-FI" altLang="fi-FI" sz="4000" b="1" dirty="0">
                <a:solidFill>
                  <a:srgbClr val="9B3A71"/>
                </a:solidFill>
                <a:latin typeface="Cambria" panose="02040503050406030204" pitchFamily="18" charset="0"/>
              </a:rPr>
              <a:t>Käytä heijastinta</a:t>
            </a:r>
          </a:p>
        </p:txBody>
      </p:sp>
      <p:sp>
        <p:nvSpPr>
          <p:cNvPr id="17413" name="Dian numeron paikkamerkki 3"/>
          <p:cNvSpPr>
            <a:spLocks noGrp="1"/>
          </p:cNvSpPr>
          <p:nvPr>
            <p:ph type="sldNum" sz="quarter" idx="12"/>
          </p:nvPr>
        </p:nvSpPr>
        <p:spPr bwMode="auto">
          <a:xfrm>
            <a:off x="111325" y="6430491"/>
            <a:ext cx="2057400" cy="365125"/>
          </a:xfrm>
          <a:ln>
            <a:miter lim="800000"/>
            <a:headEnd/>
            <a:tailEnd/>
          </a:ln>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fld id="{619472B4-2E6C-4E7B-9C44-4B66BD43A1C5}" type="slidenum">
              <a:rPr lang="fi-FI" altLang="fi-FI">
                <a:latin typeface="Calibri" panose="020F0502020204030204" pitchFamily="34" charset="0"/>
              </a:rPr>
              <a:pPr algn="l" eaLnBrk="1" hangingPunct="1"/>
              <a:t>7</a:t>
            </a:fld>
            <a:endParaRPr lang="fi-FI" altLang="fi-FI" dirty="0">
              <a:latin typeface="Calibri" panose="020F0502020204030204" pitchFamily="34" charset="0"/>
            </a:endParaRPr>
          </a:p>
        </p:txBody>
      </p:sp>
      <p:pic>
        <p:nvPicPr>
          <p:cNvPr id="6" name="Kuva 5" descr="syke8_118_heijastin_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7541" y="3590926"/>
            <a:ext cx="3024188" cy="86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Kuva 7" descr="syke8_118_heijastin_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10075" y="3590926"/>
            <a:ext cx="3429000" cy="86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Kuva 8" descr="syke8_118_heijastin_a.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31795" y="2240756"/>
            <a:ext cx="1107281" cy="97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kstikehys 10"/>
          <p:cNvSpPr txBox="1">
            <a:spLocks noChangeArrowheads="1"/>
          </p:cNvSpPr>
          <p:nvPr/>
        </p:nvSpPr>
        <p:spPr bwMode="auto">
          <a:xfrm>
            <a:off x="1331120" y="2240756"/>
            <a:ext cx="16752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i-FI" altLang="fi-FI" sz="1350" b="1">
                <a:latin typeface="Calibri" panose="020F0502020204030204" pitchFamily="34" charset="0"/>
              </a:rPr>
              <a:t>Kaukovalot</a:t>
            </a:r>
          </a:p>
        </p:txBody>
      </p:sp>
      <p:sp>
        <p:nvSpPr>
          <p:cNvPr id="12" name="Tekstikehys 11"/>
          <p:cNvSpPr txBox="1">
            <a:spLocks noChangeArrowheads="1"/>
          </p:cNvSpPr>
          <p:nvPr/>
        </p:nvSpPr>
        <p:spPr bwMode="auto">
          <a:xfrm>
            <a:off x="1331120" y="4394597"/>
            <a:ext cx="16752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i-FI" altLang="fi-FI" sz="1350" b="1">
                <a:latin typeface="Calibri" panose="020F0502020204030204" pitchFamily="34" charset="0"/>
              </a:rPr>
              <a:t>Lähivalot</a:t>
            </a:r>
          </a:p>
        </p:txBody>
      </p:sp>
    </p:spTree>
    <p:extLst>
      <p:ext uri="{BB962C8B-B14F-4D97-AF65-F5344CB8AC3E}">
        <p14:creationId xmlns:p14="http://schemas.microsoft.com/office/powerpoint/2010/main" val="3487081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tsikko 1"/>
          <p:cNvSpPr>
            <a:spLocks noGrp="1"/>
          </p:cNvSpPr>
          <p:nvPr>
            <p:ph type="title"/>
          </p:nvPr>
        </p:nvSpPr>
        <p:spPr>
          <a:xfrm>
            <a:off x="1914366" y="261360"/>
            <a:ext cx="6163865" cy="594122"/>
          </a:xfrm>
        </p:spPr>
        <p:txBody>
          <a:bodyPr>
            <a:normAutofit/>
          </a:bodyPr>
          <a:lstStyle/>
          <a:p>
            <a:pPr eaLnBrk="1" hangingPunct="1"/>
            <a:r>
              <a:rPr lang="fi-FI" altLang="fi-FI" b="1" dirty="0">
                <a:solidFill>
                  <a:srgbClr val="9B3A71"/>
                </a:solidFill>
                <a:latin typeface="Cambria" panose="02040503050406030204" pitchFamily="18" charset="0"/>
              </a:rPr>
              <a:t>Kevyen liikenteen väylä</a:t>
            </a:r>
          </a:p>
        </p:txBody>
      </p:sp>
      <p:sp>
        <p:nvSpPr>
          <p:cNvPr id="18436" name="Dian numeron paikkamerkki 3"/>
          <p:cNvSpPr>
            <a:spLocks noGrp="1"/>
          </p:cNvSpPr>
          <p:nvPr>
            <p:ph type="sldNum" sz="quarter" idx="12"/>
          </p:nvPr>
        </p:nvSpPr>
        <p:spPr bwMode="auto">
          <a:xfrm>
            <a:off x="73624" y="6426971"/>
            <a:ext cx="2057400" cy="365125"/>
          </a:xfrm>
          <a:ln>
            <a:miter lim="800000"/>
            <a:headEnd/>
            <a:tailEnd/>
          </a:ln>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fld id="{D53E4882-7340-4527-BA76-8B5B4D9E16ED}" type="slidenum">
              <a:rPr lang="fi-FI" altLang="fi-FI">
                <a:latin typeface="Calibri" panose="020F0502020204030204" pitchFamily="34" charset="0"/>
              </a:rPr>
              <a:pPr algn="l" eaLnBrk="1" hangingPunct="1"/>
              <a:t>8</a:t>
            </a:fld>
            <a:endParaRPr lang="fi-FI" altLang="fi-FI" dirty="0">
              <a:latin typeface="Calibri" panose="020F0502020204030204" pitchFamily="34" charset="0"/>
            </a:endParaRPr>
          </a:p>
        </p:txBody>
      </p:sp>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948" y="1647053"/>
            <a:ext cx="2824785" cy="3789920"/>
          </a:xfrm>
          <a:prstGeom prst="rect">
            <a:avLst/>
          </a:prstGeom>
        </p:spPr>
      </p:pic>
      <p:pic>
        <p:nvPicPr>
          <p:cNvPr id="3" name="Kuva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2733" y="1647053"/>
            <a:ext cx="2823284" cy="3789920"/>
          </a:xfrm>
          <a:prstGeom prst="rect">
            <a:avLst/>
          </a:prstGeom>
        </p:spPr>
      </p:pic>
      <p:pic>
        <p:nvPicPr>
          <p:cNvPr id="4" name="Kuva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6632" y="1614101"/>
            <a:ext cx="2856782" cy="3822872"/>
          </a:xfrm>
          <a:prstGeom prst="rect">
            <a:avLst/>
          </a:prstGeom>
        </p:spPr>
      </p:pic>
    </p:spTree>
    <p:extLst>
      <p:ext uri="{BB962C8B-B14F-4D97-AF65-F5344CB8AC3E}">
        <p14:creationId xmlns:p14="http://schemas.microsoft.com/office/powerpoint/2010/main" val="210739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Kuva 16" descr="pyöräilijä_varusteet_b_shutter_hi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1833" y="1970486"/>
            <a:ext cx="2678906" cy="3511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Otsikko 1"/>
          <p:cNvSpPr>
            <a:spLocks noGrp="1"/>
          </p:cNvSpPr>
          <p:nvPr>
            <p:ph type="title"/>
          </p:nvPr>
        </p:nvSpPr>
        <p:spPr>
          <a:xfrm>
            <a:off x="1975843" y="175473"/>
            <a:ext cx="6163865" cy="1200893"/>
          </a:xfrm>
        </p:spPr>
        <p:txBody>
          <a:bodyPr>
            <a:normAutofit/>
          </a:bodyPr>
          <a:lstStyle/>
          <a:p>
            <a:pPr eaLnBrk="1" hangingPunct="1"/>
            <a:r>
              <a:rPr lang="fi-FI" altLang="fi-FI" b="1" dirty="0">
                <a:solidFill>
                  <a:srgbClr val="9B3A71"/>
                </a:solidFill>
                <a:latin typeface="Cambria" panose="02040503050406030204" pitchFamily="18" charset="0"/>
              </a:rPr>
              <a:t>Pyöräilijän </a:t>
            </a:r>
            <a:br>
              <a:rPr lang="fi-FI" altLang="fi-FI" b="1" dirty="0">
                <a:solidFill>
                  <a:srgbClr val="9B3A71"/>
                </a:solidFill>
                <a:latin typeface="Cambria" panose="02040503050406030204" pitchFamily="18" charset="0"/>
              </a:rPr>
            </a:br>
            <a:r>
              <a:rPr lang="fi-FI" altLang="fi-FI" b="1" dirty="0">
                <a:solidFill>
                  <a:srgbClr val="9B3A71"/>
                </a:solidFill>
                <a:latin typeface="Cambria" panose="02040503050406030204" pitchFamily="18" charset="0"/>
              </a:rPr>
              <a:t>turvavarusteet </a:t>
            </a:r>
          </a:p>
        </p:txBody>
      </p:sp>
      <p:sp>
        <p:nvSpPr>
          <p:cNvPr id="19460" name="Sisällön paikkamerkki 2"/>
          <p:cNvSpPr>
            <a:spLocks noGrp="1"/>
          </p:cNvSpPr>
          <p:nvPr>
            <p:ph idx="1"/>
          </p:nvPr>
        </p:nvSpPr>
        <p:spPr/>
        <p:txBody>
          <a:bodyPr/>
          <a:lstStyle/>
          <a:p>
            <a:pPr eaLnBrk="1" hangingPunct="1"/>
            <a:endParaRPr lang="fi-FI" altLang="fi-FI"/>
          </a:p>
          <a:p>
            <a:pPr eaLnBrk="1" hangingPunct="1"/>
            <a:endParaRPr lang="fi-FI" altLang="fi-FI"/>
          </a:p>
          <a:p>
            <a:pPr eaLnBrk="1" hangingPunct="1"/>
            <a:endParaRPr lang="fi-FI" altLang="fi-FI"/>
          </a:p>
        </p:txBody>
      </p:sp>
      <p:sp>
        <p:nvSpPr>
          <p:cNvPr id="19462" name="Dian numeron paikkamerkki 3"/>
          <p:cNvSpPr>
            <a:spLocks noGrp="1"/>
          </p:cNvSpPr>
          <p:nvPr>
            <p:ph type="sldNum" sz="quarter" idx="12"/>
          </p:nvPr>
        </p:nvSpPr>
        <p:spPr bwMode="auto">
          <a:xfrm>
            <a:off x="108816" y="6418709"/>
            <a:ext cx="2057400" cy="365125"/>
          </a:xfrm>
          <a:ln>
            <a:miter lim="800000"/>
            <a:headEnd/>
            <a:tailEnd/>
          </a:ln>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fld id="{BC36B1D1-E917-4ED4-9936-C9E4C36EE417}" type="slidenum">
              <a:rPr lang="fi-FI" altLang="fi-FI">
                <a:latin typeface="Calibri" panose="020F0502020204030204" pitchFamily="34" charset="0"/>
              </a:rPr>
              <a:pPr algn="l" eaLnBrk="1" hangingPunct="1"/>
              <a:t>9</a:t>
            </a:fld>
            <a:endParaRPr lang="fi-FI" altLang="fi-FI" dirty="0">
              <a:latin typeface="Calibri" panose="020F0502020204030204" pitchFamily="34" charset="0"/>
            </a:endParaRPr>
          </a:p>
        </p:txBody>
      </p:sp>
      <p:sp>
        <p:nvSpPr>
          <p:cNvPr id="7" name="Pyöristetty suorakulmio 6"/>
          <p:cNvSpPr/>
          <p:nvPr/>
        </p:nvSpPr>
        <p:spPr>
          <a:xfrm>
            <a:off x="2146636" y="1767844"/>
            <a:ext cx="1643899" cy="597518"/>
          </a:xfrm>
          <a:prstGeom prst="roundRect">
            <a:avLst/>
          </a:prstGeom>
          <a:solidFill>
            <a:srgbClr val="E1CDCF"/>
          </a:solidFill>
          <a:ln>
            <a:no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fi-FI" sz="1600" dirty="0">
                <a:solidFill>
                  <a:schemeClr val="tx1"/>
                </a:solidFill>
                <a:latin typeface="Cambria" panose="02040503050406030204" pitchFamily="18" charset="0"/>
              </a:rPr>
              <a:t>pyöräilykypärä</a:t>
            </a:r>
          </a:p>
        </p:txBody>
      </p:sp>
      <p:sp>
        <p:nvSpPr>
          <p:cNvPr id="8" name="Pyöristetty suorakulmio 7"/>
          <p:cNvSpPr/>
          <p:nvPr/>
        </p:nvSpPr>
        <p:spPr>
          <a:xfrm>
            <a:off x="1602140" y="2713672"/>
            <a:ext cx="1636651" cy="759621"/>
          </a:xfrm>
          <a:prstGeom prst="roundRect">
            <a:avLst/>
          </a:prstGeom>
          <a:solidFill>
            <a:srgbClr val="E1CDCF"/>
          </a:solidFill>
          <a:ln>
            <a:no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fi-FI" sz="1600" dirty="0">
                <a:solidFill>
                  <a:schemeClr val="tx1"/>
                </a:solidFill>
                <a:latin typeface="Cambria" panose="02040503050406030204" pitchFamily="18" charset="0"/>
              </a:rPr>
              <a:t>takaheijastin tai takavalo</a:t>
            </a:r>
          </a:p>
        </p:txBody>
      </p:sp>
      <p:sp>
        <p:nvSpPr>
          <p:cNvPr id="9" name="Pyöristetty suorakulmio 8"/>
          <p:cNvSpPr/>
          <p:nvPr/>
        </p:nvSpPr>
        <p:spPr>
          <a:xfrm>
            <a:off x="1137516" y="4767432"/>
            <a:ext cx="1759871" cy="608828"/>
          </a:xfrm>
          <a:prstGeom prst="roundRect">
            <a:avLst/>
          </a:prstGeom>
          <a:solidFill>
            <a:srgbClr val="E1CDCF"/>
          </a:solidFill>
          <a:ln>
            <a:no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fi-FI" sz="1600" dirty="0">
                <a:solidFill>
                  <a:schemeClr val="tx1"/>
                </a:solidFill>
                <a:latin typeface="Cambria" panose="02040503050406030204" pitchFamily="18" charset="0"/>
              </a:rPr>
              <a:t>sivuheijastimet</a:t>
            </a:r>
          </a:p>
        </p:txBody>
      </p:sp>
      <p:sp>
        <p:nvSpPr>
          <p:cNvPr id="10" name="Pyöristetty suorakulmio 9"/>
          <p:cNvSpPr/>
          <p:nvPr/>
        </p:nvSpPr>
        <p:spPr>
          <a:xfrm>
            <a:off x="6457950" y="4433526"/>
            <a:ext cx="1883090" cy="608828"/>
          </a:xfrm>
          <a:prstGeom prst="roundRect">
            <a:avLst/>
          </a:prstGeom>
          <a:solidFill>
            <a:srgbClr val="E1CDCF"/>
          </a:solidFill>
          <a:ln>
            <a:no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fi-FI" sz="1600" dirty="0">
                <a:solidFill>
                  <a:schemeClr val="tx1"/>
                </a:solidFill>
                <a:latin typeface="Cambria" panose="02040503050406030204" pitchFamily="18" charset="0"/>
              </a:rPr>
              <a:t>poljinheijastimet</a:t>
            </a:r>
          </a:p>
        </p:txBody>
      </p:sp>
      <p:sp>
        <p:nvSpPr>
          <p:cNvPr id="11" name="Pyöristetty suorakulmio 10"/>
          <p:cNvSpPr/>
          <p:nvPr/>
        </p:nvSpPr>
        <p:spPr>
          <a:xfrm>
            <a:off x="5796911" y="2145535"/>
            <a:ext cx="1322077" cy="599404"/>
          </a:xfrm>
          <a:prstGeom prst="roundRect">
            <a:avLst/>
          </a:prstGeom>
          <a:solidFill>
            <a:srgbClr val="E1CDCF"/>
          </a:solidFill>
          <a:ln>
            <a:no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fi-FI" sz="1600" dirty="0">
                <a:solidFill>
                  <a:schemeClr val="tx1"/>
                </a:solidFill>
                <a:latin typeface="Cambria" panose="02040503050406030204" pitchFamily="18" charset="0"/>
              </a:rPr>
              <a:t>soittokello</a:t>
            </a:r>
          </a:p>
        </p:txBody>
      </p:sp>
      <p:sp>
        <p:nvSpPr>
          <p:cNvPr id="12" name="Pyöristetty suorakulmio 11"/>
          <p:cNvSpPr/>
          <p:nvPr/>
        </p:nvSpPr>
        <p:spPr>
          <a:xfrm>
            <a:off x="6015699" y="3301370"/>
            <a:ext cx="1504733" cy="597518"/>
          </a:xfrm>
          <a:prstGeom prst="roundRect">
            <a:avLst/>
          </a:prstGeom>
          <a:solidFill>
            <a:srgbClr val="E1CDCF"/>
          </a:solidFill>
          <a:ln>
            <a:no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fi-FI" sz="1600" dirty="0">
                <a:solidFill>
                  <a:schemeClr val="tx1"/>
                </a:solidFill>
                <a:latin typeface="Cambria" panose="02040503050406030204" pitchFamily="18" charset="0"/>
              </a:rPr>
              <a:t>etuvalo</a:t>
            </a:r>
          </a:p>
        </p:txBody>
      </p:sp>
      <p:cxnSp>
        <p:nvCxnSpPr>
          <p:cNvPr id="14" name="Suora nuoliyhdysviiva 13"/>
          <p:cNvCxnSpPr>
            <a:stCxn id="7" idx="3"/>
          </p:cNvCxnSpPr>
          <p:nvPr/>
        </p:nvCxnSpPr>
        <p:spPr>
          <a:xfrm>
            <a:off x="3790535" y="2066603"/>
            <a:ext cx="749161" cy="173151"/>
          </a:xfrm>
          <a:prstGeom prst="straightConnector1">
            <a:avLst/>
          </a:prstGeom>
          <a:ln w="38100">
            <a:solidFill>
              <a:srgbClr val="E1CDCF"/>
            </a:solidFill>
            <a:tailEnd type="arrow"/>
          </a:ln>
        </p:spPr>
        <p:style>
          <a:lnRef idx="1">
            <a:schemeClr val="accent1"/>
          </a:lnRef>
          <a:fillRef idx="0">
            <a:schemeClr val="accent1"/>
          </a:fillRef>
          <a:effectRef idx="0">
            <a:schemeClr val="accent1"/>
          </a:effectRef>
          <a:fontRef idx="minor">
            <a:schemeClr val="tx1"/>
          </a:fontRef>
        </p:style>
      </p:cxnSp>
      <p:cxnSp>
        <p:nvCxnSpPr>
          <p:cNvPr id="15" name="Suora nuoliyhdysviiva 14"/>
          <p:cNvCxnSpPr/>
          <p:nvPr/>
        </p:nvCxnSpPr>
        <p:spPr>
          <a:xfrm>
            <a:off x="3166163" y="3355594"/>
            <a:ext cx="758138" cy="559181"/>
          </a:xfrm>
          <a:prstGeom prst="straightConnector1">
            <a:avLst/>
          </a:prstGeom>
          <a:ln w="38100">
            <a:solidFill>
              <a:srgbClr val="E1CDCF"/>
            </a:solidFill>
            <a:tailEnd type="arrow"/>
          </a:ln>
        </p:spPr>
        <p:style>
          <a:lnRef idx="1">
            <a:schemeClr val="accent1"/>
          </a:lnRef>
          <a:fillRef idx="0">
            <a:schemeClr val="accent1"/>
          </a:fillRef>
          <a:effectRef idx="0">
            <a:schemeClr val="accent1"/>
          </a:effectRef>
          <a:fontRef idx="minor">
            <a:schemeClr val="tx1"/>
          </a:fontRef>
        </p:style>
      </p:cxnSp>
      <p:cxnSp>
        <p:nvCxnSpPr>
          <p:cNvPr id="18" name="Suora nuoliyhdysviiva 17"/>
          <p:cNvCxnSpPr/>
          <p:nvPr/>
        </p:nvCxnSpPr>
        <p:spPr>
          <a:xfrm flipH="1">
            <a:off x="5057776" y="2713672"/>
            <a:ext cx="774198" cy="768907"/>
          </a:xfrm>
          <a:prstGeom prst="straightConnector1">
            <a:avLst/>
          </a:prstGeom>
          <a:ln w="38100">
            <a:solidFill>
              <a:srgbClr val="E1CDCF"/>
            </a:solidFill>
            <a:tailEnd type="arrow"/>
          </a:ln>
        </p:spPr>
        <p:style>
          <a:lnRef idx="1">
            <a:schemeClr val="accent1"/>
          </a:lnRef>
          <a:fillRef idx="0">
            <a:schemeClr val="accent1"/>
          </a:fillRef>
          <a:effectRef idx="0">
            <a:schemeClr val="accent1"/>
          </a:effectRef>
          <a:fontRef idx="minor">
            <a:schemeClr val="tx1"/>
          </a:fontRef>
        </p:style>
      </p:cxnSp>
      <p:cxnSp>
        <p:nvCxnSpPr>
          <p:cNvPr id="20" name="Suora nuoliyhdysviiva 19"/>
          <p:cNvCxnSpPr>
            <a:stCxn id="12" idx="1"/>
          </p:cNvCxnSpPr>
          <p:nvPr/>
        </p:nvCxnSpPr>
        <p:spPr>
          <a:xfrm flipH="1">
            <a:off x="5057776" y="3600129"/>
            <a:ext cx="957923" cy="483538"/>
          </a:xfrm>
          <a:prstGeom prst="straightConnector1">
            <a:avLst/>
          </a:prstGeom>
          <a:ln w="38100">
            <a:solidFill>
              <a:srgbClr val="E1CDCF"/>
            </a:solidFill>
            <a:tailEnd type="arrow"/>
          </a:ln>
        </p:spPr>
        <p:style>
          <a:lnRef idx="1">
            <a:schemeClr val="accent1"/>
          </a:lnRef>
          <a:fillRef idx="0">
            <a:schemeClr val="accent1"/>
          </a:fillRef>
          <a:effectRef idx="0">
            <a:schemeClr val="accent1"/>
          </a:effectRef>
          <a:fontRef idx="minor">
            <a:schemeClr val="tx1"/>
          </a:fontRef>
        </p:style>
      </p:cxnSp>
      <p:cxnSp>
        <p:nvCxnSpPr>
          <p:cNvPr id="23" name="Suora nuoliyhdysviiva 22"/>
          <p:cNvCxnSpPr/>
          <p:nvPr/>
        </p:nvCxnSpPr>
        <p:spPr>
          <a:xfrm flipV="1">
            <a:off x="2856905" y="4832748"/>
            <a:ext cx="1012627" cy="153292"/>
          </a:xfrm>
          <a:prstGeom prst="straightConnector1">
            <a:avLst/>
          </a:prstGeom>
          <a:ln w="38100">
            <a:solidFill>
              <a:srgbClr val="E1CDCF"/>
            </a:solidFill>
            <a:tailEnd type="arrow"/>
          </a:ln>
        </p:spPr>
        <p:style>
          <a:lnRef idx="1">
            <a:schemeClr val="accent1"/>
          </a:lnRef>
          <a:fillRef idx="0">
            <a:schemeClr val="accent1"/>
          </a:fillRef>
          <a:effectRef idx="0">
            <a:schemeClr val="accent1"/>
          </a:effectRef>
          <a:fontRef idx="minor">
            <a:schemeClr val="tx1"/>
          </a:fontRef>
        </p:style>
      </p:cxnSp>
      <p:cxnSp>
        <p:nvCxnSpPr>
          <p:cNvPr id="25" name="Suora nuoliyhdysviiva 24"/>
          <p:cNvCxnSpPr>
            <a:stCxn id="10" idx="1"/>
          </p:cNvCxnSpPr>
          <p:nvPr/>
        </p:nvCxnSpPr>
        <p:spPr>
          <a:xfrm flipH="1">
            <a:off x="4625579" y="4737940"/>
            <a:ext cx="1832371" cy="94807"/>
          </a:xfrm>
          <a:prstGeom prst="straightConnector1">
            <a:avLst/>
          </a:prstGeom>
          <a:ln w="38100">
            <a:solidFill>
              <a:srgbClr val="E1CDCF"/>
            </a:solidFill>
            <a:tailEnd type="arrow"/>
          </a:ln>
        </p:spPr>
        <p:style>
          <a:lnRef idx="1">
            <a:schemeClr val="accent1"/>
          </a:lnRef>
          <a:fillRef idx="0">
            <a:schemeClr val="accent1"/>
          </a:fillRef>
          <a:effectRef idx="0">
            <a:schemeClr val="accent1"/>
          </a:effectRef>
          <a:fontRef idx="minor">
            <a:schemeClr val="tx1"/>
          </a:fontRef>
        </p:style>
      </p:cxnSp>
      <p:cxnSp>
        <p:nvCxnSpPr>
          <p:cNvPr id="27" name="Suora nuoliyhdysviiva 26"/>
          <p:cNvCxnSpPr>
            <a:stCxn id="10" idx="1"/>
          </p:cNvCxnSpPr>
          <p:nvPr/>
        </p:nvCxnSpPr>
        <p:spPr>
          <a:xfrm flipH="1" flipV="1">
            <a:off x="4031458" y="4455319"/>
            <a:ext cx="2426492" cy="282621"/>
          </a:xfrm>
          <a:prstGeom prst="straightConnector1">
            <a:avLst/>
          </a:prstGeom>
          <a:ln w="38100">
            <a:solidFill>
              <a:srgbClr val="E1CDC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148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par>
                                <p:cTn id="56" presetID="10"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301</TotalTime>
  <Words>941</Words>
  <Application>Microsoft Office PowerPoint</Application>
  <PresentationFormat>Näytössä katseltava diaesitys (4:3)</PresentationFormat>
  <Paragraphs>176</Paragraphs>
  <Slides>28</Slides>
  <Notes>7</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28</vt:i4>
      </vt:variant>
    </vt:vector>
  </HeadingPairs>
  <TitlesOfParts>
    <vt:vector size="33" baseType="lpstr">
      <vt:lpstr>Arial</vt:lpstr>
      <vt:lpstr>Calibri</vt:lpstr>
      <vt:lpstr>Calibri Light</vt:lpstr>
      <vt:lpstr>Cambria</vt:lpstr>
      <vt:lpstr>Office-teema</vt:lpstr>
      <vt:lpstr>16 Turvallisesti liikenteessä ja vesillä</vt:lpstr>
      <vt:lpstr>Tavoitteet</vt:lpstr>
      <vt:lpstr>Pohdintaa</vt:lpstr>
      <vt:lpstr>Mikä kuvia yhdistää?</vt:lpstr>
      <vt:lpstr>Uusi tieliikennelaki - pyöräilijän havaintoja - YouTube</vt:lpstr>
      <vt:lpstr>Ydinasiat</vt:lpstr>
      <vt:lpstr>Käytä heijastinta</vt:lpstr>
      <vt:lpstr>Kevyen liikenteen väylä</vt:lpstr>
      <vt:lpstr>Pyöräilijän  turvavarusteet </vt:lpstr>
      <vt:lpstr>Pyöräilijän väistämissäännöt</vt:lpstr>
      <vt:lpstr>Muista aina! </vt:lpstr>
      <vt:lpstr>PowerPoint-esitys</vt:lpstr>
      <vt:lpstr>Parempaa liikenneturvallisuutta</vt:lpstr>
      <vt:lpstr>Ydinasiat</vt:lpstr>
      <vt:lpstr>Uiminen luonnonvesissä</vt:lpstr>
      <vt:lpstr>Jäistä pelastaminen</vt:lpstr>
      <vt:lpstr>Vedestä pelastaminen</vt:lpstr>
      <vt:lpstr>Veneilijän turvallisuusohjeet</vt:lpstr>
      <vt:lpstr> Turvallisesti vesillä </vt:lpstr>
      <vt:lpstr>PowerPoint-esitys</vt:lpstr>
      <vt:lpstr>Tehtävä: Liikenneryhmätyö</vt:lpstr>
      <vt:lpstr>Tehtävä: Ideariihi</vt:lpstr>
      <vt:lpstr>Liikenteen tarkkailutehtävä</vt:lpstr>
      <vt:lpstr>Tehtävä: Uutisseuranta</vt:lpstr>
      <vt:lpstr>Päihteet ja liikenne</vt:lpstr>
      <vt:lpstr>Päihteet ja liikenne</vt:lpstr>
      <vt:lpstr>Tehtävä oppikirjasta</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 Liikenne on yhteispeliä</dc:title>
  <dc:creator>Tiina Lehtinen</dc:creator>
  <cp:lastModifiedBy>Jouni Alhonmäki</cp:lastModifiedBy>
  <cp:revision>27</cp:revision>
  <dcterms:created xsi:type="dcterms:W3CDTF">2017-05-25T12:29:01Z</dcterms:created>
  <dcterms:modified xsi:type="dcterms:W3CDTF">2021-03-19T09:43:48Z</dcterms:modified>
</cp:coreProperties>
</file>