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1" r:id="rId4"/>
    <p:sldId id="265" r:id="rId5"/>
    <p:sldId id="266" r:id="rId6"/>
    <p:sldId id="268" r:id="rId7"/>
    <p:sldId id="257" r:id="rId8"/>
    <p:sldId id="258" r:id="rId9"/>
    <p:sldId id="259" r:id="rId10"/>
    <p:sldId id="260" r:id="rId11"/>
    <p:sldId id="262" r:id="rId12"/>
    <p:sldId id="263" r:id="rId13"/>
    <p:sldId id="264" r:id="rId14"/>
    <p:sldId id="273" r:id="rId15"/>
    <p:sldId id="270" r:id="rId16"/>
    <p:sldId id="269" r:id="rId17"/>
    <p:sldId id="271" r:id="rId18"/>
    <p:sldId id="27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4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DE66F-70BB-4E37-8394-DC261DC7FC46}" type="doc">
      <dgm:prSet loTypeId="urn:microsoft.com/office/officeart/2005/8/layout/venn1" loCatId="relationship" qsTypeId="urn:microsoft.com/office/officeart/2005/8/quickstyle/simple1" qsCatId="simple" csTypeId="urn:microsoft.com/office/officeart/2005/8/colors/accent1_2" csCatId="accent1" phldr="1"/>
      <dgm:spPr/>
    </dgm:pt>
    <dgm:pt modelId="{94094E24-7A3B-4EE1-83A1-C1C7F7F3FD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b="1" i="0" u="none" strike="noStrike"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b="1" i="0" u="none" strike="noStrike" cap="none" normalizeH="0" baseline="0" dirty="0" smtClean="0">
              <a:ln>
                <a:noFill/>
              </a:ln>
              <a:solidFill>
                <a:schemeClr val="tx2"/>
              </a:solidFill>
              <a:effectLst/>
              <a:latin typeface="Arial" panose="020B0604020202020204" pitchFamily="34" charset="0"/>
            </a:rPr>
            <a:t>BIOLOGISET TEKIJÄT</a:t>
          </a:r>
        </a:p>
      </dgm:t>
    </dgm:pt>
    <dgm:pt modelId="{2A64358C-D1E7-4DEC-89DD-3BFE45CF2680}" type="parTrans" cxnId="{750ACECC-C894-4C33-9B24-C80B385DE478}">
      <dgm:prSet/>
      <dgm:spPr/>
      <dgm:t>
        <a:bodyPr/>
        <a:lstStyle/>
        <a:p>
          <a:endParaRPr lang="fi-FI"/>
        </a:p>
      </dgm:t>
    </dgm:pt>
    <dgm:pt modelId="{CA21D9AD-37A1-4D74-B3C8-0D98A525DB17}" type="sibTrans" cxnId="{750ACECC-C894-4C33-9B24-C80B385DE478}">
      <dgm:prSet/>
      <dgm:spPr/>
      <dgm:t>
        <a:bodyPr/>
        <a:lstStyle/>
        <a:p>
          <a:endParaRPr lang="fi-FI"/>
        </a:p>
      </dgm:t>
    </dgm:pt>
    <dgm:pt modelId="{1BAFED85-0AF9-4627-8062-64ECAF5C2E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b="1" i="0" u="none" strike="noStrike"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i-FI" b="1" i="0" u="none" strike="noStrike"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i-FI" b="1" i="0" u="none" strike="noStrike"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b="1" i="0" u="none" strike="noStrike" cap="none" normalizeH="0" baseline="0" dirty="0" smtClean="0">
              <a:ln>
                <a:noFill/>
              </a:ln>
              <a:solidFill>
                <a:schemeClr val="tx2"/>
              </a:solidFill>
              <a:effectLst/>
              <a:latin typeface="Arial" panose="020B0604020202020204" pitchFamily="34" charset="0"/>
            </a:rPr>
            <a:t>KEMIALLISET TEKIJÄT</a:t>
          </a:r>
        </a:p>
      </dgm:t>
    </dgm:pt>
    <dgm:pt modelId="{C84E1E21-E2CD-4242-A1ED-E126F585C6F7}" type="parTrans" cxnId="{C2618CC0-0E6D-44AB-8BBB-7185537B16D1}">
      <dgm:prSet/>
      <dgm:spPr/>
      <dgm:t>
        <a:bodyPr/>
        <a:lstStyle/>
        <a:p>
          <a:endParaRPr lang="fi-FI"/>
        </a:p>
      </dgm:t>
    </dgm:pt>
    <dgm:pt modelId="{8D5DE4BD-F7D3-4396-833B-98C6F4383A47}" type="sibTrans" cxnId="{C2618CC0-0E6D-44AB-8BBB-7185537B16D1}">
      <dgm:prSet/>
      <dgm:spPr/>
      <dgm:t>
        <a:bodyPr/>
        <a:lstStyle/>
        <a:p>
          <a:endParaRPr lang="fi-FI"/>
        </a:p>
      </dgm:t>
    </dgm:pt>
    <dgm:pt modelId="{636E79C3-A067-4DE8-ABAA-9C6ECC41B6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b="1" i="0" u="none" strike="noStrike"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b="1" i="0" u="none" strike="noStrike" cap="none" normalizeH="0" baseline="0" dirty="0" smtClean="0">
              <a:ln>
                <a:noFill/>
              </a:ln>
              <a:solidFill>
                <a:schemeClr val="tx2"/>
              </a:solidFill>
              <a:effectLst/>
              <a:latin typeface="Arial" panose="020B0604020202020204" pitchFamily="34" charset="0"/>
            </a:rPr>
            <a:t>FYSIKAALISET TEKIJÄT</a:t>
          </a:r>
        </a:p>
      </dgm:t>
    </dgm:pt>
    <dgm:pt modelId="{B615D7D1-B7CC-46F4-92AA-02252168B6A5}" type="parTrans" cxnId="{AC828C1B-7ABA-4CCA-AEBD-D494A1E042E6}">
      <dgm:prSet/>
      <dgm:spPr/>
      <dgm:t>
        <a:bodyPr/>
        <a:lstStyle/>
        <a:p>
          <a:endParaRPr lang="fi-FI"/>
        </a:p>
      </dgm:t>
    </dgm:pt>
    <dgm:pt modelId="{D9956204-3B23-4C76-B8CE-B9F08AB705D9}" type="sibTrans" cxnId="{AC828C1B-7ABA-4CCA-AEBD-D494A1E042E6}">
      <dgm:prSet/>
      <dgm:spPr/>
      <dgm:t>
        <a:bodyPr/>
        <a:lstStyle/>
        <a:p>
          <a:endParaRPr lang="fi-FI"/>
        </a:p>
      </dgm:t>
    </dgm:pt>
    <dgm:pt modelId="{45DD2BFF-8FA8-44D2-84C2-2705345E9653}" type="pres">
      <dgm:prSet presAssocID="{E4DDE66F-70BB-4E37-8394-DC261DC7FC46}" presName="compositeShape" presStyleCnt="0">
        <dgm:presLayoutVars>
          <dgm:chMax val="7"/>
          <dgm:dir/>
          <dgm:resizeHandles val="exact"/>
        </dgm:presLayoutVars>
      </dgm:prSet>
      <dgm:spPr/>
    </dgm:pt>
    <dgm:pt modelId="{A2AB99AA-1DE3-46D0-BC16-3748EF514BD9}" type="pres">
      <dgm:prSet presAssocID="{94094E24-7A3B-4EE1-83A1-C1C7F7F3FD60}" presName="circ1" presStyleLbl="vennNode1" presStyleIdx="0" presStyleCnt="3" custLinFactNeighborX="524" custLinFactNeighborY="-10595"/>
      <dgm:spPr/>
      <dgm:t>
        <a:bodyPr/>
        <a:lstStyle/>
        <a:p>
          <a:endParaRPr lang="fi-FI"/>
        </a:p>
      </dgm:t>
    </dgm:pt>
    <dgm:pt modelId="{0F2967E7-7598-4B5C-A37A-4A1ACE7D4E9C}" type="pres">
      <dgm:prSet presAssocID="{94094E24-7A3B-4EE1-83A1-C1C7F7F3FD60}" presName="circ1Tx" presStyleLbl="revTx" presStyleIdx="0" presStyleCnt="0">
        <dgm:presLayoutVars>
          <dgm:chMax val="0"/>
          <dgm:chPref val="0"/>
          <dgm:bulletEnabled val="1"/>
        </dgm:presLayoutVars>
      </dgm:prSet>
      <dgm:spPr/>
      <dgm:t>
        <a:bodyPr/>
        <a:lstStyle/>
        <a:p>
          <a:endParaRPr lang="fi-FI"/>
        </a:p>
      </dgm:t>
    </dgm:pt>
    <dgm:pt modelId="{8769CD1E-741E-4000-B575-7BCFF4C9D717}" type="pres">
      <dgm:prSet presAssocID="{1BAFED85-0AF9-4627-8062-64ECAF5C2E51}" presName="circ2" presStyleLbl="vennNode1" presStyleIdx="1" presStyleCnt="3" custLinFactNeighborX="10688" custLinFactNeighborY="-14062"/>
      <dgm:spPr/>
      <dgm:t>
        <a:bodyPr/>
        <a:lstStyle/>
        <a:p>
          <a:endParaRPr lang="fi-FI"/>
        </a:p>
      </dgm:t>
    </dgm:pt>
    <dgm:pt modelId="{243C46AA-D288-4B4E-85D0-724F8DC48E07}" type="pres">
      <dgm:prSet presAssocID="{1BAFED85-0AF9-4627-8062-64ECAF5C2E51}" presName="circ2Tx" presStyleLbl="revTx" presStyleIdx="0" presStyleCnt="0">
        <dgm:presLayoutVars>
          <dgm:chMax val="0"/>
          <dgm:chPref val="0"/>
          <dgm:bulletEnabled val="1"/>
        </dgm:presLayoutVars>
      </dgm:prSet>
      <dgm:spPr/>
      <dgm:t>
        <a:bodyPr/>
        <a:lstStyle/>
        <a:p>
          <a:endParaRPr lang="fi-FI"/>
        </a:p>
      </dgm:t>
    </dgm:pt>
    <dgm:pt modelId="{72562FE4-9B11-4C53-9E24-FBFA75F17BA4}" type="pres">
      <dgm:prSet presAssocID="{636E79C3-A067-4DE8-ABAA-9C6ECC41B653}" presName="circ3" presStyleLbl="vennNode1" presStyleIdx="2" presStyleCnt="3" custLinFactNeighborX="32" custLinFactNeighborY="-14062"/>
      <dgm:spPr/>
      <dgm:t>
        <a:bodyPr/>
        <a:lstStyle/>
        <a:p>
          <a:endParaRPr lang="fi-FI"/>
        </a:p>
      </dgm:t>
    </dgm:pt>
    <dgm:pt modelId="{B9A89945-8DBE-41AD-A8FB-89CD42856500}" type="pres">
      <dgm:prSet presAssocID="{636E79C3-A067-4DE8-ABAA-9C6ECC41B653}" presName="circ3Tx" presStyleLbl="revTx" presStyleIdx="0" presStyleCnt="0">
        <dgm:presLayoutVars>
          <dgm:chMax val="0"/>
          <dgm:chPref val="0"/>
          <dgm:bulletEnabled val="1"/>
        </dgm:presLayoutVars>
      </dgm:prSet>
      <dgm:spPr/>
      <dgm:t>
        <a:bodyPr/>
        <a:lstStyle/>
        <a:p>
          <a:endParaRPr lang="fi-FI"/>
        </a:p>
      </dgm:t>
    </dgm:pt>
  </dgm:ptLst>
  <dgm:cxnLst>
    <dgm:cxn modelId="{164D297E-5F09-4F01-A09B-3AD36AEAC5DB}" type="presOf" srcId="{E4DDE66F-70BB-4E37-8394-DC261DC7FC46}" destId="{45DD2BFF-8FA8-44D2-84C2-2705345E9653}" srcOrd="0" destOrd="0" presId="urn:microsoft.com/office/officeart/2005/8/layout/venn1"/>
    <dgm:cxn modelId="{AC828C1B-7ABA-4CCA-AEBD-D494A1E042E6}" srcId="{E4DDE66F-70BB-4E37-8394-DC261DC7FC46}" destId="{636E79C3-A067-4DE8-ABAA-9C6ECC41B653}" srcOrd="2" destOrd="0" parTransId="{B615D7D1-B7CC-46F4-92AA-02252168B6A5}" sibTransId="{D9956204-3B23-4C76-B8CE-B9F08AB705D9}"/>
    <dgm:cxn modelId="{750ACECC-C894-4C33-9B24-C80B385DE478}" srcId="{E4DDE66F-70BB-4E37-8394-DC261DC7FC46}" destId="{94094E24-7A3B-4EE1-83A1-C1C7F7F3FD60}" srcOrd="0" destOrd="0" parTransId="{2A64358C-D1E7-4DEC-89DD-3BFE45CF2680}" sibTransId="{CA21D9AD-37A1-4D74-B3C8-0D98A525DB17}"/>
    <dgm:cxn modelId="{CB604166-657B-4EC7-BCB5-1D74B28884BD}" type="presOf" srcId="{1BAFED85-0AF9-4627-8062-64ECAF5C2E51}" destId="{243C46AA-D288-4B4E-85D0-724F8DC48E07}" srcOrd="1" destOrd="0" presId="urn:microsoft.com/office/officeart/2005/8/layout/venn1"/>
    <dgm:cxn modelId="{43D8D29D-0F69-4C1F-98FF-E45C4EAD9E01}" type="presOf" srcId="{94094E24-7A3B-4EE1-83A1-C1C7F7F3FD60}" destId="{A2AB99AA-1DE3-46D0-BC16-3748EF514BD9}" srcOrd="0" destOrd="0" presId="urn:microsoft.com/office/officeart/2005/8/layout/venn1"/>
    <dgm:cxn modelId="{463B6D07-F5C0-43EA-A320-4C049B8E08F1}" type="presOf" srcId="{636E79C3-A067-4DE8-ABAA-9C6ECC41B653}" destId="{72562FE4-9B11-4C53-9E24-FBFA75F17BA4}" srcOrd="0" destOrd="0" presId="urn:microsoft.com/office/officeart/2005/8/layout/venn1"/>
    <dgm:cxn modelId="{0FD11889-77B6-4A79-9BC2-804528A2EAEB}" type="presOf" srcId="{1BAFED85-0AF9-4627-8062-64ECAF5C2E51}" destId="{8769CD1E-741E-4000-B575-7BCFF4C9D717}" srcOrd="0" destOrd="0" presId="urn:microsoft.com/office/officeart/2005/8/layout/venn1"/>
    <dgm:cxn modelId="{C2618CC0-0E6D-44AB-8BBB-7185537B16D1}" srcId="{E4DDE66F-70BB-4E37-8394-DC261DC7FC46}" destId="{1BAFED85-0AF9-4627-8062-64ECAF5C2E51}" srcOrd="1" destOrd="0" parTransId="{C84E1E21-E2CD-4242-A1ED-E126F585C6F7}" sibTransId="{8D5DE4BD-F7D3-4396-833B-98C6F4383A47}"/>
    <dgm:cxn modelId="{945B9B5E-B164-4AAD-8672-C590254C3D25}" type="presOf" srcId="{636E79C3-A067-4DE8-ABAA-9C6ECC41B653}" destId="{B9A89945-8DBE-41AD-A8FB-89CD42856500}" srcOrd="1" destOrd="0" presId="urn:microsoft.com/office/officeart/2005/8/layout/venn1"/>
    <dgm:cxn modelId="{F5859835-9F99-4DDB-8E91-1793906598B0}" type="presOf" srcId="{94094E24-7A3B-4EE1-83A1-C1C7F7F3FD60}" destId="{0F2967E7-7598-4B5C-A37A-4A1ACE7D4E9C}" srcOrd="1" destOrd="0" presId="urn:microsoft.com/office/officeart/2005/8/layout/venn1"/>
    <dgm:cxn modelId="{A739E0BE-6DE0-4FA2-944C-7EDC24177FB3}" type="presParOf" srcId="{45DD2BFF-8FA8-44D2-84C2-2705345E9653}" destId="{A2AB99AA-1DE3-46D0-BC16-3748EF514BD9}" srcOrd="0" destOrd="0" presId="urn:microsoft.com/office/officeart/2005/8/layout/venn1"/>
    <dgm:cxn modelId="{8260E204-5873-4C3B-B8EA-90FC1213C239}" type="presParOf" srcId="{45DD2BFF-8FA8-44D2-84C2-2705345E9653}" destId="{0F2967E7-7598-4B5C-A37A-4A1ACE7D4E9C}" srcOrd="1" destOrd="0" presId="urn:microsoft.com/office/officeart/2005/8/layout/venn1"/>
    <dgm:cxn modelId="{AB39B9C2-2F68-44B1-A472-C355CD1B01B4}" type="presParOf" srcId="{45DD2BFF-8FA8-44D2-84C2-2705345E9653}" destId="{8769CD1E-741E-4000-B575-7BCFF4C9D717}" srcOrd="2" destOrd="0" presId="urn:microsoft.com/office/officeart/2005/8/layout/venn1"/>
    <dgm:cxn modelId="{C0C347AD-9F22-428C-BF48-64AE47567502}" type="presParOf" srcId="{45DD2BFF-8FA8-44D2-84C2-2705345E9653}" destId="{243C46AA-D288-4B4E-85D0-724F8DC48E07}" srcOrd="3" destOrd="0" presId="urn:microsoft.com/office/officeart/2005/8/layout/venn1"/>
    <dgm:cxn modelId="{41E15131-8ED8-4A7A-ACEC-B4C8C7F6C138}" type="presParOf" srcId="{45DD2BFF-8FA8-44D2-84C2-2705345E9653}" destId="{72562FE4-9B11-4C53-9E24-FBFA75F17BA4}" srcOrd="4" destOrd="0" presId="urn:microsoft.com/office/officeart/2005/8/layout/venn1"/>
    <dgm:cxn modelId="{94D93219-B0BD-4EFF-AC43-C480765218F3}" type="presParOf" srcId="{45DD2BFF-8FA8-44D2-84C2-2705345E9653}" destId="{B9A89945-8DBE-41AD-A8FB-89CD428565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B99AA-1DE3-46D0-BC16-3748EF514BD9}">
      <dsp:nvSpPr>
        <dsp:cNvPr id="0" name=""/>
        <dsp:cNvSpPr/>
      </dsp:nvSpPr>
      <dsp:spPr>
        <a:xfrm>
          <a:off x="2513826" y="0"/>
          <a:ext cx="3760470" cy="37604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kern="1200"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sz="2400" b="1" i="0" u="none" strike="noStrike" kern="1200" cap="none" normalizeH="0" baseline="0" dirty="0" smtClean="0">
              <a:ln>
                <a:noFill/>
              </a:ln>
              <a:solidFill>
                <a:schemeClr val="tx2"/>
              </a:solidFill>
              <a:effectLst/>
              <a:latin typeface="Arial" panose="020B0604020202020204" pitchFamily="34" charset="0"/>
            </a:rPr>
            <a:t>BIOLOGISET TEKIJÄT</a:t>
          </a:r>
        </a:p>
      </dsp:txBody>
      <dsp:txXfrm>
        <a:off x="3015222" y="658082"/>
        <a:ext cx="2757678" cy="1692211"/>
      </dsp:txXfrm>
    </dsp:sp>
    <dsp:sp modelId="{8769CD1E-741E-4000-B575-7BCFF4C9D717}">
      <dsp:nvSpPr>
        <dsp:cNvPr id="0" name=""/>
        <dsp:cNvSpPr/>
      </dsp:nvSpPr>
      <dsp:spPr>
        <a:xfrm>
          <a:off x="4252943" y="1899839"/>
          <a:ext cx="3760470" cy="37604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kern="1200"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kern="1200"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kern="1200"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sz="2400" b="1" i="0" u="none" strike="noStrike" kern="1200" cap="none" normalizeH="0" baseline="0" dirty="0" smtClean="0">
              <a:ln>
                <a:noFill/>
              </a:ln>
              <a:solidFill>
                <a:schemeClr val="tx2"/>
              </a:solidFill>
              <a:effectLst/>
              <a:latin typeface="Arial" panose="020B0604020202020204" pitchFamily="34" charset="0"/>
            </a:rPr>
            <a:t>KEMIALLISET TEKIJÄT</a:t>
          </a:r>
        </a:p>
      </dsp:txBody>
      <dsp:txXfrm>
        <a:off x="5403020" y="2871294"/>
        <a:ext cx="2256282" cy="2068258"/>
      </dsp:txXfrm>
    </dsp:sp>
    <dsp:sp modelId="{72562FE4-9B11-4C53-9E24-FBFA75F17BA4}">
      <dsp:nvSpPr>
        <dsp:cNvPr id="0" name=""/>
        <dsp:cNvSpPr/>
      </dsp:nvSpPr>
      <dsp:spPr>
        <a:xfrm>
          <a:off x="1138421" y="1899839"/>
          <a:ext cx="3760470" cy="37604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kern="1200" cap="none" normalizeH="0" baseline="0" dirty="0" smtClean="0">
            <a:ln>
              <a:noFill/>
            </a:ln>
            <a:solidFill>
              <a:schemeClr val="tx2"/>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sz="2400" b="1" i="0" u="none" strike="noStrike" kern="1200" cap="none" normalizeH="0" baseline="0" dirty="0" smtClean="0">
              <a:ln>
                <a:noFill/>
              </a:ln>
              <a:solidFill>
                <a:schemeClr val="tx2"/>
              </a:solidFill>
              <a:effectLst/>
              <a:latin typeface="Arial" panose="020B0604020202020204" pitchFamily="34" charset="0"/>
            </a:rPr>
            <a:t>FYSIKAALISET TEKIJÄT</a:t>
          </a:r>
        </a:p>
      </dsp:txBody>
      <dsp:txXfrm>
        <a:off x="1492532" y="2871294"/>
        <a:ext cx="2256282" cy="20682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41601-CD6F-43B5-A647-3C86E24E7428}" type="datetimeFigureOut">
              <a:rPr lang="fi-FI" smtClean="0"/>
              <a:t>11.9.2018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4B88A-FC60-4698-9576-10DEADC0AF84}" type="slidenum">
              <a:rPr lang="fi-FI" smtClean="0"/>
              <a:t>‹#›</a:t>
            </a:fld>
            <a:endParaRPr lang="fi-FI"/>
          </a:p>
        </p:txBody>
      </p:sp>
    </p:spTree>
    <p:extLst>
      <p:ext uri="{BB962C8B-B14F-4D97-AF65-F5344CB8AC3E}">
        <p14:creationId xmlns:p14="http://schemas.microsoft.com/office/powerpoint/2010/main" val="341274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50" y="4715125"/>
            <a:ext cx="5438125" cy="44669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5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69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9926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996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821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340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773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79750" y="4715125"/>
            <a:ext cx="5438100" cy="4467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921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4494C36-4C45-4666-8039-6C1F921D945F}" type="datetimeFigureOut">
              <a:rPr lang="fi-FI" smtClean="0"/>
              <a:t>11.9.2018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429012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4494C36-4C45-4666-8039-6C1F921D945F}" type="datetimeFigureOut">
              <a:rPr lang="fi-FI" smtClean="0"/>
              <a:t>11.9.2018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376579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4494C36-4C45-4666-8039-6C1F921D945F}" type="datetimeFigureOut">
              <a:rPr lang="fi-FI" smtClean="0"/>
              <a:t>11.9.2018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144734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4494C36-4C45-4666-8039-6C1F921D945F}" type="datetimeFigureOut">
              <a:rPr lang="fi-FI" smtClean="0"/>
              <a:t>11.9.2018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142699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4494C36-4C45-4666-8039-6C1F921D945F}" type="datetimeFigureOut">
              <a:rPr lang="fi-FI" smtClean="0"/>
              <a:t>11.9.2018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205718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4494C36-4C45-4666-8039-6C1F921D945F}" type="datetimeFigureOut">
              <a:rPr lang="fi-FI" smtClean="0"/>
              <a:t>11.9.2018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2139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4494C36-4C45-4666-8039-6C1F921D945F}" type="datetimeFigureOut">
              <a:rPr lang="fi-FI" smtClean="0"/>
              <a:t>11.9.2018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10431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4494C36-4C45-4666-8039-6C1F921D945F}" type="datetimeFigureOut">
              <a:rPr lang="fi-FI" smtClean="0"/>
              <a:t>11.9.2018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230344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4494C36-4C45-4666-8039-6C1F921D945F}" type="datetimeFigureOut">
              <a:rPr lang="fi-FI" smtClean="0"/>
              <a:t>11.9.2018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1132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4494C36-4C45-4666-8039-6C1F921D945F}" type="datetimeFigureOut">
              <a:rPr lang="fi-FI" smtClean="0"/>
              <a:t>11.9.2018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264014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4494C36-4C45-4666-8039-6C1F921D945F}" type="datetimeFigureOut">
              <a:rPr lang="fi-FI" smtClean="0"/>
              <a:t>11.9.2018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1F8E44-279A-4655-95D5-7B5BF9F75F88}" type="slidenum">
              <a:rPr lang="fi-FI" smtClean="0"/>
              <a:t>‹#›</a:t>
            </a:fld>
            <a:endParaRPr lang="fi-FI"/>
          </a:p>
        </p:txBody>
      </p:sp>
    </p:spTree>
    <p:extLst>
      <p:ext uri="{BB962C8B-B14F-4D97-AF65-F5344CB8AC3E}">
        <p14:creationId xmlns:p14="http://schemas.microsoft.com/office/powerpoint/2010/main" val="426642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94C36-4C45-4666-8039-6C1F921D945F}" type="datetimeFigureOut">
              <a:rPr lang="fi-FI" smtClean="0"/>
              <a:t>11.9.2018</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8E44-279A-4655-95D5-7B5BF9F75F88}" type="slidenum">
              <a:rPr lang="fi-FI" smtClean="0"/>
              <a:t>‹#›</a:t>
            </a:fld>
            <a:endParaRPr lang="fi-FI"/>
          </a:p>
        </p:txBody>
      </p:sp>
    </p:spTree>
    <p:extLst>
      <p:ext uri="{BB962C8B-B14F-4D97-AF65-F5344CB8AC3E}">
        <p14:creationId xmlns:p14="http://schemas.microsoft.com/office/powerpoint/2010/main" val="335204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wikipedia.org/wiki/Nokia_(kaupunk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i.wikipedia.org/wiki/Vatsatauti" TargetMode="External"/><Relationship Id="rId5" Type="http://schemas.openxmlformats.org/officeDocument/2006/relationships/hyperlink" Target="https://fi.wikipedia.org/wiki/J%C3%A4tevedenpuhdistus" TargetMode="External"/><Relationship Id="rId4" Type="http://schemas.openxmlformats.org/officeDocument/2006/relationships/hyperlink" Target="https://fi.wikipedia.org/wiki/Vesijohtoves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Ympäristö ja terveys</a:t>
            </a:r>
            <a:endParaRPr lang="fi-FI" dirty="0"/>
          </a:p>
        </p:txBody>
      </p:sp>
      <p:sp>
        <p:nvSpPr>
          <p:cNvPr id="3" name="Alaotsikko 2"/>
          <p:cNvSpPr>
            <a:spLocks noGrp="1"/>
          </p:cNvSpPr>
          <p:nvPr>
            <p:ph type="subTitle" idx="1"/>
          </p:nvPr>
        </p:nvSpPr>
        <p:spPr/>
        <p:txBody>
          <a:bodyPr/>
          <a:lstStyle/>
          <a:p>
            <a:r>
              <a:rPr lang="fi-FI" dirty="0" smtClean="0"/>
              <a:t>TE4</a:t>
            </a:r>
            <a:endParaRPr lang="fi-FI" dirty="0"/>
          </a:p>
        </p:txBody>
      </p:sp>
    </p:spTree>
    <p:extLst>
      <p:ext uri="{BB962C8B-B14F-4D97-AF65-F5344CB8AC3E}">
        <p14:creationId xmlns:p14="http://schemas.microsoft.com/office/powerpoint/2010/main" val="322190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r>
              <a:rPr lang="en-US"/>
              <a:t>Nokian vesikriisi 2007</a:t>
            </a:r>
          </a:p>
        </p:txBody>
      </p:sp>
      <p:sp>
        <p:nvSpPr>
          <p:cNvPr id="157" name="Shape 157"/>
          <p:cNvSpPr txBox="1">
            <a:spLocks noGrp="1"/>
          </p:cNvSpPr>
          <p:nvPr>
            <p:ph type="body" idx="1"/>
          </p:nvPr>
        </p:nvSpPr>
        <p:spPr>
          <a:xfrm>
            <a:off x="1981200" y="1600200"/>
            <a:ext cx="8229600" cy="4526100"/>
          </a:xfrm>
          <a:prstGeom prst="rect">
            <a:avLst/>
          </a:prstGeom>
        </p:spPr>
        <p:txBody>
          <a:bodyPr vert="horz" lIns="91425" tIns="91425" rIns="91425" bIns="91425" rtlCol="0" anchor="t" anchorCtr="0">
            <a:noAutofit/>
          </a:bodyPr>
          <a:lstStyle/>
          <a:p>
            <a:pPr marL="0" indent="0">
              <a:lnSpc>
                <a:spcPct val="115000"/>
              </a:lnSpc>
              <a:spcBef>
                <a:spcPts val="600"/>
              </a:spcBef>
              <a:spcAft>
                <a:spcPts val="600"/>
              </a:spcAft>
              <a:buNone/>
            </a:pPr>
            <a:r>
              <a:rPr lang="en-US" sz="1800" b="1">
                <a:solidFill>
                  <a:srgbClr val="252525"/>
                </a:solidFill>
                <a:latin typeface="Times New Roman"/>
                <a:ea typeface="Times New Roman"/>
                <a:cs typeface="Times New Roman"/>
                <a:sym typeface="Times New Roman"/>
              </a:rPr>
              <a:t>Nokian vesikriisillä</a:t>
            </a:r>
            <a:r>
              <a:rPr lang="en-US" sz="1800">
                <a:solidFill>
                  <a:srgbClr val="252525"/>
                </a:solidFill>
                <a:latin typeface="Times New Roman"/>
                <a:ea typeface="Times New Roman"/>
                <a:cs typeface="Times New Roman"/>
                <a:sym typeface="Times New Roman"/>
              </a:rPr>
              <a:t> tarkoitetaan 28. marraskuuta 2007 alkanutta onnettomuutta, jossa </a:t>
            </a:r>
            <a:r>
              <a:rPr lang="en-US" sz="1800">
                <a:solidFill>
                  <a:srgbClr val="0B0080"/>
                </a:solidFill>
                <a:latin typeface="Times New Roman"/>
                <a:ea typeface="Times New Roman"/>
                <a:cs typeface="Times New Roman"/>
                <a:sym typeface="Times New Roman"/>
                <a:hlinkClick r:id="rId3"/>
              </a:rPr>
              <a:t>Nokian kaupungin</a:t>
            </a:r>
            <a:r>
              <a:rPr lang="en-US" sz="1800">
                <a:solidFill>
                  <a:srgbClr val="252525"/>
                </a:solidFill>
                <a:latin typeface="Times New Roman"/>
                <a:ea typeface="Times New Roman"/>
                <a:cs typeface="Times New Roman"/>
                <a:sym typeface="Times New Roman"/>
              </a:rPr>
              <a:t> vesilaitoksella avattiin puhtaan </a:t>
            </a:r>
            <a:r>
              <a:rPr lang="en-US" sz="1800">
                <a:solidFill>
                  <a:srgbClr val="0B0080"/>
                </a:solidFill>
                <a:latin typeface="Times New Roman"/>
                <a:ea typeface="Times New Roman"/>
                <a:cs typeface="Times New Roman"/>
                <a:sym typeface="Times New Roman"/>
                <a:hlinkClick r:id="rId4"/>
              </a:rPr>
              <a:t>juomaveden</a:t>
            </a:r>
            <a:r>
              <a:rPr lang="en-US" sz="1800">
                <a:solidFill>
                  <a:srgbClr val="252525"/>
                </a:solidFill>
                <a:latin typeface="Times New Roman"/>
                <a:ea typeface="Times New Roman"/>
                <a:cs typeface="Times New Roman"/>
                <a:sym typeface="Times New Roman"/>
              </a:rPr>
              <a:t> ja kiintoaineksesta </a:t>
            </a:r>
            <a:r>
              <a:rPr lang="en-US" sz="1800">
                <a:solidFill>
                  <a:srgbClr val="0B0080"/>
                </a:solidFill>
                <a:latin typeface="Times New Roman"/>
                <a:ea typeface="Times New Roman"/>
                <a:cs typeface="Times New Roman"/>
                <a:sym typeface="Times New Roman"/>
                <a:hlinkClick r:id="rId5"/>
              </a:rPr>
              <a:t>puhdistetun jäteveden</a:t>
            </a:r>
            <a:r>
              <a:rPr lang="en-US" sz="1800">
                <a:solidFill>
                  <a:srgbClr val="252525"/>
                </a:solidFill>
                <a:latin typeface="Times New Roman"/>
                <a:ea typeface="Times New Roman"/>
                <a:cs typeface="Times New Roman"/>
                <a:sym typeface="Times New Roman"/>
              </a:rPr>
              <a:t> yhdistävä venttiili, jonka kautta yli 400 000 litraa jätevettä pääsi sekoittumaan juomaveteen. Vahinkoja lisäsi merkittävästi se, että tiedottaminen tapahtuneesta epäonnistui.</a:t>
            </a:r>
          </a:p>
          <a:p>
            <a:pPr marL="0" indent="0">
              <a:lnSpc>
                <a:spcPct val="115000"/>
              </a:lnSpc>
              <a:spcBef>
                <a:spcPts val="600"/>
              </a:spcBef>
              <a:spcAft>
                <a:spcPts val="600"/>
              </a:spcAft>
              <a:buNone/>
            </a:pPr>
            <a:r>
              <a:rPr lang="en-US" sz="1800">
                <a:solidFill>
                  <a:srgbClr val="252525"/>
                </a:solidFill>
                <a:latin typeface="Times New Roman"/>
                <a:ea typeface="Times New Roman"/>
                <a:cs typeface="Times New Roman"/>
                <a:sym typeface="Times New Roman"/>
              </a:rPr>
              <a:t>Onnettomuuden seurauksena tuhansia ihmisiä sairastui </a:t>
            </a:r>
            <a:r>
              <a:rPr lang="en-US" sz="1800">
                <a:solidFill>
                  <a:srgbClr val="0B0080"/>
                </a:solidFill>
                <a:latin typeface="Times New Roman"/>
                <a:ea typeface="Times New Roman"/>
                <a:cs typeface="Times New Roman"/>
                <a:sym typeface="Times New Roman"/>
                <a:hlinkClick r:id="rId6"/>
              </a:rPr>
              <a:t>vatsatautiin</a:t>
            </a:r>
            <a:r>
              <a:rPr lang="en-US" sz="1800">
                <a:solidFill>
                  <a:srgbClr val="252525"/>
                </a:solidFill>
                <a:latin typeface="Times New Roman"/>
                <a:ea typeface="Times New Roman"/>
                <a:cs typeface="Times New Roman"/>
                <a:sym typeface="Times New Roman"/>
              </a:rPr>
              <a:t>, ja kolmen ihmisen epäillään kuolleen onnettomuuden aiheuttamiin tauteihin. </a:t>
            </a:r>
            <a:r>
              <a:rPr lang="en-US" sz="1800">
                <a:solidFill>
                  <a:srgbClr val="222222"/>
                </a:solidFill>
                <a:highlight>
                  <a:srgbClr val="FFFFFF"/>
                </a:highlight>
                <a:latin typeface="Times New Roman"/>
                <a:ea typeface="Times New Roman"/>
                <a:cs typeface="Times New Roman"/>
                <a:sym typeface="Times New Roman"/>
              </a:rPr>
              <a:t>Juomaveteen oli päässyt muun muassa noroviruksia, alkueläimiä, salmonellaa ja runsaasti erilaisia suolistoperäisiä bakteereja.</a:t>
            </a:r>
            <a:r>
              <a:rPr lang="en-US" sz="1800">
                <a:solidFill>
                  <a:srgbClr val="252525"/>
                </a:solidFill>
                <a:latin typeface="Times New Roman"/>
                <a:ea typeface="Times New Roman"/>
                <a:cs typeface="Times New Roman"/>
                <a:sym typeface="Times New Roman"/>
              </a:rPr>
              <a:t>Juomavesi oli Nokialla kokonaan tai osittain käyttökiellossa lähes kolme kuukautta.</a:t>
            </a:r>
          </a:p>
          <a:p>
            <a:pPr marL="0" indent="0">
              <a:lnSpc>
                <a:spcPct val="115000"/>
              </a:lnSpc>
              <a:spcBef>
                <a:spcPts val="600"/>
              </a:spcBef>
              <a:spcAft>
                <a:spcPts val="600"/>
              </a:spcAft>
              <a:buNone/>
            </a:pPr>
            <a:endParaRPr sz="1800">
              <a:solidFill>
                <a:srgbClr val="252525"/>
              </a:solidFill>
              <a:latin typeface="Times New Roman"/>
              <a:ea typeface="Times New Roman"/>
              <a:cs typeface="Times New Roman"/>
              <a:sym typeface="Times New Roman"/>
            </a:endParaRPr>
          </a:p>
          <a:p>
            <a:pPr>
              <a:spcBef>
                <a:spcPts val="0"/>
              </a:spcBef>
              <a:buNone/>
            </a:pPr>
            <a:endParaRPr/>
          </a:p>
        </p:txBody>
      </p:sp>
    </p:spTree>
    <p:extLst>
      <p:ext uri="{BB962C8B-B14F-4D97-AF65-F5344CB8AC3E}">
        <p14:creationId xmlns:p14="http://schemas.microsoft.com/office/powerpoint/2010/main" val="48763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endParaRPr/>
          </a:p>
        </p:txBody>
      </p:sp>
      <p:sp>
        <p:nvSpPr>
          <p:cNvPr id="230" name="Shape 230"/>
          <p:cNvSpPr txBox="1">
            <a:spLocks noGrp="1"/>
          </p:cNvSpPr>
          <p:nvPr>
            <p:ph type="body" idx="1"/>
          </p:nvPr>
        </p:nvSpPr>
        <p:spPr>
          <a:xfrm>
            <a:off x="1981200" y="855550"/>
            <a:ext cx="8229600" cy="5270700"/>
          </a:xfrm>
          <a:prstGeom prst="rect">
            <a:avLst/>
          </a:prstGeom>
        </p:spPr>
        <p:txBody>
          <a:bodyPr vert="horz" lIns="91425" tIns="91425" rIns="91425" bIns="91425" rtlCol="0" anchor="t" anchorCtr="0">
            <a:noAutofit/>
          </a:bodyPr>
          <a:lstStyle/>
          <a:p>
            <a:pPr marL="0" indent="0">
              <a:lnSpc>
                <a:spcPct val="115000"/>
              </a:lnSpc>
              <a:spcBef>
                <a:spcPts val="0"/>
              </a:spcBef>
              <a:buNone/>
            </a:pPr>
            <a:r>
              <a:rPr lang="en-US" sz="2400">
                <a:solidFill>
                  <a:srgbClr val="000000"/>
                </a:solidFill>
                <a:latin typeface="Times New Roman"/>
                <a:ea typeface="Times New Roman"/>
                <a:cs typeface="Times New Roman"/>
                <a:sym typeface="Times New Roman"/>
              </a:rPr>
              <a:t>Haitissa tapahtui tammikuussa vuonna 2010 voimakas maanjäristys, jonka seurauksena kuoli noin 220 000 ihmistä. Järistyksen on arvioitu vaikuttaneen lähes kolmen miljoonan ihmisen elämään Haitissa. Maan pääkaupungissa Port-au-Princessa sortui suurin osa rakennuksista. Monet tartuntataudit voivat levitä maanjäristyksen jälkeen. Mitkä tekijät selittävät tartuntatautien riskin lisääntymistä Haitissa tai samankaltaisissa luonnonkatastrofeissa, ja minkälaiset toimenpiteet ovat tärkeitä näiden tartuntatautien leviämisen ehkäisemiseksi? (2013K)</a:t>
            </a:r>
          </a:p>
          <a:p>
            <a:pPr>
              <a:spcBef>
                <a:spcPts val="0"/>
              </a:spcBef>
              <a:buNone/>
            </a:pPr>
            <a:endParaRPr sz="2400">
              <a:latin typeface="Times New Roman"/>
              <a:ea typeface="Times New Roman"/>
              <a:cs typeface="Times New Roman"/>
              <a:sym typeface="Times New Roman"/>
            </a:endParaRPr>
          </a:p>
        </p:txBody>
      </p:sp>
      <p:sp>
        <p:nvSpPr>
          <p:cNvPr id="231" name="Shape 231"/>
          <p:cNvSpPr txBox="1"/>
          <p:nvPr/>
        </p:nvSpPr>
        <p:spPr>
          <a:xfrm>
            <a:off x="1524000" y="0"/>
            <a:ext cx="3000000" cy="3000000"/>
          </a:xfrm>
          <a:prstGeom prst="rect">
            <a:avLst/>
          </a:prstGeom>
          <a:noFill/>
          <a:ln>
            <a:noFill/>
          </a:ln>
        </p:spPr>
        <p:txBody>
          <a:bodyPr lIns="91425" tIns="91425" rIns="91425" bIns="91425" anchor="ctr" anchorCtr="0">
            <a:noAutofit/>
          </a:bodyPr>
          <a:lstStyle/>
          <a:p>
            <a:r>
              <a:rPr lang="en-US"/>
              <a:t> </a:t>
            </a:r>
          </a:p>
        </p:txBody>
      </p:sp>
    </p:spTree>
    <p:extLst>
      <p:ext uri="{BB962C8B-B14F-4D97-AF65-F5344CB8AC3E}">
        <p14:creationId xmlns:p14="http://schemas.microsoft.com/office/powerpoint/2010/main" val="44140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endParaRPr/>
          </a:p>
        </p:txBody>
      </p:sp>
      <p:sp>
        <p:nvSpPr>
          <p:cNvPr id="237" name="Shape 237"/>
          <p:cNvSpPr txBox="1">
            <a:spLocks noGrp="1"/>
          </p:cNvSpPr>
          <p:nvPr>
            <p:ph type="body" idx="1"/>
          </p:nvPr>
        </p:nvSpPr>
        <p:spPr>
          <a:xfrm>
            <a:off x="1981200" y="1600200"/>
            <a:ext cx="8229600" cy="4526100"/>
          </a:xfrm>
          <a:prstGeom prst="rect">
            <a:avLst/>
          </a:prstGeom>
        </p:spPr>
        <p:txBody>
          <a:bodyPr vert="horz" lIns="91425" tIns="91425" rIns="91425" bIns="91425" rtlCol="0" anchor="t" anchorCtr="0">
            <a:noAutofit/>
          </a:bodyPr>
          <a:lstStyle/>
          <a:p>
            <a:pPr marL="825500" indent="-381000">
              <a:lnSpc>
                <a:spcPct val="143856"/>
              </a:lnSpc>
              <a:spcBef>
                <a:spcPts val="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Tartuntatautien riskin lisääntyminen Haitin kaltaisten luonnonkatastrofien yhteydessä liittyy pääasiassa </a:t>
            </a:r>
            <a:r>
              <a:rPr lang="en-US" sz="2400" b="1">
                <a:solidFill>
                  <a:srgbClr val="000000"/>
                </a:solidFill>
                <a:latin typeface="Times New Roman"/>
                <a:ea typeface="Times New Roman"/>
                <a:cs typeface="Times New Roman"/>
                <a:sym typeface="Times New Roman"/>
              </a:rPr>
              <a:t>vesihuollon pettämiseen</a:t>
            </a:r>
            <a:r>
              <a:rPr lang="en-US" sz="2400">
                <a:solidFill>
                  <a:srgbClr val="000000"/>
                </a:solidFill>
                <a:latin typeface="Times New Roman"/>
                <a:ea typeface="Times New Roman"/>
                <a:cs typeface="Times New Roman"/>
                <a:sym typeface="Times New Roman"/>
              </a:rPr>
              <a:t>, </a:t>
            </a:r>
            <a:r>
              <a:rPr lang="en-US" sz="2400" b="1">
                <a:solidFill>
                  <a:srgbClr val="000000"/>
                </a:solidFill>
                <a:latin typeface="Times New Roman"/>
                <a:ea typeface="Times New Roman"/>
                <a:cs typeface="Times New Roman"/>
                <a:sym typeface="Times New Roman"/>
              </a:rPr>
              <a:t>ravinnon pilaantumiseen </a:t>
            </a:r>
            <a:r>
              <a:rPr lang="en-US" sz="2400">
                <a:solidFill>
                  <a:srgbClr val="000000"/>
                </a:solidFill>
                <a:latin typeface="Times New Roman"/>
                <a:ea typeface="Times New Roman"/>
                <a:cs typeface="Times New Roman"/>
                <a:sym typeface="Times New Roman"/>
              </a:rPr>
              <a:t>sekä yleisen </a:t>
            </a:r>
            <a:r>
              <a:rPr lang="en-US" sz="2400" b="1">
                <a:solidFill>
                  <a:srgbClr val="000000"/>
                </a:solidFill>
                <a:latin typeface="Times New Roman"/>
                <a:ea typeface="Times New Roman"/>
                <a:cs typeface="Times New Roman"/>
                <a:sym typeface="Times New Roman"/>
              </a:rPr>
              <a:t>hygienian heikentymiseen</a:t>
            </a:r>
            <a:r>
              <a:rPr lang="en-US" sz="2400">
                <a:solidFill>
                  <a:srgbClr val="000000"/>
                </a:solidFill>
                <a:latin typeface="Times New Roman"/>
                <a:ea typeface="Times New Roman"/>
                <a:cs typeface="Times New Roman"/>
                <a:sym typeface="Times New Roman"/>
              </a:rPr>
              <a:t>. ​</a:t>
            </a:r>
          </a:p>
          <a:p>
            <a:pPr marL="825500" indent="-381000">
              <a:lnSpc>
                <a:spcPct val="143856"/>
              </a:lnSpc>
              <a:spcBef>
                <a:spcPts val="0"/>
              </a:spcBef>
              <a:buClr>
                <a:srgbClr val="000000"/>
              </a:buClr>
              <a:buSzPct val="100000"/>
              <a:buFont typeface="Arial"/>
              <a:buChar char="●"/>
            </a:pPr>
            <a:r>
              <a:rPr lang="en-US" sz="2400" b="1">
                <a:solidFill>
                  <a:srgbClr val="000000"/>
                </a:solidFill>
                <a:latin typeface="Times New Roman"/>
                <a:ea typeface="Times New Roman"/>
                <a:cs typeface="Times New Roman"/>
                <a:sym typeface="Times New Roman"/>
              </a:rPr>
              <a:t>Mikrobien</a:t>
            </a:r>
            <a:r>
              <a:rPr lang="en-US" sz="2400">
                <a:solidFill>
                  <a:srgbClr val="000000"/>
                </a:solidFill>
                <a:latin typeface="Times New Roman"/>
                <a:ea typeface="Times New Roman"/>
                <a:cs typeface="Times New Roman"/>
                <a:sym typeface="Times New Roman"/>
              </a:rPr>
              <a:t> saastuttaman juomaveden mukana taudit leviävät nopeasti sairastuttaen suuria joukkoja kerralla. ​</a:t>
            </a:r>
          </a:p>
          <a:p>
            <a:pPr marL="825500" indent="-381000">
              <a:lnSpc>
                <a:spcPct val="143856"/>
              </a:lnSpc>
              <a:spcBef>
                <a:spcPts val="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Ravinnon kylmäsäilytyksen ja kuljetuksen vaikeutumisen myötä </a:t>
            </a:r>
            <a:r>
              <a:rPr lang="en-US" sz="2400" b="1">
                <a:solidFill>
                  <a:srgbClr val="000000"/>
                </a:solidFill>
                <a:latin typeface="Times New Roman"/>
                <a:ea typeface="Times New Roman"/>
                <a:cs typeface="Times New Roman"/>
                <a:sym typeface="Times New Roman"/>
              </a:rPr>
              <a:t>pilaantuva ruoka </a:t>
            </a:r>
            <a:r>
              <a:rPr lang="en-US" sz="2400">
                <a:solidFill>
                  <a:srgbClr val="000000"/>
                </a:solidFill>
                <a:latin typeface="Times New Roman"/>
                <a:ea typeface="Times New Roman"/>
                <a:cs typeface="Times New Roman"/>
                <a:sym typeface="Times New Roman"/>
              </a:rPr>
              <a:t>aiheuttaa tautien leviämistä. ​</a:t>
            </a:r>
          </a:p>
          <a:p>
            <a:pPr marL="825500" indent="-381000">
              <a:lnSpc>
                <a:spcPct val="143856"/>
              </a:lnSpc>
              <a:spcBef>
                <a:spcPts val="0"/>
              </a:spcBef>
              <a:buClr>
                <a:srgbClr val="000000"/>
              </a:buClr>
              <a:buSzPct val="100000"/>
              <a:buFont typeface="Arial"/>
              <a:buChar char="●"/>
            </a:pPr>
            <a:r>
              <a:rPr lang="en-US" sz="2400">
                <a:solidFill>
                  <a:srgbClr val="000000"/>
                </a:solidFill>
                <a:latin typeface="Times New Roman"/>
                <a:ea typeface="Times New Roman"/>
                <a:cs typeface="Times New Roman"/>
                <a:sym typeface="Times New Roman"/>
              </a:rPr>
              <a:t>Kuumissa ilmanaloissa vaikutukset moninkertaistuvat.​</a:t>
            </a:r>
          </a:p>
          <a:p>
            <a:pPr>
              <a:spcBef>
                <a:spcPts val="0"/>
              </a:spcBef>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69507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endParaRPr/>
          </a:p>
        </p:txBody>
      </p:sp>
      <p:sp>
        <p:nvSpPr>
          <p:cNvPr id="243" name="Shape 243"/>
          <p:cNvSpPr txBox="1">
            <a:spLocks noGrp="1"/>
          </p:cNvSpPr>
          <p:nvPr>
            <p:ph type="body" idx="1"/>
          </p:nvPr>
        </p:nvSpPr>
        <p:spPr>
          <a:xfrm>
            <a:off x="1981200" y="944881"/>
            <a:ext cx="8229600" cy="5181420"/>
          </a:xfrm>
          <a:prstGeom prst="rect">
            <a:avLst/>
          </a:prstGeom>
        </p:spPr>
        <p:txBody>
          <a:bodyPr vert="horz" lIns="91425" tIns="91425" rIns="91425" bIns="91425" rtlCol="0" anchor="t" anchorCtr="0">
            <a:noAutofit/>
          </a:bodyPr>
          <a:lstStyle/>
          <a:p>
            <a:pPr marL="825500" indent="-355600">
              <a:lnSpc>
                <a:spcPct val="134946"/>
              </a:lnSpc>
              <a:spcBef>
                <a:spcPts val="0"/>
              </a:spcBef>
              <a:buClr>
                <a:srgbClr val="000000"/>
              </a:buClr>
              <a:buSzPct val="86956"/>
              <a:buFont typeface="Arial"/>
              <a:buChar char="●"/>
            </a:pPr>
            <a:r>
              <a:rPr lang="en-US" sz="2400" dirty="0" err="1">
                <a:solidFill>
                  <a:srgbClr val="000000"/>
                </a:solidFill>
                <a:latin typeface="Times New Roman"/>
                <a:ea typeface="Times New Roman"/>
                <a:cs typeface="Times New Roman"/>
                <a:sym typeface="Times New Roman"/>
              </a:rPr>
              <a:t>Katastrofialueilla</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ihmiset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joutuvat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usein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asumaan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ahtaissa</a:t>
            </a:r>
            <a:r>
              <a:rPr lang="en-US" sz="2400" dirty="0">
                <a:solidFill>
                  <a:srgbClr val="000000"/>
                </a:solidFill>
                <a:latin typeface="Times New Roman"/>
                <a:ea typeface="Times New Roman"/>
                <a:cs typeface="Times New Roman"/>
                <a:sym typeface="Times New Roman"/>
              </a:rPr>
              <a:t> ja </a:t>
            </a:r>
            <a:r>
              <a:rPr lang="en-US" sz="2400" dirty="0" err="1">
                <a:solidFill>
                  <a:srgbClr val="000000"/>
                </a:solidFill>
                <a:latin typeface="Times New Roman"/>
                <a:ea typeface="Times New Roman"/>
                <a:cs typeface="Times New Roman"/>
                <a:sym typeface="Times New Roman"/>
              </a:rPr>
              <a:t>alkeellisissa</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asumuksissa</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leireillä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joissa</a:t>
            </a:r>
            <a:r>
              <a:rPr lang="en-US" sz="2400"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huonot</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hygieniaolot</a:t>
            </a:r>
            <a:r>
              <a:rPr lang="en-US" sz="2400" b="1"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lisäävät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tartuntatautien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leviämistä</a:t>
            </a:r>
            <a:r>
              <a:rPr lang="en-US" sz="2400" dirty="0">
                <a:solidFill>
                  <a:srgbClr val="000000"/>
                </a:solidFill>
                <a:latin typeface="Times New Roman"/>
                <a:ea typeface="Times New Roman"/>
                <a:cs typeface="Times New Roman"/>
                <a:sym typeface="Times New Roman"/>
              </a:rPr>
              <a:t>. ​</a:t>
            </a:r>
          </a:p>
          <a:p>
            <a:pPr marL="825500" indent="-355600">
              <a:lnSpc>
                <a:spcPct val="134946"/>
              </a:lnSpc>
              <a:spcBef>
                <a:spcPts val="0"/>
              </a:spcBef>
              <a:buClr>
                <a:srgbClr val="000000"/>
              </a:buClr>
              <a:buSzPct val="86956"/>
              <a:buFont typeface="Arial"/>
              <a:buChar char="●"/>
            </a:pPr>
            <a:r>
              <a:rPr lang="en-US" sz="2400" dirty="0" err="1">
                <a:solidFill>
                  <a:srgbClr val="000000"/>
                </a:solidFill>
                <a:latin typeface="Times New Roman"/>
                <a:ea typeface="Times New Roman"/>
                <a:cs typeface="Times New Roman"/>
                <a:sym typeface="Times New Roman"/>
              </a:rPr>
              <a:t>Loukkaantuneiden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ihmisten</a:t>
            </a:r>
            <a:r>
              <a:rPr lang="en-US" sz="2400"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hoitaminen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voi</a:t>
            </a:r>
            <a:r>
              <a:rPr lang="en-US" sz="2400" dirty="0">
                <a:solidFill>
                  <a:srgbClr val="000000"/>
                </a:solidFill>
                <a:latin typeface="Times New Roman"/>
                <a:ea typeface="Times New Roman"/>
                <a:cs typeface="Times New Roman"/>
                <a:sym typeface="Times New Roman"/>
              </a:rPr>
              <a:t> olla </a:t>
            </a:r>
            <a:r>
              <a:rPr lang="en-US" sz="2400" b="1" dirty="0" err="1">
                <a:solidFill>
                  <a:srgbClr val="000000"/>
                </a:solidFill>
                <a:latin typeface="Times New Roman"/>
                <a:ea typeface="Times New Roman"/>
                <a:cs typeface="Times New Roman"/>
                <a:sym typeface="Times New Roman"/>
              </a:rPr>
              <a:t>vaikeaa</a:t>
            </a:r>
            <a:r>
              <a:rPr lang="en-US" sz="2400" dirty="0">
                <a:solidFill>
                  <a:srgbClr val="000000"/>
                </a:solidFill>
                <a:latin typeface="Times New Roman"/>
                <a:ea typeface="Times New Roman"/>
                <a:cs typeface="Times New Roman"/>
                <a:sym typeface="Times New Roman"/>
              </a:rPr>
              <a:t>, ja </a:t>
            </a:r>
            <a:r>
              <a:rPr lang="en-US" sz="2400" b="1" dirty="0" err="1">
                <a:solidFill>
                  <a:srgbClr val="000000"/>
                </a:solidFill>
                <a:latin typeface="Times New Roman"/>
                <a:ea typeface="Times New Roman"/>
                <a:cs typeface="Times New Roman"/>
                <a:sym typeface="Times New Roman"/>
              </a:rPr>
              <a:t>alentunut</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vastustuskyky</a:t>
            </a:r>
            <a:r>
              <a:rPr lang="en-US" sz="2400" b="1"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edistää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tartuntatautien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leviämistä</a:t>
            </a:r>
            <a:r>
              <a:rPr lang="en-US" sz="2400" dirty="0">
                <a:solidFill>
                  <a:srgbClr val="000000"/>
                </a:solidFill>
                <a:latin typeface="Times New Roman"/>
                <a:ea typeface="Times New Roman"/>
                <a:cs typeface="Times New Roman"/>
                <a:sym typeface="Times New Roman"/>
              </a:rPr>
              <a:t>. ​</a:t>
            </a:r>
          </a:p>
          <a:p>
            <a:pPr marL="825500" indent="-355600">
              <a:lnSpc>
                <a:spcPct val="134946"/>
              </a:lnSpc>
              <a:spcBef>
                <a:spcPts val="0"/>
              </a:spcBef>
              <a:buClr>
                <a:srgbClr val="000000"/>
              </a:buClr>
              <a:buSzPct val="86956"/>
              <a:buFont typeface="Arial"/>
              <a:buChar char="●"/>
            </a:pPr>
            <a:r>
              <a:rPr lang="en-US" sz="2400" dirty="0" err="1">
                <a:solidFill>
                  <a:srgbClr val="000000"/>
                </a:solidFill>
                <a:latin typeface="Times New Roman"/>
                <a:ea typeface="Times New Roman"/>
                <a:cs typeface="Times New Roman"/>
                <a:sym typeface="Times New Roman"/>
              </a:rPr>
              <a:t>Keskeisiä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toimenpiteitä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tartuntatautien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ehkäisemiseksi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ovat</a:t>
            </a:r>
            <a:r>
              <a:rPr lang="en-US" sz="2400"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vesi</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jäte</a:t>
            </a:r>
            <a:r>
              <a:rPr lang="en-US" sz="2400" b="1" dirty="0">
                <a:solidFill>
                  <a:srgbClr val="000000"/>
                </a:solidFill>
                <a:latin typeface="Times New Roman"/>
                <a:ea typeface="Times New Roman"/>
                <a:cs typeface="Times New Roman"/>
                <a:sym typeface="Times New Roman"/>
              </a:rPr>
              <a:t>- ja </a:t>
            </a:r>
            <a:r>
              <a:rPr lang="en-US" sz="2400" b="1" dirty="0" err="1">
                <a:solidFill>
                  <a:srgbClr val="000000"/>
                </a:solidFill>
                <a:latin typeface="Times New Roman"/>
                <a:ea typeface="Times New Roman"/>
                <a:cs typeface="Times New Roman"/>
                <a:sym typeface="Times New Roman"/>
              </a:rPr>
              <a:t>ruokahuollon</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turvaaminen</a:t>
            </a:r>
            <a:r>
              <a:rPr lang="en-US" sz="2400" b="1" dirty="0">
                <a:solidFill>
                  <a:srgbClr val="000000"/>
                </a:solidFill>
                <a:latin typeface="Times New Roman"/>
                <a:ea typeface="Times New Roman"/>
                <a:cs typeface="Times New Roman"/>
                <a:sym typeface="Times New Roman"/>
              </a:rPr>
              <a:t>,</a:t>
            </a:r>
            <a:r>
              <a:rPr lang="en-US" sz="2400"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loukkaantuneiden</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hoidon</a:t>
            </a:r>
            <a:r>
              <a:rPr lang="en-US" sz="2400" dirty="0">
                <a:solidFill>
                  <a:srgbClr val="000000"/>
                </a:solidFill>
                <a:latin typeface="Times New Roman"/>
                <a:ea typeface="Times New Roman"/>
                <a:cs typeface="Times New Roman"/>
                <a:sym typeface="Times New Roman"/>
              </a:rPr>
              <a:t> ja </a:t>
            </a:r>
            <a:r>
              <a:rPr lang="en-US" sz="2400" b="1" dirty="0" err="1">
                <a:solidFill>
                  <a:srgbClr val="000000"/>
                </a:solidFill>
                <a:latin typeface="Times New Roman"/>
                <a:ea typeface="Times New Roman"/>
                <a:cs typeface="Times New Roman"/>
                <a:sym typeface="Times New Roman"/>
              </a:rPr>
              <a:t>lääkityksen</a:t>
            </a:r>
            <a:r>
              <a:rPr lang="en-US" sz="2400" b="1" dirty="0">
                <a:solidFill>
                  <a:srgbClr val="000000"/>
                </a:solidFill>
                <a:latin typeface="Times New Roman"/>
                <a:ea typeface="Times New Roman"/>
                <a:cs typeface="Times New Roman"/>
                <a:sym typeface="Times New Roman"/>
              </a:rPr>
              <a:t> </a:t>
            </a:r>
            <a:r>
              <a:rPr lang="en-US" sz="2400" b="1" dirty="0" err="1">
                <a:solidFill>
                  <a:srgbClr val="000000"/>
                </a:solidFill>
                <a:latin typeface="Times New Roman"/>
                <a:ea typeface="Times New Roman"/>
                <a:cs typeface="Times New Roman"/>
                <a:sym typeface="Times New Roman"/>
              </a:rPr>
              <a:t>järjestäminen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asumisen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turvaaminen</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sekä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yleisestä</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hygieniasta</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huolehtiminen</a:t>
            </a:r>
            <a:r>
              <a:rPr lang="en-US" sz="2400" dirty="0">
                <a:solidFill>
                  <a:srgbClr val="000000"/>
                </a:solidFill>
                <a:latin typeface="Times New Roman"/>
                <a:ea typeface="Times New Roman"/>
                <a:cs typeface="Times New Roman"/>
                <a:sym typeface="Times New Roman"/>
              </a:rPr>
              <a:t>.​</a:t>
            </a:r>
          </a:p>
          <a:p>
            <a:pPr>
              <a:spcBef>
                <a:spcPts val="0"/>
              </a:spcBef>
              <a:buNone/>
            </a:pPr>
            <a:endParaRPr dirty="0"/>
          </a:p>
        </p:txBody>
      </p:sp>
    </p:spTree>
    <p:extLst>
      <p:ext uri="{BB962C8B-B14F-4D97-AF65-F5344CB8AC3E}">
        <p14:creationId xmlns:p14="http://schemas.microsoft.com/office/powerpoint/2010/main" val="313236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endParaRPr lang="en-US" dirty="0"/>
          </a:p>
        </p:txBody>
      </p:sp>
      <p:sp>
        <p:nvSpPr>
          <p:cNvPr id="249" name="Shape 249"/>
          <p:cNvSpPr txBox="1">
            <a:spLocks noGrp="1"/>
          </p:cNvSpPr>
          <p:nvPr>
            <p:ph type="body" idx="1"/>
          </p:nvPr>
        </p:nvSpPr>
        <p:spPr>
          <a:xfrm>
            <a:off x="1981200" y="1600200"/>
            <a:ext cx="8229600" cy="4526100"/>
          </a:xfrm>
          <a:prstGeom prst="rect">
            <a:avLst/>
          </a:prstGeom>
        </p:spPr>
        <p:txBody>
          <a:bodyPr vert="horz" lIns="91425" tIns="91425" rIns="91425" bIns="91425" rtlCol="0" anchor="t" anchorCtr="0">
            <a:noAutofit/>
          </a:bodyPr>
          <a:lstStyle/>
          <a:p>
            <a:pPr marL="101600" indent="0">
              <a:lnSpc>
                <a:spcPct val="120000"/>
              </a:lnSpc>
              <a:spcBef>
                <a:spcPts val="0"/>
              </a:spcBef>
              <a:buNone/>
            </a:pPr>
            <a:r>
              <a:rPr lang="en-US" sz="2700">
                <a:solidFill>
                  <a:srgbClr val="000000"/>
                </a:solidFill>
                <a:latin typeface="Arial"/>
                <a:ea typeface="Arial"/>
                <a:cs typeface="Arial"/>
                <a:sym typeface="Arial"/>
              </a:rPr>
              <a:t>3p ​</a:t>
            </a:r>
          </a:p>
          <a:p>
            <a:pPr marL="101600" indent="0">
              <a:lnSpc>
                <a:spcPct val="120000"/>
              </a:lnSpc>
              <a:spcBef>
                <a:spcPts val="0"/>
              </a:spcBef>
              <a:buNone/>
            </a:pPr>
            <a:r>
              <a:rPr lang="en-US" sz="2700">
                <a:solidFill>
                  <a:srgbClr val="000000"/>
                </a:solidFill>
                <a:latin typeface="Arial"/>
                <a:ea typeface="Arial"/>
                <a:cs typeface="Arial"/>
                <a:sym typeface="Arial"/>
              </a:rPr>
              <a:t>Vastauksessa on käsitelty pintapuolisesti </a:t>
            </a:r>
            <a:r>
              <a:rPr lang="en-US" sz="2700" b="1">
                <a:solidFill>
                  <a:srgbClr val="000000"/>
                </a:solidFill>
                <a:latin typeface="Arial"/>
                <a:ea typeface="Arial"/>
                <a:cs typeface="Arial"/>
                <a:sym typeface="Arial"/>
              </a:rPr>
              <a:t>kolmea</a:t>
            </a:r>
            <a:r>
              <a:rPr lang="en-US" sz="2700">
                <a:solidFill>
                  <a:srgbClr val="000000"/>
                </a:solidFill>
                <a:latin typeface="Arial"/>
                <a:ea typeface="Arial"/>
                <a:cs typeface="Arial"/>
                <a:sym typeface="Arial"/>
              </a:rPr>
              <a:t> tartuntatautiriskien </a:t>
            </a:r>
            <a:r>
              <a:rPr lang="en-US" sz="2700" b="1">
                <a:solidFill>
                  <a:srgbClr val="000000"/>
                </a:solidFill>
                <a:latin typeface="Arial"/>
                <a:ea typeface="Arial"/>
                <a:cs typeface="Arial"/>
                <a:sym typeface="Arial"/>
              </a:rPr>
              <a:t>lisääntymistä selittävää tekijää</a:t>
            </a:r>
            <a:r>
              <a:rPr lang="en-US" sz="2700">
                <a:solidFill>
                  <a:srgbClr val="000000"/>
                </a:solidFill>
                <a:latin typeface="Arial"/>
                <a:ea typeface="Arial"/>
                <a:cs typeface="Arial"/>
                <a:sym typeface="Arial"/>
              </a:rPr>
              <a:t> ja vähintään </a:t>
            </a:r>
            <a:r>
              <a:rPr lang="en-US" sz="2700" b="1">
                <a:solidFill>
                  <a:srgbClr val="000000"/>
                </a:solidFill>
                <a:latin typeface="Arial"/>
                <a:ea typeface="Arial"/>
                <a:cs typeface="Arial"/>
                <a:sym typeface="Arial"/>
              </a:rPr>
              <a:t>kolmea tartuntatautien ehkäisytoimenpidettä</a:t>
            </a:r>
            <a:r>
              <a:rPr lang="en-US" sz="2700">
                <a:solidFill>
                  <a:srgbClr val="000000"/>
                </a:solidFill>
                <a:latin typeface="Arial"/>
                <a:ea typeface="Arial"/>
                <a:cs typeface="Arial"/>
                <a:sym typeface="Arial"/>
              </a:rPr>
              <a:t>. ​</a:t>
            </a:r>
          </a:p>
          <a:p>
            <a:pPr marL="101600" indent="0">
              <a:lnSpc>
                <a:spcPct val="120000"/>
              </a:lnSpc>
              <a:spcBef>
                <a:spcPts val="0"/>
              </a:spcBef>
              <a:buNone/>
            </a:pPr>
            <a:r>
              <a:rPr lang="en-US" sz="2700">
                <a:solidFill>
                  <a:srgbClr val="000000"/>
                </a:solidFill>
                <a:latin typeface="Arial"/>
                <a:ea typeface="Arial"/>
                <a:cs typeface="Arial"/>
                <a:sym typeface="Arial"/>
              </a:rPr>
              <a:t>5 p ​</a:t>
            </a:r>
          </a:p>
          <a:p>
            <a:pPr marL="101600" indent="0">
              <a:lnSpc>
                <a:spcPct val="120000"/>
              </a:lnSpc>
              <a:spcBef>
                <a:spcPts val="0"/>
              </a:spcBef>
              <a:buNone/>
            </a:pPr>
            <a:r>
              <a:rPr lang="en-US" sz="2700">
                <a:solidFill>
                  <a:srgbClr val="000000"/>
                </a:solidFill>
                <a:latin typeface="Arial"/>
                <a:ea typeface="Arial"/>
                <a:cs typeface="Arial"/>
                <a:sym typeface="Arial"/>
              </a:rPr>
              <a:t>Vastauksessa on käsitelty kattavasti </a:t>
            </a:r>
            <a:r>
              <a:rPr lang="en-US" sz="2700" b="1">
                <a:solidFill>
                  <a:srgbClr val="000000"/>
                </a:solidFill>
                <a:latin typeface="Arial"/>
                <a:ea typeface="Arial"/>
                <a:cs typeface="Arial"/>
                <a:sym typeface="Arial"/>
              </a:rPr>
              <a:t>viittä</a:t>
            </a:r>
            <a:r>
              <a:rPr lang="en-US" sz="2700">
                <a:solidFill>
                  <a:srgbClr val="000000"/>
                </a:solidFill>
                <a:latin typeface="Arial"/>
                <a:ea typeface="Arial"/>
                <a:cs typeface="Arial"/>
                <a:sym typeface="Arial"/>
              </a:rPr>
              <a:t> </a:t>
            </a:r>
            <a:r>
              <a:rPr lang="en-US" sz="2700" b="1">
                <a:solidFill>
                  <a:srgbClr val="000000"/>
                </a:solidFill>
                <a:latin typeface="Arial"/>
                <a:ea typeface="Arial"/>
                <a:cs typeface="Arial"/>
                <a:sym typeface="Arial"/>
              </a:rPr>
              <a:t>tartuntatautiriskien lisääntymistä </a:t>
            </a:r>
            <a:r>
              <a:rPr lang="en-US" sz="2700">
                <a:solidFill>
                  <a:srgbClr val="000000"/>
                </a:solidFill>
                <a:latin typeface="Arial"/>
                <a:ea typeface="Arial"/>
                <a:cs typeface="Arial"/>
                <a:sym typeface="Arial"/>
              </a:rPr>
              <a:t>selittävää tekijää ja vähintään </a:t>
            </a:r>
            <a:r>
              <a:rPr lang="en-US" sz="2700" b="1">
                <a:solidFill>
                  <a:srgbClr val="000000"/>
                </a:solidFill>
                <a:latin typeface="Arial"/>
                <a:ea typeface="Arial"/>
                <a:cs typeface="Arial"/>
                <a:sym typeface="Arial"/>
              </a:rPr>
              <a:t>viittä tartuntatautien ehkäisytoimenpidettä.</a:t>
            </a:r>
            <a:r>
              <a:rPr lang="en-US" sz="2700">
                <a:solidFill>
                  <a:srgbClr val="000000"/>
                </a:solidFill>
                <a:latin typeface="Arial"/>
                <a:ea typeface="Arial"/>
                <a:cs typeface="Arial"/>
                <a:sym typeface="Arial"/>
              </a:rPr>
              <a:t>​</a:t>
            </a:r>
          </a:p>
          <a:p>
            <a:pPr>
              <a:spcBef>
                <a:spcPts val="0"/>
              </a:spcBef>
              <a:buNone/>
            </a:pPr>
            <a:endParaRPr/>
          </a:p>
        </p:txBody>
      </p:sp>
    </p:spTree>
    <p:extLst>
      <p:ext uri="{BB962C8B-B14F-4D97-AF65-F5344CB8AC3E}">
        <p14:creationId xmlns:p14="http://schemas.microsoft.com/office/powerpoint/2010/main" val="1920224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404664"/>
            <a:ext cx="8229600" cy="1152128"/>
          </a:xfrm>
        </p:spPr>
        <p:txBody>
          <a:bodyPr/>
          <a:lstStyle/>
          <a:p>
            <a:r>
              <a:rPr lang="fi-FI" b="1" dirty="0" smtClean="0">
                <a:solidFill>
                  <a:schemeClr val="tx1"/>
                </a:solidFill>
                <a:latin typeface="Verdana" pitchFamily="34" charset="0"/>
              </a:rPr>
              <a:t>Tehtävä</a:t>
            </a:r>
            <a:endParaRPr lang="en-GB" b="1" dirty="0">
              <a:solidFill>
                <a:schemeClr val="tx1"/>
              </a:solidFill>
              <a:latin typeface="Verdana" pitchFamily="34" charset="0"/>
            </a:endParaRPr>
          </a:p>
        </p:txBody>
      </p:sp>
      <p:sp>
        <p:nvSpPr>
          <p:cNvPr id="3" name="Sisällön paikkamerkki 2"/>
          <p:cNvSpPr>
            <a:spLocks noGrp="1"/>
          </p:cNvSpPr>
          <p:nvPr>
            <p:ph sz="quarter" idx="1"/>
          </p:nvPr>
        </p:nvSpPr>
        <p:spPr>
          <a:xfrm>
            <a:off x="2063552" y="1768248"/>
            <a:ext cx="8229600" cy="5089752"/>
          </a:xfrm>
        </p:spPr>
        <p:txBody>
          <a:bodyPr>
            <a:normAutofit/>
          </a:bodyPr>
          <a:lstStyle/>
          <a:p>
            <a:pPr>
              <a:buNone/>
            </a:pPr>
            <a:r>
              <a:rPr lang="fi-FI" b="1" dirty="0"/>
              <a:t>Elinympäristön vaikutuksia terveydelle</a:t>
            </a:r>
          </a:p>
          <a:p>
            <a:pPr algn="ctr">
              <a:buNone/>
            </a:pPr>
            <a:endParaRPr lang="fi-FI" b="1" dirty="0"/>
          </a:p>
          <a:p>
            <a:pPr>
              <a:buNone/>
            </a:pPr>
            <a:r>
              <a:rPr lang="fi-FI" dirty="0"/>
              <a:t>	Tarkastele seuraavan dian kuvia.</a:t>
            </a:r>
          </a:p>
          <a:p>
            <a:pPr>
              <a:buNone/>
            </a:pPr>
            <a:endParaRPr lang="fi-FI" dirty="0"/>
          </a:p>
          <a:p>
            <a:pPr marL="624078" indent="-514350">
              <a:buFont typeface="+mj-lt"/>
              <a:buAutoNum type="alphaLcParenR"/>
            </a:pPr>
            <a:r>
              <a:rPr lang="fi-FI" dirty="0"/>
              <a:t>Pohdi, minkälaisia terveysvaikutuksia kuvien elinympäristöihin saattaa liittyä.</a:t>
            </a:r>
          </a:p>
          <a:p>
            <a:pPr marL="624078" indent="-514350">
              <a:buNone/>
            </a:pPr>
            <a:endParaRPr lang="fi-FI" dirty="0"/>
          </a:p>
          <a:p>
            <a:pPr marL="109728" indent="0">
              <a:buNone/>
            </a:pPr>
            <a:r>
              <a:rPr lang="fi-FI" smtClean="0"/>
              <a:t>b)    Muista </a:t>
            </a:r>
            <a:r>
              <a:rPr lang="fi-FI" dirty="0"/>
              <a:t>ottaa huomioon myönteisiä ja kielteisiä tekijöitä sekä terveyden fyysinen, psyykkinen ja sosiaalinen ulottuvuus.</a:t>
            </a:r>
          </a:p>
          <a:p>
            <a:pPr>
              <a:buNone/>
            </a:pPr>
            <a:endParaRPr lang="en-GB" dirty="0"/>
          </a:p>
        </p:txBody>
      </p:sp>
    </p:spTree>
    <p:extLst>
      <p:ext uri="{BB962C8B-B14F-4D97-AF65-F5344CB8AC3E}">
        <p14:creationId xmlns:p14="http://schemas.microsoft.com/office/powerpoint/2010/main" val="66401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review_COLOURBOX1756915"/>
          <p:cNvPicPr>
            <a:picLocks noGrp="1" noChangeAspect="1" noChangeArrowheads="1"/>
          </p:cNvPicPr>
          <p:nvPr>
            <p:ph sz="quarter" idx="1"/>
          </p:nvPr>
        </p:nvPicPr>
        <p:blipFill>
          <a:blip r:embed="rId2" cstate="print"/>
          <a:srcRect/>
          <a:stretch>
            <a:fillRect/>
          </a:stretch>
        </p:blipFill>
        <p:spPr bwMode="auto">
          <a:xfrm>
            <a:off x="1988158" y="1124744"/>
            <a:ext cx="4550725" cy="3024336"/>
          </a:xfrm>
          <a:prstGeom prst="rect">
            <a:avLst/>
          </a:prstGeom>
          <a:noFill/>
        </p:spPr>
      </p:pic>
      <p:pic>
        <p:nvPicPr>
          <p:cNvPr id="5" name="Picture 6" descr="preview_COLOURBOX942497"/>
          <p:cNvPicPr>
            <a:picLocks noChangeAspect="1" noChangeArrowheads="1"/>
          </p:cNvPicPr>
          <p:nvPr/>
        </p:nvPicPr>
        <p:blipFill>
          <a:blip r:embed="rId3" cstate="print"/>
          <a:srcRect/>
          <a:stretch>
            <a:fillRect/>
          </a:stretch>
        </p:blipFill>
        <p:spPr bwMode="auto">
          <a:xfrm>
            <a:off x="5519937" y="3141664"/>
            <a:ext cx="4886127" cy="3260959"/>
          </a:xfrm>
          <a:prstGeom prst="rect">
            <a:avLst/>
          </a:prstGeom>
          <a:noFill/>
        </p:spPr>
      </p:pic>
    </p:spTree>
    <p:extLst>
      <p:ext uri="{BB962C8B-B14F-4D97-AF65-F5344CB8AC3E}">
        <p14:creationId xmlns:p14="http://schemas.microsoft.com/office/powerpoint/2010/main" val="1959661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38400" y="274638"/>
            <a:ext cx="7772400" cy="778098"/>
          </a:xfrm>
        </p:spPr>
        <p:txBody>
          <a:bodyPr/>
          <a:lstStyle/>
          <a:p>
            <a:r>
              <a:rPr lang="fi-FI" b="1" dirty="0" smtClean="0">
                <a:solidFill>
                  <a:schemeClr val="tx1"/>
                </a:solidFill>
                <a:latin typeface="Verdana" pitchFamily="34" charset="0"/>
              </a:rPr>
              <a:t>Vastaus</a:t>
            </a:r>
            <a:endParaRPr lang="en-GB" b="1" dirty="0">
              <a:solidFill>
                <a:schemeClr val="tx1"/>
              </a:solidFill>
              <a:latin typeface="Verdana" pitchFamily="34" charset="0"/>
            </a:endParaRPr>
          </a:p>
        </p:txBody>
      </p:sp>
      <p:sp>
        <p:nvSpPr>
          <p:cNvPr id="3" name="Sisällön paikkamerkki 2"/>
          <p:cNvSpPr>
            <a:spLocks noGrp="1"/>
          </p:cNvSpPr>
          <p:nvPr>
            <p:ph sz="quarter" idx="1"/>
          </p:nvPr>
        </p:nvSpPr>
        <p:spPr>
          <a:xfrm>
            <a:off x="2438400" y="1196752"/>
            <a:ext cx="7772400" cy="5256584"/>
          </a:xfrm>
        </p:spPr>
        <p:txBody>
          <a:bodyPr>
            <a:normAutofit fontScale="92500" lnSpcReduction="20000"/>
          </a:bodyPr>
          <a:lstStyle/>
          <a:p>
            <a:pPr marL="342900" lvl="1" indent="-342900">
              <a:buNone/>
            </a:pPr>
            <a:r>
              <a:rPr lang="fi-FI" b="1" dirty="0" smtClean="0">
                <a:solidFill>
                  <a:schemeClr val="tx1"/>
                </a:solidFill>
              </a:rPr>
              <a:t>Elinympäristön vaikutuksia terveydelle 1/2</a:t>
            </a:r>
          </a:p>
          <a:p>
            <a:pPr marL="342900" lvl="1" indent="-342900">
              <a:buNone/>
            </a:pPr>
            <a:endParaRPr lang="fi-FI" dirty="0" smtClean="0">
              <a:solidFill>
                <a:schemeClr val="tx1"/>
              </a:solidFill>
            </a:endParaRPr>
          </a:p>
          <a:p>
            <a:pPr marL="342900" lvl="1" indent="-342900">
              <a:buNone/>
            </a:pPr>
            <a:r>
              <a:rPr lang="fi-FI" dirty="0" smtClean="0">
                <a:solidFill>
                  <a:schemeClr val="tx1"/>
                </a:solidFill>
              </a:rPr>
              <a:t>Sademetsärakennus</a:t>
            </a:r>
          </a:p>
          <a:p>
            <a:pPr marL="742950" lvl="2" indent="-342900"/>
            <a:r>
              <a:rPr lang="fi-FI" sz="2400" dirty="0"/>
              <a:t>Positiivisia terveysvaikutuksia: luonnonläheinen ympäristö, ei liikenteen saasteita, ei ”länsimaista” kiirettä ja stressiä, ei menestymisen paineita tai ulkonäköpaineita, perheessä ja suvussa mahdollisesti voimakas yhteisöllisyys ja sosiaalinen tuki, altistuminen ympäristön epäpuhtauksille saattaa lisätä vastustuskykyä (todennäköisesti ei esimerkiksi allergioita)…</a:t>
            </a:r>
          </a:p>
          <a:p>
            <a:pPr marL="742950" lvl="2" indent="-342900">
              <a:buNone/>
            </a:pPr>
            <a:endParaRPr lang="fi-FI" sz="2400" dirty="0"/>
          </a:p>
          <a:p>
            <a:pPr marL="742950" lvl="2" indent="-342900"/>
            <a:r>
              <a:rPr lang="fi-FI" sz="2400" dirty="0"/>
              <a:t>Negatiivisia vaikutuksia: hygienian puute, trooppiset taudit, likainen juomavesi, heikot </a:t>
            </a:r>
            <a:r>
              <a:rPr lang="fi-FI" sz="2400" dirty="0" err="1"/>
              <a:t>sanitaatio-olosuhteet</a:t>
            </a:r>
            <a:r>
              <a:rPr lang="fi-FI" sz="2400" dirty="0"/>
              <a:t>, viemäriverkoston puute, puutteellinen terveydenhuolto, heikot vaikuttamisen mahdollisuudet omiin elinoloihin tai yhteiskunnan asioihin, ruoan säilyvyysongelmat (tartuntatautien leviäminen), huoli ruuan saatavuudesta, lasten elättämisestä, sairauksien hoitamisesta, yksityisyyden puute, ahtaus, savuinen sisäilma (ruoan valmistus avotulella)…</a:t>
            </a:r>
          </a:p>
          <a:p>
            <a:endParaRPr lang="en-GB" dirty="0"/>
          </a:p>
        </p:txBody>
      </p:sp>
    </p:spTree>
    <p:extLst>
      <p:ext uri="{BB962C8B-B14F-4D97-AF65-F5344CB8AC3E}">
        <p14:creationId xmlns:p14="http://schemas.microsoft.com/office/powerpoint/2010/main" val="1652871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
          </p:nvPr>
        </p:nvSpPr>
        <p:spPr>
          <a:xfrm>
            <a:off x="2438400" y="692696"/>
            <a:ext cx="7772400" cy="5616624"/>
          </a:xfrm>
        </p:spPr>
        <p:txBody>
          <a:bodyPr>
            <a:normAutofit/>
          </a:bodyPr>
          <a:lstStyle/>
          <a:p>
            <a:pPr marL="342900" lvl="1" indent="-342900">
              <a:buNone/>
            </a:pPr>
            <a:r>
              <a:rPr lang="fi-FI" b="1" dirty="0" smtClean="0">
                <a:solidFill>
                  <a:schemeClr val="tx1"/>
                </a:solidFill>
              </a:rPr>
              <a:t>Elinympäristön vaikutuksia terveydelle 2/2</a:t>
            </a:r>
          </a:p>
          <a:p>
            <a:pPr marL="342900" lvl="1" indent="-342900">
              <a:buNone/>
            </a:pPr>
            <a:endParaRPr lang="fi-FI" dirty="0" smtClean="0">
              <a:solidFill>
                <a:schemeClr val="tx1"/>
              </a:solidFill>
            </a:endParaRPr>
          </a:p>
          <a:p>
            <a:pPr marL="342900" lvl="1" indent="-342900">
              <a:buNone/>
            </a:pPr>
            <a:r>
              <a:rPr lang="fi-FI" dirty="0" smtClean="0">
                <a:solidFill>
                  <a:schemeClr val="tx1"/>
                </a:solidFill>
              </a:rPr>
              <a:t>Länsimainen talo</a:t>
            </a:r>
          </a:p>
          <a:p>
            <a:pPr marL="742950" lvl="2" indent="-342900"/>
            <a:r>
              <a:rPr lang="fi-FI" sz="2400" dirty="0"/>
              <a:t>Positiivisia terveysvaikutuksia: hyvä hygienia, puhdas juomavesi, viemäriverkosto ja hyvät </a:t>
            </a:r>
            <a:r>
              <a:rPr lang="fi-FI" sz="2400" dirty="0" err="1"/>
              <a:t>sanitaatio-olosuhteet</a:t>
            </a:r>
            <a:r>
              <a:rPr lang="fi-FI" sz="2400" dirty="0"/>
              <a:t>, hyvät kylmäsäilytystilat ruoalle, miellyttävät ja tilavat asuinolosuhteet, säädettävä asuinlämpötila, yksityistä asuintilaa (omat huoneet), hyvät koulutus- ja työmahdollisuudet, toimiva terveydenhuolto… </a:t>
            </a:r>
          </a:p>
          <a:p>
            <a:pPr marL="742950" lvl="2" indent="-342900">
              <a:buNone/>
            </a:pPr>
            <a:endParaRPr lang="fi-FI" sz="2400" dirty="0"/>
          </a:p>
          <a:p>
            <a:pPr marL="742950" lvl="2" indent="-342900"/>
            <a:r>
              <a:rPr lang="fi-FI" sz="2400" dirty="0"/>
              <a:t>Negatiivisia vaikutuksia: kiire, stressi, menestymisen paineet, liiallinen hygienia (voi altistaa allergioille),  mahdollisesti vähäinen yhteisöllisyys (ei yhteistä aikaa), ympäristön saasteet, mahdolliset sisäilmaongelmat…</a:t>
            </a:r>
          </a:p>
          <a:p>
            <a:endParaRPr lang="en-GB" dirty="0"/>
          </a:p>
        </p:txBody>
      </p:sp>
    </p:spTree>
    <p:extLst>
      <p:ext uri="{BB962C8B-B14F-4D97-AF65-F5344CB8AC3E}">
        <p14:creationId xmlns:p14="http://schemas.microsoft.com/office/powerpoint/2010/main" val="174648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YO-kysymyksiä</a:t>
            </a:r>
            <a:endParaRPr lang="fi-FI" dirty="0"/>
          </a:p>
        </p:txBody>
      </p:sp>
      <p:sp>
        <p:nvSpPr>
          <p:cNvPr id="3" name="Sisällön paikkamerkki 2"/>
          <p:cNvSpPr>
            <a:spLocks noGrp="1"/>
          </p:cNvSpPr>
          <p:nvPr>
            <p:ph idx="1"/>
          </p:nvPr>
        </p:nvSpPr>
        <p:spPr>
          <a:xfrm>
            <a:off x="838200" y="1285103"/>
            <a:ext cx="10515600" cy="4891860"/>
          </a:xfrm>
        </p:spPr>
        <p:txBody>
          <a:bodyPr>
            <a:normAutofit lnSpcReduction="10000"/>
          </a:bodyPr>
          <a:lstStyle/>
          <a:p>
            <a:r>
              <a:rPr lang="fi-FI" dirty="0" smtClean="0"/>
              <a:t>Kevät 2012 Esittele kolme erilaista lähdettä, joiden säteilylle ihmiset altistuvat suomessa. Kuvaile niiden aiheuttaman säteilyn terveysvaikutuksia.</a:t>
            </a:r>
          </a:p>
          <a:p>
            <a:endParaRPr lang="fi-FI" dirty="0"/>
          </a:p>
          <a:p>
            <a:r>
              <a:rPr lang="fi-FI" dirty="0" smtClean="0"/>
              <a:t>Syksy 2011 Esittele Ilmaston lämpenemisen vaikutusmekanismeja ihmisten terveyteen.</a:t>
            </a:r>
          </a:p>
          <a:p>
            <a:endParaRPr lang="fi-FI" dirty="0"/>
          </a:p>
          <a:p>
            <a:r>
              <a:rPr lang="fi-FI" dirty="0" smtClean="0"/>
              <a:t>Kevät 2012 Tarkastele ulkoilman erikokoisten hiukkasten haittavaikutuksia ihmisen terveydelle</a:t>
            </a:r>
          </a:p>
          <a:p>
            <a:endParaRPr lang="fi-FI" dirty="0"/>
          </a:p>
          <a:p>
            <a:r>
              <a:rPr lang="fi-FI" dirty="0" smtClean="0"/>
              <a:t>Syksy 2017 Melun terveyshaitat</a:t>
            </a:r>
            <a:endParaRPr lang="fi-FI" dirty="0"/>
          </a:p>
        </p:txBody>
      </p:sp>
    </p:spTree>
    <p:extLst>
      <p:ext uri="{BB962C8B-B14F-4D97-AF65-F5344CB8AC3E}">
        <p14:creationId xmlns:p14="http://schemas.microsoft.com/office/powerpoint/2010/main" val="41445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WHO: määritelm</a:t>
            </a:r>
            <a:r>
              <a:rPr lang="fi-FI" dirty="0"/>
              <a:t>ä</a:t>
            </a:r>
          </a:p>
        </p:txBody>
      </p:sp>
      <p:sp>
        <p:nvSpPr>
          <p:cNvPr id="3" name="Sisällön paikkamerkki 2"/>
          <p:cNvSpPr>
            <a:spLocks noGrp="1"/>
          </p:cNvSpPr>
          <p:nvPr>
            <p:ph idx="1"/>
          </p:nvPr>
        </p:nvSpPr>
        <p:spPr/>
        <p:txBody>
          <a:bodyPr/>
          <a:lstStyle/>
          <a:p>
            <a:r>
              <a:rPr lang="fi-FI" dirty="0" smtClean="0"/>
              <a:t>Ympäristöterveyteen sisältyvät ne ihmisen terveyden ja sairauden näkökulmat, joihin ympäristötekijät vaikuttavat. </a:t>
            </a:r>
          </a:p>
          <a:p>
            <a:r>
              <a:rPr lang="fi-FI" dirty="0" smtClean="0"/>
              <a:t>Terveyteen vaikuttavia ympäristötekijöitä ovat fysikaalisten, biologisten ja kemiallisten tekijöiden lisäksi myös fyysinen ympäristö sekä ympäristön psykologiset, sosiaaliset ja esteettiset tekijät.</a:t>
            </a:r>
            <a:endParaRPr lang="fi-FI" dirty="0"/>
          </a:p>
        </p:txBody>
      </p:sp>
    </p:spTree>
    <p:extLst>
      <p:ext uri="{BB962C8B-B14F-4D97-AF65-F5344CB8AC3E}">
        <p14:creationId xmlns:p14="http://schemas.microsoft.com/office/powerpoint/2010/main" val="285372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91544" y="156519"/>
            <a:ext cx="8229600" cy="930919"/>
          </a:xfrm>
        </p:spPr>
        <p:txBody>
          <a:bodyPr/>
          <a:lstStyle/>
          <a:p>
            <a:r>
              <a:rPr lang="fi-FI" b="1" dirty="0" smtClean="0"/>
              <a:t>Ympäristön terveys</a:t>
            </a:r>
            <a:endParaRPr lang="fi-FI" b="1" dirty="0"/>
          </a:p>
        </p:txBody>
      </p:sp>
      <p:grpSp>
        <p:nvGrpSpPr>
          <p:cNvPr id="2" name="Diagram 2"/>
          <p:cNvGrpSpPr>
            <a:grpSpLocks noChangeAspect="1"/>
          </p:cNvGrpSpPr>
          <p:nvPr/>
        </p:nvGrpSpPr>
        <p:grpSpPr bwMode="auto">
          <a:xfrm>
            <a:off x="1853385" y="1087438"/>
            <a:ext cx="8748713" cy="6267450"/>
            <a:chOff x="249" y="999"/>
            <a:chExt cx="4636" cy="3321"/>
          </a:xfrm>
        </p:grpSpPr>
        <p:graphicFrame>
          <p:nvGraphicFramePr>
            <p:cNvPr id="5" name="Kaaviokuva 4"/>
            <p:cNvGraphicFramePr/>
            <p:nvPr>
              <p:extLst>
                <p:ext uri="{D42A27DB-BD31-4B8C-83A1-F6EECF244321}">
                  <p14:modId xmlns:p14="http://schemas.microsoft.com/office/powerpoint/2010/main" val="903547251"/>
                </p:ext>
              </p:extLst>
            </p:nvPr>
          </p:nvGraphicFramePr>
          <p:xfrm>
            <a:off x="249" y="999"/>
            <a:ext cx="4636" cy="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10"/>
            <p:cNvSpPr txBox="1">
              <a:spLocks noChangeArrowheads="1"/>
            </p:cNvSpPr>
            <p:nvPr/>
          </p:nvSpPr>
          <p:spPr bwMode="auto">
            <a:xfrm>
              <a:off x="2806" y="2504"/>
              <a:ext cx="1259"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fi-FI" b="1" dirty="0">
                  <a:latin typeface="Arial" panose="020B0604020202020204" pitchFamily="34" charset="0"/>
                </a:rPr>
                <a:t>Kemikaalit, saasteet, ravinnon+ veden </a:t>
              </a:r>
              <a:r>
                <a:rPr lang="fi-FI" b="1" dirty="0" smtClean="0">
                  <a:latin typeface="Arial" panose="020B0604020202020204" pitchFamily="34" charset="0"/>
                </a:rPr>
                <a:t>vieras</a:t>
              </a:r>
            </a:p>
            <a:p>
              <a:pPr fontAlgn="base">
                <a:spcBef>
                  <a:spcPct val="0"/>
                </a:spcBef>
                <a:spcAft>
                  <a:spcPct val="0"/>
                </a:spcAft>
              </a:pPr>
              <a:r>
                <a:rPr lang="fi-FI" b="1" dirty="0" smtClean="0">
                  <a:latin typeface="Arial" panose="020B0604020202020204" pitchFamily="34" charset="0"/>
                </a:rPr>
                <a:t>aineet</a:t>
              </a:r>
              <a:r>
                <a:rPr lang="fi-FI" sz="1400" b="1" dirty="0" smtClean="0">
                  <a:latin typeface="Arial" panose="020B0604020202020204" pitchFamily="34" charset="0"/>
                </a:rPr>
                <a:t>…</a:t>
              </a:r>
              <a:endParaRPr lang="fi-FI" sz="1400" b="1" dirty="0">
                <a:latin typeface="Arial" panose="020B0604020202020204" pitchFamily="34" charset="0"/>
              </a:endParaRPr>
            </a:p>
          </p:txBody>
        </p:sp>
        <p:sp>
          <p:nvSpPr>
            <p:cNvPr id="4" name="Text Box 11"/>
            <p:cNvSpPr txBox="1">
              <a:spLocks noChangeArrowheads="1"/>
            </p:cNvSpPr>
            <p:nvPr/>
          </p:nvSpPr>
          <p:spPr bwMode="auto">
            <a:xfrm>
              <a:off x="2195" y="1085"/>
              <a:ext cx="1057"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fi-FI" b="1" dirty="0">
                  <a:latin typeface="Arial" panose="020B0604020202020204" pitchFamily="34" charset="0"/>
                </a:rPr>
                <a:t>Bakteerit, virukset, siitepöly, home…</a:t>
              </a:r>
            </a:p>
          </p:txBody>
        </p:sp>
      </p:grpSp>
      <p:sp>
        <p:nvSpPr>
          <p:cNvPr id="2081" name="Text Box 33"/>
          <p:cNvSpPr txBox="1">
            <a:spLocks noChangeArrowheads="1"/>
          </p:cNvSpPr>
          <p:nvPr/>
        </p:nvSpPr>
        <p:spPr bwMode="auto">
          <a:xfrm>
            <a:off x="4367214" y="4221163"/>
            <a:ext cx="13684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2082" name="Text Box 34"/>
          <p:cNvSpPr txBox="1">
            <a:spLocks noChangeArrowheads="1"/>
          </p:cNvSpPr>
          <p:nvPr/>
        </p:nvSpPr>
        <p:spPr bwMode="auto">
          <a:xfrm>
            <a:off x="3863753" y="4221164"/>
            <a:ext cx="2016610" cy="646331"/>
          </a:xfrm>
          <a:prstGeom prst="rect">
            <a:avLst/>
          </a:prstGeom>
          <a:noFill/>
          <a:ln w="9525">
            <a:noFill/>
            <a:miter lim="800000"/>
            <a:headEnd/>
            <a:tailEnd/>
          </a:ln>
          <a:effectLst/>
        </p:spPr>
        <p:txBody>
          <a:bodyPr wrap="square">
            <a:spAutoFit/>
          </a:bodyPr>
          <a:lstStyle/>
          <a:p>
            <a:r>
              <a:rPr lang="fi-FI" b="1" dirty="0"/>
              <a:t>Melu, tärinä, säteily, lämpötila</a:t>
            </a:r>
            <a:r>
              <a:rPr lang="fi-FI" sz="1400" b="1" dirty="0"/>
              <a:t>…</a:t>
            </a:r>
          </a:p>
        </p:txBody>
      </p:sp>
    </p:spTree>
    <p:extLst>
      <p:ext uri="{BB962C8B-B14F-4D97-AF65-F5344CB8AC3E}">
        <p14:creationId xmlns:p14="http://schemas.microsoft.com/office/powerpoint/2010/main" val="299194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775520" y="548680"/>
            <a:ext cx="8640960" cy="6120680"/>
          </a:xfrm>
        </p:spPr>
        <p:txBody>
          <a:bodyPr>
            <a:normAutofit fontScale="85000" lnSpcReduction="20000"/>
          </a:bodyPr>
          <a:lstStyle/>
          <a:p>
            <a:r>
              <a:rPr lang="fi-FI" b="1" u="sng" dirty="0" smtClean="0"/>
              <a:t>Fysikaaliset tekijät</a:t>
            </a:r>
          </a:p>
          <a:p>
            <a:pPr>
              <a:buNone/>
            </a:pPr>
            <a:endParaRPr lang="fi-FI" b="1" u="sng" dirty="0" smtClean="0"/>
          </a:p>
          <a:p>
            <a:pPr lvl="1"/>
            <a:r>
              <a:rPr lang="fi-FI" b="1" dirty="0" smtClean="0">
                <a:solidFill>
                  <a:schemeClr val="tx1"/>
                </a:solidFill>
              </a:rPr>
              <a:t>Säteily</a:t>
            </a:r>
          </a:p>
          <a:p>
            <a:pPr lvl="2"/>
            <a:r>
              <a:rPr lang="fi-FI" dirty="0" smtClean="0"/>
              <a:t>Ionisoiva (alfa-, </a:t>
            </a:r>
            <a:r>
              <a:rPr lang="fi-FI" dirty="0" err="1" smtClean="0"/>
              <a:t>beta-</a:t>
            </a:r>
            <a:r>
              <a:rPr lang="fi-FI" dirty="0" smtClean="0"/>
              <a:t>, gamma-, röntgensäteily)</a:t>
            </a:r>
          </a:p>
          <a:p>
            <a:pPr lvl="2"/>
            <a:r>
              <a:rPr lang="fi-FI" dirty="0" smtClean="0"/>
              <a:t>Ionisoimaton (UV-, valo-, infrapuna-, radiosäteily)</a:t>
            </a:r>
          </a:p>
          <a:p>
            <a:pPr lvl="1"/>
            <a:r>
              <a:rPr lang="fi-FI" b="1" dirty="0" smtClean="0">
                <a:solidFill>
                  <a:schemeClr val="tx1"/>
                </a:solidFill>
              </a:rPr>
              <a:t>Melu</a:t>
            </a:r>
          </a:p>
          <a:p>
            <a:pPr lvl="2"/>
            <a:r>
              <a:rPr lang="fi-FI" dirty="0" smtClean="0"/>
              <a:t>Äänitaso (dB)</a:t>
            </a:r>
          </a:p>
          <a:p>
            <a:pPr lvl="1"/>
            <a:r>
              <a:rPr lang="fi-FI" b="1" dirty="0" smtClean="0">
                <a:solidFill>
                  <a:schemeClr val="tx1"/>
                </a:solidFill>
              </a:rPr>
              <a:t>Lämpötila</a:t>
            </a:r>
          </a:p>
          <a:p>
            <a:pPr lvl="2"/>
            <a:r>
              <a:rPr lang="fi-FI" dirty="0" smtClean="0"/>
              <a:t>Paleltumat, palovammat</a:t>
            </a:r>
          </a:p>
          <a:p>
            <a:pPr lvl="2">
              <a:buNone/>
            </a:pPr>
            <a:endParaRPr lang="fi-FI" dirty="0" smtClean="0"/>
          </a:p>
          <a:p>
            <a:r>
              <a:rPr lang="fi-FI" b="1" u="sng" dirty="0" smtClean="0"/>
              <a:t>Kemialliset + biologiset tekijät</a:t>
            </a:r>
          </a:p>
          <a:p>
            <a:pPr>
              <a:buNone/>
            </a:pPr>
            <a:endParaRPr lang="fi-FI" b="1" u="sng" dirty="0" smtClean="0"/>
          </a:p>
          <a:p>
            <a:pPr lvl="1"/>
            <a:r>
              <a:rPr lang="fi-FI" b="1" dirty="0"/>
              <a:t>Tietyt työympäristöt </a:t>
            </a:r>
            <a:r>
              <a:rPr lang="fi-FI" b="1" dirty="0" smtClean="0"/>
              <a:t>riskiryhmässä, </a:t>
            </a:r>
            <a:r>
              <a:rPr lang="fi-FI" b="1" dirty="0" err="1" smtClean="0"/>
              <a:t>Esim</a:t>
            </a:r>
            <a:r>
              <a:rPr lang="fi-FI" b="1" dirty="0" smtClean="0"/>
              <a:t>?</a:t>
            </a:r>
            <a:endParaRPr lang="fi-FI" b="1" dirty="0"/>
          </a:p>
          <a:p>
            <a:pPr lvl="1"/>
            <a:r>
              <a:rPr lang="fi-FI" b="1" dirty="0"/>
              <a:t>Ilman kautta kulkeutuvat</a:t>
            </a:r>
          </a:p>
          <a:p>
            <a:pPr lvl="2"/>
            <a:r>
              <a:rPr lang="fi-FI" dirty="0"/>
              <a:t> tupakka, häkä, rikki,  typen oksidit, raskasmetallit, formaldehydi, bentseeni, hiilidioksidi, otsoni, sisäilman mikrobit…</a:t>
            </a:r>
          </a:p>
          <a:p>
            <a:pPr lvl="1"/>
            <a:r>
              <a:rPr lang="fi-FI" b="1" dirty="0"/>
              <a:t>Veden kautta kulkeutuvat</a:t>
            </a:r>
          </a:p>
          <a:p>
            <a:pPr lvl="2"/>
            <a:r>
              <a:rPr lang="fi-FI" dirty="0"/>
              <a:t> desinfioinnin sivutuotteet, nitraatit, nitriitit, uraani, fluoridi…</a:t>
            </a:r>
          </a:p>
          <a:p>
            <a:pPr lvl="1"/>
            <a:r>
              <a:rPr lang="fi-FI" b="1" dirty="0"/>
              <a:t>Ravinnon kautta kulkeutuvat</a:t>
            </a:r>
          </a:p>
          <a:p>
            <a:pPr lvl="2"/>
            <a:r>
              <a:rPr lang="fi-FI" dirty="0"/>
              <a:t>PCB, dioksiini, torjunta-aineet, lisäaineet, elohopea…</a:t>
            </a:r>
          </a:p>
          <a:p>
            <a:pPr lvl="1"/>
            <a:r>
              <a:rPr lang="fi-FI" b="1" dirty="0"/>
              <a:t>Isot hiukkaset, pien-, ultrapienet hiukkaset</a:t>
            </a:r>
          </a:p>
          <a:p>
            <a:pPr lvl="2">
              <a:buNone/>
            </a:pPr>
            <a:endParaRPr lang="fi-FI" dirty="0" smtClean="0"/>
          </a:p>
          <a:p>
            <a:pPr lvl="2">
              <a:buNone/>
            </a:pPr>
            <a:endParaRPr lang="en-GB" dirty="0"/>
          </a:p>
        </p:txBody>
      </p:sp>
    </p:spTree>
    <p:extLst>
      <p:ext uri="{BB962C8B-B14F-4D97-AF65-F5344CB8AC3E}">
        <p14:creationId xmlns:p14="http://schemas.microsoft.com/office/powerpoint/2010/main" val="31803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19536" y="404664"/>
            <a:ext cx="8589640" cy="1066800"/>
          </a:xfrm>
        </p:spPr>
        <p:txBody>
          <a:bodyPr>
            <a:normAutofit/>
          </a:bodyPr>
          <a:lstStyle/>
          <a:p>
            <a:r>
              <a:rPr lang="fi-FI" sz="4000" b="1" dirty="0"/>
              <a:t>Melun negatiivisia terveysvaikutuksia:</a:t>
            </a:r>
          </a:p>
        </p:txBody>
      </p:sp>
      <p:sp>
        <p:nvSpPr>
          <p:cNvPr id="39939" name="Rectangle 3"/>
          <p:cNvSpPr>
            <a:spLocks noGrp="1" noChangeArrowheads="1"/>
          </p:cNvSpPr>
          <p:nvPr>
            <p:ph type="body" idx="1"/>
          </p:nvPr>
        </p:nvSpPr>
        <p:spPr>
          <a:xfrm>
            <a:off x="1524000" y="1480633"/>
            <a:ext cx="8686800" cy="4897139"/>
          </a:xfrm>
        </p:spPr>
        <p:txBody>
          <a:bodyPr>
            <a:noAutofit/>
          </a:bodyPr>
          <a:lstStyle/>
          <a:p>
            <a:pPr lvl="2">
              <a:lnSpc>
                <a:spcPct val="80000"/>
              </a:lnSpc>
              <a:buClr>
                <a:srgbClr val="CC0000"/>
              </a:buClr>
              <a:buFont typeface="Comic Sans MS" pitchFamily="66" charset="0"/>
              <a:buChar char="F"/>
            </a:pPr>
            <a:r>
              <a:rPr lang="fi-FI" dirty="0">
                <a:solidFill>
                  <a:schemeClr val="tx1"/>
                </a:solidFill>
              </a:rPr>
              <a:t>häiritsee tai vaikeuttaa työskentelyä</a:t>
            </a:r>
          </a:p>
          <a:p>
            <a:pPr lvl="2">
              <a:lnSpc>
                <a:spcPct val="80000"/>
              </a:lnSpc>
              <a:buClr>
                <a:srgbClr val="CC0000"/>
              </a:buClr>
              <a:buFont typeface="Comic Sans MS" pitchFamily="66" charset="0"/>
              <a:buChar char="F"/>
            </a:pPr>
            <a:r>
              <a:rPr lang="fi-FI" dirty="0">
                <a:solidFill>
                  <a:schemeClr val="tx1"/>
                </a:solidFill>
              </a:rPr>
              <a:t>Lisää ihmisten puheen volyymia, mikä kuormittaa sekä puhujaa, että kuulijaa</a:t>
            </a:r>
          </a:p>
          <a:p>
            <a:pPr lvl="2">
              <a:lnSpc>
                <a:spcPct val="80000"/>
              </a:lnSpc>
              <a:buClr>
                <a:srgbClr val="CC0000"/>
              </a:buClr>
              <a:buFont typeface="Comic Sans MS" pitchFamily="66" charset="0"/>
              <a:buChar char="F"/>
            </a:pPr>
            <a:r>
              <a:rPr lang="fi-FI" dirty="0">
                <a:solidFill>
                  <a:schemeClr val="tx1"/>
                </a:solidFill>
              </a:rPr>
              <a:t>Voimakas melu saattaa vaurioittaa pysyvästi korvaa ja aiheuttaa kuulokyvyn eriasteista heikkenemistä.</a:t>
            </a:r>
          </a:p>
          <a:p>
            <a:pPr lvl="2">
              <a:lnSpc>
                <a:spcPct val="80000"/>
              </a:lnSpc>
              <a:buClr>
                <a:srgbClr val="CC0000"/>
              </a:buClr>
              <a:buFont typeface="Comic Sans MS" pitchFamily="66" charset="0"/>
              <a:buChar char="F"/>
            </a:pPr>
            <a:r>
              <a:rPr lang="fi-FI" dirty="0">
                <a:solidFill>
                  <a:schemeClr val="tx1"/>
                </a:solidFill>
              </a:rPr>
              <a:t>heikentää suorituskykyä</a:t>
            </a:r>
          </a:p>
          <a:p>
            <a:pPr lvl="2">
              <a:lnSpc>
                <a:spcPct val="80000"/>
              </a:lnSpc>
              <a:buClr>
                <a:srgbClr val="CC0000"/>
              </a:buClr>
              <a:buFont typeface="Comic Sans MS" pitchFamily="66" charset="0"/>
              <a:buChar char="F"/>
            </a:pPr>
            <a:r>
              <a:rPr lang="fi-FI" dirty="0">
                <a:solidFill>
                  <a:schemeClr val="tx1"/>
                </a:solidFill>
              </a:rPr>
              <a:t>Melu voi estää korvaa aistimasta muita äänimerkkejä, esimerkiksi varoitusääniä, jolloin tapaturmavaara kasvaa.</a:t>
            </a:r>
          </a:p>
          <a:p>
            <a:pPr lvl="2">
              <a:lnSpc>
                <a:spcPct val="80000"/>
              </a:lnSpc>
              <a:buClr>
                <a:srgbClr val="CC0000"/>
              </a:buClr>
              <a:buFont typeface="Comic Sans MS" pitchFamily="66" charset="0"/>
              <a:buNone/>
            </a:pPr>
            <a:endParaRPr lang="fi-FI" dirty="0">
              <a:solidFill>
                <a:schemeClr val="tx1"/>
              </a:solidFill>
            </a:endParaRPr>
          </a:p>
          <a:p>
            <a:pPr lvl="2">
              <a:lnSpc>
                <a:spcPct val="80000"/>
              </a:lnSpc>
              <a:buClr>
                <a:srgbClr val="008000"/>
              </a:buClr>
              <a:buFont typeface="Comic Sans MS" pitchFamily="66" charset="0"/>
              <a:buChar char="P"/>
            </a:pPr>
            <a:r>
              <a:rPr lang="fi-FI" dirty="0">
                <a:solidFill>
                  <a:schemeClr val="tx1"/>
                </a:solidFill>
              </a:rPr>
              <a:t>aiheuttaa unihäiriöitä</a:t>
            </a:r>
          </a:p>
          <a:p>
            <a:pPr lvl="2">
              <a:lnSpc>
                <a:spcPct val="80000"/>
              </a:lnSpc>
              <a:buClr>
                <a:srgbClr val="008000"/>
              </a:buClr>
              <a:buFont typeface="Comic Sans MS" pitchFamily="66" charset="0"/>
              <a:buChar char="P"/>
            </a:pPr>
            <a:r>
              <a:rPr lang="fi-FI" dirty="0">
                <a:solidFill>
                  <a:schemeClr val="tx1"/>
                </a:solidFill>
              </a:rPr>
              <a:t>voi aiheuttaa henkistä kuormitusta ja stressiä</a:t>
            </a:r>
          </a:p>
          <a:p>
            <a:pPr lvl="2">
              <a:lnSpc>
                <a:spcPct val="80000"/>
              </a:lnSpc>
              <a:buClr>
                <a:srgbClr val="008000"/>
              </a:buClr>
              <a:buFont typeface="Comic Sans MS" pitchFamily="66" charset="0"/>
              <a:buChar char="P"/>
            </a:pPr>
            <a:r>
              <a:rPr lang="fi-FI" dirty="0">
                <a:solidFill>
                  <a:schemeClr val="tx1"/>
                </a:solidFill>
              </a:rPr>
              <a:t>Lisää ärtymystä</a:t>
            </a:r>
          </a:p>
          <a:p>
            <a:pPr lvl="2">
              <a:lnSpc>
                <a:spcPct val="80000"/>
              </a:lnSpc>
              <a:buClr>
                <a:srgbClr val="008000"/>
              </a:buClr>
              <a:buFont typeface="Comic Sans MS" pitchFamily="66" charset="0"/>
              <a:buChar char="P"/>
            </a:pPr>
            <a:r>
              <a:rPr lang="fi-FI" dirty="0">
                <a:solidFill>
                  <a:schemeClr val="tx1"/>
                </a:solidFill>
              </a:rPr>
              <a:t>Heikentää oppimista</a:t>
            </a:r>
          </a:p>
          <a:p>
            <a:pPr lvl="2">
              <a:lnSpc>
                <a:spcPct val="80000"/>
              </a:lnSpc>
              <a:buClr>
                <a:srgbClr val="008000"/>
              </a:buClr>
              <a:buFont typeface="Comic Sans MS" pitchFamily="66" charset="0"/>
              <a:buNone/>
            </a:pPr>
            <a:endParaRPr lang="fi-FI" dirty="0">
              <a:solidFill>
                <a:schemeClr val="tx1"/>
              </a:solidFill>
            </a:endParaRPr>
          </a:p>
          <a:p>
            <a:pPr lvl="2">
              <a:lnSpc>
                <a:spcPct val="80000"/>
              </a:lnSpc>
              <a:buClr>
                <a:srgbClr val="FFFF00"/>
              </a:buClr>
              <a:buFont typeface="Comic Sans MS" pitchFamily="66" charset="0"/>
              <a:buChar char="S"/>
            </a:pPr>
            <a:r>
              <a:rPr lang="fi-FI" dirty="0">
                <a:solidFill>
                  <a:schemeClr val="tx1"/>
                </a:solidFill>
              </a:rPr>
              <a:t>Vaikeuttaa ihmisten välistä viestintää.  </a:t>
            </a:r>
          </a:p>
        </p:txBody>
      </p:sp>
    </p:spTree>
    <p:extLst>
      <p:ext uri="{BB962C8B-B14F-4D97-AF65-F5344CB8AC3E}">
        <p14:creationId xmlns:p14="http://schemas.microsoft.com/office/powerpoint/2010/main" val="94388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9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spcBef>
                <a:spcPts val="0"/>
              </a:spcBef>
              <a:buSzPct val="25000"/>
            </a:pPr>
            <a:endParaRPr>
              <a:solidFill>
                <a:schemeClr val="lt1"/>
              </a:solidFill>
              <a:latin typeface="Consolas"/>
              <a:ea typeface="Consolas"/>
              <a:cs typeface="Consolas"/>
              <a:sym typeface="Consolas"/>
            </a:endParaRPr>
          </a:p>
        </p:txBody>
      </p:sp>
      <p:pic>
        <p:nvPicPr>
          <p:cNvPr id="163" name="Shape 163" descr="C:\Users\elviiravalimaki\Pictures\2011-11-17\019.jpg"/>
          <p:cNvPicPr preferRelativeResize="0">
            <a:picLocks noGrp="1"/>
          </p:cNvPicPr>
          <p:nvPr>
            <p:ph type="body" idx="1"/>
          </p:nvPr>
        </p:nvPicPr>
        <p:blipFill rotWithShape="1">
          <a:blip r:embed="rId3">
            <a:alphaModFix/>
          </a:blip>
          <a:srcRect/>
          <a:stretch/>
        </p:blipFill>
        <p:spPr>
          <a:xfrm>
            <a:off x="2135188" y="-379412"/>
            <a:ext cx="6697661" cy="7237411"/>
          </a:xfrm>
          <a:prstGeom prst="rect">
            <a:avLst/>
          </a:prstGeom>
          <a:noFill/>
          <a:ln>
            <a:noFill/>
          </a:ln>
        </p:spPr>
      </p:pic>
    </p:spTree>
    <p:extLst>
      <p:ext uri="{BB962C8B-B14F-4D97-AF65-F5344CB8AC3E}">
        <p14:creationId xmlns:p14="http://schemas.microsoft.com/office/powerpoint/2010/main" val="405319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r>
              <a:rPr lang="en-US"/>
              <a:t>Ydinvoimala onnettomuus</a:t>
            </a:r>
          </a:p>
        </p:txBody>
      </p:sp>
      <p:sp>
        <p:nvSpPr>
          <p:cNvPr id="169" name="Shape 169"/>
          <p:cNvSpPr txBox="1">
            <a:spLocks noGrp="1"/>
          </p:cNvSpPr>
          <p:nvPr>
            <p:ph type="body" idx="1"/>
          </p:nvPr>
        </p:nvSpPr>
        <p:spPr>
          <a:xfrm>
            <a:off x="1659800" y="1222225"/>
            <a:ext cx="8908500" cy="4904100"/>
          </a:xfrm>
          <a:prstGeom prst="rect">
            <a:avLst/>
          </a:prstGeom>
        </p:spPr>
        <p:txBody>
          <a:bodyPr vert="horz" lIns="91425" tIns="91425" rIns="91425" bIns="91425" rtlCol="0" anchor="t" anchorCtr="0">
            <a:noAutofit/>
          </a:bodyPr>
          <a:lstStyle/>
          <a:p>
            <a:pPr marL="0" indent="0">
              <a:lnSpc>
                <a:spcPct val="115000"/>
              </a:lnSpc>
              <a:spcBef>
                <a:spcPts val="0"/>
              </a:spcBef>
              <a:spcAft>
                <a:spcPts val="2700"/>
              </a:spcAft>
              <a:buNone/>
            </a:pPr>
            <a:r>
              <a:rPr lang="en-US" sz="2400">
                <a:solidFill>
                  <a:srgbClr val="222222"/>
                </a:solidFill>
                <a:latin typeface="Times New Roman"/>
                <a:ea typeface="Times New Roman"/>
                <a:cs typeface="Times New Roman"/>
                <a:sym typeface="Times New Roman"/>
              </a:rPr>
              <a:t>Tšernobylin ydinvoimalaonnettomuus tapahtui lauantaina 26. huhtikuuta 1986 Ukrainan sosialistisessa neuvostotasavallassa lähellä Prypjatin kaupunkia. Ydinvoimalan reaktorin ydin suli ja radioaktiivisia saasteita levisi laajalti Eurooppaan. </a:t>
            </a:r>
            <a:r>
              <a:rPr lang="en-US" sz="2400" b="1">
                <a:solidFill>
                  <a:srgbClr val="222222"/>
                </a:solidFill>
                <a:latin typeface="Times New Roman"/>
                <a:ea typeface="Times New Roman"/>
                <a:cs typeface="Times New Roman"/>
                <a:sym typeface="Times New Roman"/>
              </a:rPr>
              <a:t>Radioaktiiviset säteilyarvot kohosivat myös Suomessa</a:t>
            </a:r>
            <a:r>
              <a:rPr lang="en-US" sz="2400">
                <a:solidFill>
                  <a:srgbClr val="222222"/>
                </a:solidFill>
                <a:latin typeface="Times New Roman"/>
                <a:ea typeface="Times New Roman"/>
                <a:cs typeface="Times New Roman"/>
                <a:sym typeface="Times New Roman"/>
              </a:rPr>
              <a:t>, mutta säteilyn syytä ei aluksi tiedetty. Tšernobylin katastrofi oli historian vakavin ydinvoimalaonnettomuus ja näin siitä uutisoitiin Suomessa. Suomessa ja muissa Pohjoismaissa mitattiin vuoden 1986 vapun alla kohonneita säteilyarvoja. Säteilyn syytä ei tiedetty, sillä Neuvostoliitto ei tiedottanut Ukrainassa sattuneesta ydinvoimalaonnettomuudesta.</a:t>
            </a:r>
          </a:p>
        </p:txBody>
      </p:sp>
    </p:spTree>
    <p:extLst>
      <p:ext uri="{BB962C8B-B14F-4D97-AF65-F5344CB8AC3E}">
        <p14:creationId xmlns:p14="http://schemas.microsoft.com/office/powerpoint/2010/main" val="99765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endParaRPr/>
          </a:p>
        </p:txBody>
      </p:sp>
      <p:sp>
        <p:nvSpPr>
          <p:cNvPr id="175" name="Shape 175"/>
          <p:cNvSpPr txBox="1">
            <a:spLocks noGrp="1"/>
          </p:cNvSpPr>
          <p:nvPr>
            <p:ph type="body" idx="1"/>
          </p:nvPr>
        </p:nvSpPr>
        <p:spPr>
          <a:xfrm>
            <a:off x="1981200" y="1600200"/>
            <a:ext cx="8229600" cy="4526100"/>
          </a:xfrm>
          <a:prstGeom prst="rect">
            <a:avLst/>
          </a:prstGeom>
        </p:spPr>
        <p:txBody>
          <a:bodyPr vert="horz" lIns="91425" tIns="91425" rIns="91425" bIns="91425" rtlCol="0" anchor="t" anchorCtr="0">
            <a:noAutofit/>
          </a:bodyPr>
          <a:lstStyle/>
          <a:p>
            <a:pPr marL="0" indent="0">
              <a:lnSpc>
                <a:spcPct val="115000"/>
              </a:lnSpc>
              <a:spcBef>
                <a:spcPts val="0"/>
              </a:spcBef>
              <a:spcAft>
                <a:spcPts val="2700"/>
              </a:spcAft>
              <a:buNone/>
            </a:pPr>
            <a:r>
              <a:rPr lang="en-US" sz="3000" dirty="0" err="1">
                <a:solidFill>
                  <a:srgbClr val="333333"/>
                </a:solidFill>
                <a:highlight>
                  <a:srgbClr val="FFFFFF"/>
                </a:highlight>
                <a:latin typeface="Arial"/>
                <a:ea typeface="Arial"/>
                <a:cs typeface="Arial"/>
                <a:sym typeface="Arial"/>
              </a:rPr>
              <a:t>Ehdottomasti</a:t>
            </a:r>
            <a:r>
              <a:rPr lang="en-US" sz="3000" dirty="0">
                <a:solidFill>
                  <a:srgbClr val="333333"/>
                </a:solidFill>
                <a:highlight>
                  <a:srgbClr val="FFFFFF"/>
                </a:highlight>
                <a:latin typeface="Arial"/>
                <a:ea typeface="Arial"/>
                <a:cs typeface="Arial"/>
                <a:sym typeface="Arial"/>
              </a:rPr>
              <a:t> </a:t>
            </a:r>
            <a:r>
              <a:rPr lang="en-US" sz="3000" dirty="0" err="1" smtClean="0">
                <a:solidFill>
                  <a:srgbClr val="333333"/>
                </a:solidFill>
                <a:highlight>
                  <a:srgbClr val="FFFFFF"/>
                </a:highlight>
                <a:latin typeface="Arial"/>
                <a:ea typeface="Arial"/>
                <a:cs typeface="Arial"/>
                <a:sym typeface="Arial"/>
              </a:rPr>
              <a:t>vakavin</a:t>
            </a:r>
            <a:r>
              <a:rPr lang="en-US" sz="3000" dirty="0" smtClean="0">
                <a:solidFill>
                  <a:srgbClr val="333333"/>
                </a:solidFill>
                <a:highlight>
                  <a:srgbClr val="FFFFFF"/>
                </a:highlight>
                <a:latin typeface="Arial"/>
                <a:ea typeface="Arial"/>
                <a:cs typeface="Arial"/>
                <a:sym typeface="Arial"/>
              </a:rPr>
              <a:t> </a:t>
            </a:r>
            <a:r>
              <a:rPr lang="en-US" sz="3000" dirty="0" err="1" smtClean="0">
                <a:solidFill>
                  <a:srgbClr val="333333"/>
                </a:solidFill>
                <a:highlight>
                  <a:srgbClr val="FFFFFF"/>
                </a:highlight>
                <a:latin typeface="Arial"/>
                <a:ea typeface="Arial"/>
                <a:cs typeface="Arial"/>
                <a:sym typeface="Arial"/>
              </a:rPr>
              <a:t>ydinvoimala</a:t>
            </a:r>
            <a:r>
              <a:rPr lang="en-US" sz="3000" dirty="0" smtClean="0">
                <a:solidFill>
                  <a:srgbClr val="333333"/>
                </a:solidFill>
                <a:highlight>
                  <a:srgbClr val="FFFFFF"/>
                </a:highlight>
                <a:latin typeface="Arial"/>
                <a:ea typeface="Arial"/>
                <a:cs typeface="Arial"/>
                <a:sym typeface="Arial"/>
              </a:rPr>
              <a:t> </a:t>
            </a:r>
            <a:r>
              <a:rPr lang="en-US" sz="3000" dirty="0" err="1" smtClean="0">
                <a:solidFill>
                  <a:srgbClr val="333333"/>
                </a:solidFill>
                <a:highlight>
                  <a:srgbClr val="FFFFFF"/>
                </a:highlight>
                <a:latin typeface="Arial"/>
                <a:ea typeface="Arial"/>
                <a:cs typeface="Arial"/>
                <a:sym typeface="Arial"/>
              </a:rPr>
              <a:t>onnettomuuden</a:t>
            </a:r>
            <a:r>
              <a:rPr lang="en-US" sz="3000" dirty="0" smtClean="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aiheuttama</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terveysvaikutus</a:t>
            </a:r>
            <a:r>
              <a:rPr lang="en-US" sz="3000" dirty="0">
                <a:solidFill>
                  <a:srgbClr val="333333"/>
                </a:solidFill>
                <a:highlight>
                  <a:srgbClr val="FFFFFF"/>
                </a:highlight>
                <a:latin typeface="Arial"/>
                <a:ea typeface="Arial"/>
                <a:cs typeface="Arial"/>
                <a:sym typeface="Arial"/>
              </a:rPr>
              <a:t> </a:t>
            </a:r>
            <a:r>
              <a:rPr lang="en-US" sz="3000" dirty="0" smtClean="0">
                <a:solidFill>
                  <a:srgbClr val="333333"/>
                </a:solidFill>
                <a:highlight>
                  <a:srgbClr val="FFFFFF"/>
                </a:highlight>
                <a:latin typeface="Arial"/>
                <a:ea typeface="Arial"/>
                <a:cs typeface="Arial"/>
                <a:sym typeface="Arial"/>
              </a:rPr>
              <a:t>on </a:t>
            </a:r>
            <a:r>
              <a:rPr lang="en-US" sz="3000" dirty="0" err="1">
                <a:solidFill>
                  <a:srgbClr val="333333"/>
                </a:solidFill>
                <a:highlight>
                  <a:srgbClr val="FFFFFF"/>
                </a:highlight>
                <a:latin typeface="Arial"/>
                <a:ea typeface="Arial"/>
                <a:cs typeface="Arial"/>
                <a:sym typeface="Arial"/>
              </a:rPr>
              <a:t>huomattavasti</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suurentunut</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kilpirauhassyövän</a:t>
            </a:r>
            <a:r>
              <a:rPr lang="en-US" sz="3000" dirty="0">
                <a:solidFill>
                  <a:srgbClr val="333333"/>
                </a:solidFill>
                <a:highlight>
                  <a:srgbClr val="FFFFFF"/>
                </a:highlight>
                <a:latin typeface="Arial"/>
                <a:ea typeface="Arial"/>
                <a:cs typeface="Arial"/>
                <a:sym typeface="Arial"/>
              </a:rPr>
              <a:t> </a:t>
            </a:r>
            <a:r>
              <a:rPr lang="en-US" sz="3000" dirty="0" err="1" smtClean="0">
                <a:solidFill>
                  <a:srgbClr val="333333"/>
                </a:solidFill>
                <a:highlight>
                  <a:srgbClr val="FFFFFF"/>
                </a:highlight>
                <a:latin typeface="Arial"/>
                <a:ea typeface="Arial"/>
                <a:cs typeface="Arial"/>
                <a:sym typeface="Arial"/>
              </a:rPr>
              <a:t>ilmaantuvuus</a:t>
            </a:r>
            <a:r>
              <a:rPr lang="en-US" sz="3000" dirty="0" smtClean="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lapsena</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onnettomuudessa</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reaktorista</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vapautuneelle</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radiojodille</a:t>
            </a:r>
            <a:r>
              <a:rPr lang="en-US" sz="3000" dirty="0">
                <a:solidFill>
                  <a:srgbClr val="333333"/>
                </a:solidFill>
                <a:highlight>
                  <a:srgbClr val="FFFFFF"/>
                </a:highlight>
                <a:latin typeface="Arial"/>
                <a:ea typeface="Arial"/>
                <a:cs typeface="Arial"/>
                <a:sym typeface="Arial"/>
              </a:rPr>
              <a:t> </a:t>
            </a:r>
            <a:r>
              <a:rPr lang="en-US" sz="3000" dirty="0" err="1">
                <a:solidFill>
                  <a:srgbClr val="333333"/>
                </a:solidFill>
                <a:highlight>
                  <a:srgbClr val="FFFFFF"/>
                </a:highlight>
                <a:latin typeface="Arial"/>
                <a:ea typeface="Arial"/>
                <a:cs typeface="Arial"/>
                <a:sym typeface="Arial"/>
              </a:rPr>
              <a:t>altistuneilla</a:t>
            </a:r>
            <a:r>
              <a:rPr lang="en-US" sz="3000" dirty="0">
                <a:solidFill>
                  <a:srgbClr val="333333"/>
                </a:solidFill>
                <a:highlight>
                  <a:srgbClr val="FFFFFF"/>
                </a:highlight>
                <a:latin typeface="Arial"/>
                <a:ea typeface="Arial"/>
                <a:cs typeface="Arial"/>
                <a:sym typeface="Arial"/>
              </a:rPr>
              <a:t>. </a:t>
            </a:r>
          </a:p>
          <a:p>
            <a:pPr>
              <a:spcBef>
                <a:spcPts val="0"/>
              </a:spcBef>
              <a:buNone/>
            </a:pPr>
            <a:endParaRPr sz="1800" dirty="0">
              <a:latin typeface="Times New Roman"/>
              <a:ea typeface="Times New Roman"/>
              <a:cs typeface="Times New Roman"/>
              <a:sym typeface="Times New Roman"/>
            </a:endParaRPr>
          </a:p>
          <a:p>
            <a:pPr>
              <a:spcBef>
                <a:spcPts val="0"/>
              </a:spcBef>
              <a:buNone/>
            </a:pPr>
            <a:endParaRPr dirty="0"/>
          </a:p>
        </p:txBody>
      </p:sp>
    </p:spTree>
    <p:extLst>
      <p:ext uri="{BB962C8B-B14F-4D97-AF65-F5344CB8AC3E}">
        <p14:creationId xmlns:p14="http://schemas.microsoft.com/office/powerpoint/2010/main" val="3331398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880</Words>
  <Application>Microsoft Office PowerPoint</Application>
  <PresentationFormat>Laajakuva</PresentationFormat>
  <Paragraphs>99</Paragraphs>
  <Slides>18</Slides>
  <Notes>8</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18</vt:i4>
      </vt:variant>
    </vt:vector>
  </HeadingPairs>
  <TitlesOfParts>
    <vt:vector size="26" baseType="lpstr">
      <vt:lpstr>Arial</vt:lpstr>
      <vt:lpstr>Calibri</vt:lpstr>
      <vt:lpstr>Calibri Light</vt:lpstr>
      <vt:lpstr>Comic Sans MS</vt:lpstr>
      <vt:lpstr>Consolas</vt:lpstr>
      <vt:lpstr>Times New Roman</vt:lpstr>
      <vt:lpstr>Verdana</vt:lpstr>
      <vt:lpstr>Office-teema</vt:lpstr>
      <vt:lpstr>Ympäristö ja terveys</vt:lpstr>
      <vt:lpstr>YO-kysymyksiä</vt:lpstr>
      <vt:lpstr>WHO: määritelmä</vt:lpstr>
      <vt:lpstr>Ympäristön terveys</vt:lpstr>
      <vt:lpstr>PowerPoint-esitys</vt:lpstr>
      <vt:lpstr>Melun negatiivisia terveysvaikutuksia:</vt:lpstr>
      <vt:lpstr>PowerPoint-esitys</vt:lpstr>
      <vt:lpstr>Ydinvoimala onnettomuus</vt:lpstr>
      <vt:lpstr>PowerPoint-esitys</vt:lpstr>
      <vt:lpstr>Nokian vesikriisi 2007</vt:lpstr>
      <vt:lpstr>PowerPoint-esitys</vt:lpstr>
      <vt:lpstr>PowerPoint-esitys</vt:lpstr>
      <vt:lpstr>PowerPoint-esitys</vt:lpstr>
      <vt:lpstr>PowerPoint-esitys</vt:lpstr>
      <vt:lpstr>Tehtävä</vt:lpstr>
      <vt:lpstr>PowerPoint-esitys</vt:lpstr>
      <vt:lpstr>Vastaus</vt:lpstr>
      <vt:lpstr>PowerPoint-esitys</vt:lpstr>
    </vt:vector>
  </TitlesOfParts>
  <Company>Jämsän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Ympäristö ja terveys</dc:title>
  <dc:creator>Paunu Sijaiset</dc:creator>
  <cp:lastModifiedBy>Koulu Kuhmoinen</cp:lastModifiedBy>
  <cp:revision>7</cp:revision>
  <dcterms:created xsi:type="dcterms:W3CDTF">2018-09-11T10:33:38Z</dcterms:created>
  <dcterms:modified xsi:type="dcterms:W3CDTF">2018-09-11T11:12:58Z</dcterms:modified>
</cp:coreProperties>
</file>