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46A2D3-F552-4FC9-840F-BCF82B3A197F}"/>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CCDAC54-6300-478F-AE2D-9C139A9314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62C304B-1203-400E-9200-99461EE49A86}"/>
              </a:ext>
            </a:extLst>
          </p:cNvPr>
          <p:cNvSpPr>
            <a:spLocks noGrp="1"/>
          </p:cNvSpPr>
          <p:nvPr>
            <p:ph type="dt" sz="half" idx="10"/>
          </p:nvPr>
        </p:nvSpPr>
        <p:spPr/>
        <p:txBody>
          <a:bodyPr/>
          <a:lstStyle/>
          <a:p>
            <a:fld id="{AAB77F5B-DD99-428E-A5B7-0BA0ECD344D8}" type="datetimeFigureOut">
              <a:rPr lang="fi-FI" smtClean="0"/>
              <a:t>14.8.2018</a:t>
            </a:fld>
            <a:endParaRPr lang="fi-FI"/>
          </a:p>
        </p:txBody>
      </p:sp>
      <p:sp>
        <p:nvSpPr>
          <p:cNvPr id="5" name="Alatunnisteen paikkamerkki 4">
            <a:extLst>
              <a:ext uri="{FF2B5EF4-FFF2-40B4-BE49-F238E27FC236}">
                <a16:creationId xmlns:a16="http://schemas.microsoft.com/office/drawing/2014/main" id="{ED75E3CF-6A61-400C-9B4B-41A79BA962A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E8FD668-1E27-4C33-A67B-2687343C53F5}"/>
              </a:ext>
            </a:extLst>
          </p:cNvPr>
          <p:cNvSpPr>
            <a:spLocks noGrp="1"/>
          </p:cNvSpPr>
          <p:nvPr>
            <p:ph type="sldNum" sz="quarter" idx="12"/>
          </p:nvPr>
        </p:nvSpPr>
        <p:spPr/>
        <p:txBody>
          <a:bodyPr/>
          <a:lstStyle/>
          <a:p>
            <a:fld id="{50DB66AE-9A38-4CAB-9F35-08C342572D07}" type="slidenum">
              <a:rPr lang="fi-FI" smtClean="0"/>
              <a:t>‹#›</a:t>
            </a:fld>
            <a:endParaRPr lang="fi-FI"/>
          </a:p>
        </p:txBody>
      </p:sp>
    </p:spTree>
    <p:extLst>
      <p:ext uri="{BB962C8B-B14F-4D97-AF65-F5344CB8AC3E}">
        <p14:creationId xmlns:p14="http://schemas.microsoft.com/office/powerpoint/2010/main" val="768257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A1A390-5D2C-47C4-A2A2-650840BBF4F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10EF630-9F2A-4582-8235-9092D1768F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41C15CB-CBED-4762-8EED-DCECAC98B242}"/>
              </a:ext>
            </a:extLst>
          </p:cNvPr>
          <p:cNvSpPr>
            <a:spLocks noGrp="1"/>
          </p:cNvSpPr>
          <p:nvPr>
            <p:ph type="dt" sz="half" idx="10"/>
          </p:nvPr>
        </p:nvSpPr>
        <p:spPr/>
        <p:txBody>
          <a:bodyPr/>
          <a:lstStyle/>
          <a:p>
            <a:fld id="{AAB77F5B-DD99-428E-A5B7-0BA0ECD344D8}" type="datetimeFigureOut">
              <a:rPr lang="fi-FI" smtClean="0"/>
              <a:t>14.8.2018</a:t>
            </a:fld>
            <a:endParaRPr lang="fi-FI"/>
          </a:p>
        </p:txBody>
      </p:sp>
      <p:sp>
        <p:nvSpPr>
          <p:cNvPr id="5" name="Alatunnisteen paikkamerkki 4">
            <a:extLst>
              <a:ext uri="{FF2B5EF4-FFF2-40B4-BE49-F238E27FC236}">
                <a16:creationId xmlns:a16="http://schemas.microsoft.com/office/drawing/2014/main" id="{2064771E-AF2B-46BD-BD1E-ED1A1B27B7E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BABA467-BE31-4560-AC2B-1376E6564CBD}"/>
              </a:ext>
            </a:extLst>
          </p:cNvPr>
          <p:cNvSpPr>
            <a:spLocks noGrp="1"/>
          </p:cNvSpPr>
          <p:nvPr>
            <p:ph type="sldNum" sz="quarter" idx="12"/>
          </p:nvPr>
        </p:nvSpPr>
        <p:spPr/>
        <p:txBody>
          <a:bodyPr/>
          <a:lstStyle/>
          <a:p>
            <a:fld id="{50DB66AE-9A38-4CAB-9F35-08C342572D07}" type="slidenum">
              <a:rPr lang="fi-FI" smtClean="0"/>
              <a:t>‹#›</a:t>
            </a:fld>
            <a:endParaRPr lang="fi-FI"/>
          </a:p>
        </p:txBody>
      </p:sp>
    </p:spTree>
    <p:extLst>
      <p:ext uri="{BB962C8B-B14F-4D97-AF65-F5344CB8AC3E}">
        <p14:creationId xmlns:p14="http://schemas.microsoft.com/office/powerpoint/2010/main" val="127536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92EF48D-0D4B-4017-8493-BD1192FE1EE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78D8AE4-5663-4E08-9F26-4FF4CBB9BCA2}"/>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884DE60-C875-4285-A562-ED73B7E471E4}"/>
              </a:ext>
            </a:extLst>
          </p:cNvPr>
          <p:cNvSpPr>
            <a:spLocks noGrp="1"/>
          </p:cNvSpPr>
          <p:nvPr>
            <p:ph type="dt" sz="half" idx="10"/>
          </p:nvPr>
        </p:nvSpPr>
        <p:spPr/>
        <p:txBody>
          <a:bodyPr/>
          <a:lstStyle/>
          <a:p>
            <a:fld id="{AAB77F5B-DD99-428E-A5B7-0BA0ECD344D8}" type="datetimeFigureOut">
              <a:rPr lang="fi-FI" smtClean="0"/>
              <a:t>14.8.2018</a:t>
            </a:fld>
            <a:endParaRPr lang="fi-FI"/>
          </a:p>
        </p:txBody>
      </p:sp>
      <p:sp>
        <p:nvSpPr>
          <p:cNvPr id="5" name="Alatunnisteen paikkamerkki 4">
            <a:extLst>
              <a:ext uri="{FF2B5EF4-FFF2-40B4-BE49-F238E27FC236}">
                <a16:creationId xmlns:a16="http://schemas.microsoft.com/office/drawing/2014/main" id="{CE58F7BE-EDA9-43F7-B576-5A3B0CD0FC0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3819C6A-E496-40E6-AD91-93DB282C0293}"/>
              </a:ext>
            </a:extLst>
          </p:cNvPr>
          <p:cNvSpPr>
            <a:spLocks noGrp="1"/>
          </p:cNvSpPr>
          <p:nvPr>
            <p:ph type="sldNum" sz="quarter" idx="12"/>
          </p:nvPr>
        </p:nvSpPr>
        <p:spPr/>
        <p:txBody>
          <a:bodyPr/>
          <a:lstStyle/>
          <a:p>
            <a:fld id="{50DB66AE-9A38-4CAB-9F35-08C342572D07}" type="slidenum">
              <a:rPr lang="fi-FI" smtClean="0"/>
              <a:t>‹#›</a:t>
            </a:fld>
            <a:endParaRPr lang="fi-FI"/>
          </a:p>
        </p:txBody>
      </p:sp>
    </p:spTree>
    <p:extLst>
      <p:ext uri="{BB962C8B-B14F-4D97-AF65-F5344CB8AC3E}">
        <p14:creationId xmlns:p14="http://schemas.microsoft.com/office/powerpoint/2010/main" val="127187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5AACE-B49B-489E-9E94-101B6249076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07514BD-48BA-42A2-8F01-1D9CCAFB5AE6}"/>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F581E61-0D3C-4F0B-A2BF-EEF9525D5CAF}"/>
              </a:ext>
            </a:extLst>
          </p:cNvPr>
          <p:cNvSpPr>
            <a:spLocks noGrp="1"/>
          </p:cNvSpPr>
          <p:nvPr>
            <p:ph type="dt" sz="half" idx="10"/>
          </p:nvPr>
        </p:nvSpPr>
        <p:spPr/>
        <p:txBody>
          <a:bodyPr/>
          <a:lstStyle/>
          <a:p>
            <a:fld id="{AAB77F5B-DD99-428E-A5B7-0BA0ECD344D8}" type="datetimeFigureOut">
              <a:rPr lang="fi-FI" smtClean="0"/>
              <a:t>14.8.2018</a:t>
            </a:fld>
            <a:endParaRPr lang="fi-FI"/>
          </a:p>
        </p:txBody>
      </p:sp>
      <p:sp>
        <p:nvSpPr>
          <p:cNvPr id="5" name="Alatunnisteen paikkamerkki 4">
            <a:extLst>
              <a:ext uri="{FF2B5EF4-FFF2-40B4-BE49-F238E27FC236}">
                <a16:creationId xmlns:a16="http://schemas.microsoft.com/office/drawing/2014/main" id="{044CE22A-1542-4539-A66D-37EC3A49EC5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32438E9-77E7-4A64-BE38-BC4984F80D2E}"/>
              </a:ext>
            </a:extLst>
          </p:cNvPr>
          <p:cNvSpPr>
            <a:spLocks noGrp="1"/>
          </p:cNvSpPr>
          <p:nvPr>
            <p:ph type="sldNum" sz="quarter" idx="12"/>
          </p:nvPr>
        </p:nvSpPr>
        <p:spPr/>
        <p:txBody>
          <a:bodyPr/>
          <a:lstStyle/>
          <a:p>
            <a:fld id="{50DB66AE-9A38-4CAB-9F35-08C342572D07}" type="slidenum">
              <a:rPr lang="fi-FI" smtClean="0"/>
              <a:t>‹#›</a:t>
            </a:fld>
            <a:endParaRPr lang="fi-FI"/>
          </a:p>
        </p:txBody>
      </p:sp>
    </p:spTree>
    <p:extLst>
      <p:ext uri="{BB962C8B-B14F-4D97-AF65-F5344CB8AC3E}">
        <p14:creationId xmlns:p14="http://schemas.microsoft.com/office/powerpoint/2010/main" val="124866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6B72D-BACF-43BA-9253-5C1DA03CEB0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5A9264A-3E33-49DD-91B4-EFC18C709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E3FD089F-B788-49B7-B8C3-96A46C2913B9}"/>
              </a:ext>
            </a:extLst>
          </p:cNvPr>
          <p:cNvSpPr>
            <a:spLocks noGrp="1"/>
          </p:cNvSpPr>
          <p:nvPr>
            <p:ph type="dt" sz="half" idx="10"/>
          </p:nvPr>
        </p:nvSpPr>
        <p:spPr/>
        <p:txBody>
          <a:bodyPr/>
          <a:lstStyle/>
          <a:p>
            <a:fld id="{AAB77F5B-DD99-428E-A5B7-0BA0ECD344D8}" type="datetimeFigureOut">
              <a:rPr lang="fi-FI" smtClean="0"/>
              <a:t>14.8.2018</a:t>
            </a:fld>
            <a:endParaRPr lang="fi-FI"/>
          </a:p>
        </p:txBody>
      </p:sp>
      <p:sp>
        <p:nvSpPr>
          <p:cNvPr id="5" name="Alatunnisteen paikkamerkki 4">
            <a:extLst>
              <a:ext uri="{FF2B5EF4-FFF2-40B4-BE49-F238E27FC236}">
                <a16:creationId xmlns:a16="http://schemas.microsoft.com/office/drawing/2014/main" id="{9393A28E-88DD-4021-B038-FE23E74850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D393084-77DB-4FD6-933B-EF3049F5793C}"/>
              </a:ext>
            </a:extLst>
          </p:cNvPr>
          <p:cNvSpPr>
            <a:spLocks noGrp="1"/>
          </p:cNvSpPr>
          <p:nvPr>
            <p:ph type="sldNum" sz="quarter" idx="12"/>
          </p:nvPr>
        </p:nvSpPr>
        <p:spPr/>
        <p:txBody>
          <a:bodyPr/>
          <a:lstStyle/>
          <a:p>
            <a:fld id="{50DB66AE-9A38-4CAB-9F35-08C342572D07}" type="slidenum">
              <a:rPr lang="fi-FI" smtClean="0"/>
              <a:t>‹#›</a:t>
            </a:fld>
            <a:endParaRPr lang="fi-FI"/>
          </a:p>
        </p:txBody>
      </p:sp>
    </p:spTree>
    <p:extLst>
      <p:ext uri="{BB962C8B-B14F-4D97-AF65-F5344CB8AC3E}">
        <p14:creationId xmlns:p14="http://schemas.microsoft.com/office/powerpoint/2010/main" val="107756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9573DA-E75C-423E-8D54-EFFFCDABF30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F5D7F8A-9BA6-4DD2-A729-17BF87AFC02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EC4C59A-040C-46C9-A5F6-6A1CAA2D26BE}"/>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A1C63E4-103C-4BFB-BE4C-1CA822C55F1F}"/>
              </a:ext>
            </a:extLst>
          </p:cNvPr>
          <p:cNvSpPr>
            <a:spLocks noGrp="1"/>
          </p:cNvSpPr>
          <p:nvPr>
            <p:ph type="dt" sz="half" idx="10"/>
          </p:nvPr>
        </p:nvSpPr>
        <p:spPr/>
        <p:txBody>
          <a:bodyPr/>
          <a:lstStyle/>
          <a:p>
            <a:fld id="{AAB77F5B-DD99-428E-A5B7-0BA0ECD344D8}" type="datetimeFigureOut">
              <a:rPr lang="fi-FI" smtClean="0"/>
              <a:t>14.8.2018</a:t>
            </a:fld>
            <a:endParaRPr lang="fi-FI"/>
          </a:p>
        </p:txBody>
      </p:sp>
      <p:sp>
        <p:nvSpPr>
          <p:cNvPr id="6" name="Alatunnisteen paikkamerkki 5">
            <a:extLst>
              <a:ext uri="{FF2B5EF4-FFF2-40B4-BE49-F238E27FC236}">
                <a16:creationId xmlns:a16="http://schemas.microsoft.com/office/drawing/2014/main" id="{A32E0F3B-4C9A-482D-87EB-EE59EBF879A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24959EE-5076-4D47-9388-54FB1872F289}"/>
              </a:ext>
            </a:extLst>
          </p:cNvPr>
          <p:cNvSpPr>
            <a:spLocks noGrp="1"/>
          </p:cNvSpPr>
          <p:nvPr>
            <p:ph type="sldNum" sz="quarter" idx="12"/>
          </p:nvPr>
        </p:nvSpPr>
        <p:spPr/>
        <p:txBody>
          <a:bodyPr/>
          <a:lstStyle/>
          <a:p>
            <a:fld id="{50DB66AE-9A38-4CAB-9F35-08C342572D07}" type="slidenum">
              <a:rPr lang="fi-FI" smtClean="0"/>
              <a:t>‹#›</a:t>
            </a:fld>
            <a:endParaRPr lang="fi-FI"/>
          </a:p>
        </p:txBody>
      </p:sp>
    </p:spTree>
    <p:extLst>
      <p:ext uri="{BB962C8B-B14F-4D97-AF65-F5344CB8AC3E}">
        <p14:creationId xmlns:p14="http://schemas.microsoft.com/office/powerpoint/2010/main" val="294899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EC7910-274A-450A-8F1A-190B3816521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E774A44-7C82-44FA-B092-F9CA5B41F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E5469BFD-6C17-4EAF-B69B-DC9CAAD70B8C}"/>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B5A3723-1E5F-4F44-9E85-59F3859FE2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FA391CF9-B2F2-4C58-ABE7-0F3C44903FB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68AC9F7-9702-4C97-BD13-5FF51EB05F1A}"/>
              </a:ext>
            </a:extLst>
          </p:cNvPr>
          <p:cNvSpPr>
            <a:spLocks noGrp="1"/>
          </p:cNvSpPr>
          <p:nvPr>
            <p:ph type="dt" sz="half" idx="10"/>
          </p:nvPr>
        </p:nvSpPr>
        <p:spPr/>
        <p:txBody>
          <a:bodyPr/>
          <a:lstStyle/>
          <a:p>
            <a:fld id="{AAB77F5B-DD99-428E-A5B7-0BA0ECD344D8}" type="datetimeFigureOut">
              <a:rPr lang="fi-FI" smtClean="0"/>
              <a:t>14.8.2018</a:t>
            </a:fld>
            <a:endParaRPr lang="fi-FI"/>
          </a:p>
        </p:txBody>
      </p:sp>
      <p:sp>
        <p:nvSpPr>
          <p:cNvPr id="8" name="Alatunnisteen paikkamerkki 7">
            <a:extLst>
              <a:ext uri="{FF2B5EF4-FFF2-40B4-BE49-F238E27FC236}">
                <a16:creationId xmlns:a16="http://schemas.microsoft.com/office/drawing/2014/main" id="{AC4F09DA-F4C3-48CB-8DF2-D521684CEE8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945FB08-FBE7-4326-AFF5-042740CB15BA}"/>
              </a:ext>
            </a:extLst>
          </p:cNvPr>
          <p:cNvSpPr>
            <a:spLocks noGrp="1"/>
          </p:cNvSpPr>
          <p:nvPr>
            <p:ph type="sldNum" sz="quarter" idx="12"/>
          </p:nvPr>
        </p:nvSpPr>
        <p:spPr/>
        <p:txBody>
          <a:bodyPr/>
          <a:lstStyle/>
          <a:p>
            <a:fld id="{50DB66AE-9A38-4CAB-9F35-08C342572D07}" type="slidenum">
              <a:rPr lang="fi-FI" smtClean="0"/>
              <a:t>‹#›</a:t>
            </a:fld>
            <a:endParaRPr lang="fi-FI"/>
          </a:p>
        </p:txBody>
      </p:sp>
    </p:spTree>
    <p:extLst>
      <p:ext uri="{BB962C8B-B14F-4D97-AF65-F5344CB8AC3E}">
        <p14:creationId xmlns:p14="http://schemas.microsoft.com/office/powerpoint/2010/main" val="199445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AD2F9B-2143-4ECD-AA87-BF35984D61A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5175646-1367-428A-A2B1-FF56618D7971}"/>
              </a:ext>
            </a:extLst>
          </p:cNvPr>
          <p:cNvSpPr>
            <a:spLocks noGrp="1"/>
          </p:cNvSpPr>
          <p:nvPr>
            <p:ph type="dt" sz="half" idx="10"/>
          </p:nvPr>
        </p:nvSpPr>
        <p:spPr/>
        <p:txBody>
          <a:bodyPr/>
          <a:lstStyle/>
          <a:p>
            <a:fld id="{AAB77F5B-DD99-428E-A5B7-0BA0ECD344D8}" type="datetimeFigureOut">
              <a:rPr lang="fi-FI" smtClean="0"/>
              <a:t>14.8.2018</a:t>
            </a:fld>
            <a:endParaRPr lang="fi-FI"/>
          </a:p>
        </p:txBody>
      </p:sp>
      <p:sp>
        <p:nvSpPr>
          <p:cNvPr id="4" name="Alatunnisteen paikkamerkki 3">
            <a:extLst>
              <a:ext uri="{FF2B5EF4-FFF2-40B4-BE49-F238E27FC236}">
                <a16:creationId xmlns:a16="http://schemas.microsoft.com/office/drawing/2014/main" id="{0E6D06A9-B32B-4759-9101-3845D48EC10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804DE14-778A-433D-A7B8-69F3B2BD5CF6}"/>
              </a:ext>
            </a:extLst>
          </p:cNvPr>
          <p:cNvSpPr>
            <a:spLocks noGrp="1"/>
          </p:cNvSpPr>
          <p:nvPr>
            <p:ph type="sldNum" sz="quarter" idx="12"/>
          </p:nvPr>
        </p:nvSpPr>
        <p:spPr/>
        <p:txBody>
          <a:bodyPr/>
          <a:lstStyle/>
          <a:p>
            <a:fld id="{50DB66AE-9A38-4CAB-9F35-08C342572D07}" type="slidenum">
              <a:rPr lang="fi-FI" smtClean="0"/>
              <a:t>‹#›</a:t>
            </a:fld>
            <a:endParaRPr lang="fi-FI"/>
          </a:p>
        </p:txBody>
      </p:sp>
    </p:spTree>
    <p:extLst>
      <p:ext uri="{BB962C8B-B14F-4D97-AF65-F5344CB8AC3E}">
        <p14:creationId xmlns:p14="http://schemas.microsoft.com/office/powerpoint/2010/main" val="161750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48333FF-51E4-46EA-B443-BF3958B67145}"/>
              </a:ext>
            </a:extLst>
          </p:cNvPr>
          <p:cNvSpPr>
            <a:spLocks noGrp="1"/>
          </p:cNvSpPr>
          <p:nvPr>
            <p:ph type="dt" sz="half" idx="10"/>
          </p:nvPr>
        </p:nvSpPr>
        <p:spPr/>
        <p:txBody>
          <a:bodyPr/>
          <a:lstStyle/>
          <a:p>
            <a:fld id="{AAB77F5B-DD99-428E-A5B7-0BA0ECD344D8}" type="datetimeFigureOut">
              <a:rPr lang="fi-FI" smtClean="0"/>
              <a:t>14.8.2018</a:t>
            </a:fld>
            <a:endParaRPr lang="fi-FI"/>
          </a:p>
        </p:txBody>
      </p:sp>
      <p:sp>
        <p:nvSpPr>
          <p:cNvPr id="3" name="Alatunnisteen paikkamerkki 2">
            <a:extLst>
              <a:ext uri="{FF2B5EF4-FFF2-40B4-BE49-F238E27FC236}">
                <a16:creationId xmlns:a16="http://schemas.microsoft.com/office/drawing/2014/main" id="{3E3AF6DA-CF4A-4FDA-8030-669134D435B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F10371A-BDD1-4E9B-862E-199CEE5F489D}"/>
              </a:ext>
            </a:extLst>
          </p:cNvPr>
          <p:cNvSpPr>
            <a:spLocks noGrp="1"/>
          </p:cNvSpPr>
          <p:nvPr>
            <p:ph type="sldNum" sz="quarter" idx="12"/>
          </p:nvPr>
        </p:nvSpPr>
        <p:spPr/>
        <p:txBody>
          <a:bodyPr/>
          <a:lstStyle/>
          <a:p>
            <a:fld id="{50DB66AE-9A38-4CAB-9F35-08C342572D07}" type="slidenum">
              <a:rPr lang="fi-FI" smtClean="0"/>
              <a:t>‹#›</a:t>
            </a:fld>
            <a:endParaRPr lang="fi-FI"/>
          </a:p>
        </p:txBody>
      </p:sp>
    </p:spTree>
    <p:extLst>
      <p:ext uri="{BB962C8B-B14F-4D97-AF65-F5344CB8AC3E}">
        <p14:creationId xmlns:p14="http://schemas.microsoft.com/office/powerpoint/2010/main" val="64334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745078-AD25-4146-8BD4-4E07A47D976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DEBA8A8-31BA-4A4B-AEC2-6BC03389F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49CADB3-676D-4DAF-9F00-0E187CA45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2638290-DC12-400B-A1AD-FEEEB38C9E56}"/>
              </a:ext>
            </a:extLst>
          </p:cNvPr>
          <p:cNvSpPr>
            <a:spLocks noGrp="1"/>
          </p:cNvSpPr>
          <p:nvPr>
            <p:ph type="dt" sz="half" idx="10"/>
          </p:nvPr>
        </p:nvSpPr>
        <p:spPr/>
        <p:txBody>
          <a:bodyPr/>
          <a:lstStyle/>
          <a:p>
            <a:fld id="{AAB77F5B-DD99-428E-A5B7-0BA0ECD344D8}" type="datetimeFigureOut">
              <a:rPr lang="fi-FI" smtClean="0"/>
              <a:t>14.8.2018</a:t>
            </a:fld>
            <a:endParaRPr lang="fi-FI"/>
          </a:p>
        </p:txBody>
      </p:sp>
      <p:sp>
        <p:nvSpPr>
          <p:cNvPr id="6" name="Alatunnisteen paikkamerkki 5">
            <a:extLst>
              <a:ext uri="{FF2B5EF4-FFF2-40B4-BE49-F238E27FC236}">
                <a16:creationId xmlns:a16="http://schemas.microsoft.com/office/drawing/2014/main" id="{9BA88320-9D8D-4680-B985-50C9AFDFB74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2D2D04E-B2B0-4FE0-A6DD-263AA4AA87D6}"/>
              </a:ext>
            </a:extLst>
          </p:cNvPr>
          <p:cNvSpPr>
            <a:spLocks noGrp="1"/>
          </p:cNvSpPr>
          <p:nvPr>
            <p:ph type="sldNum" sz="quarter" idx="12"/>
          </p:nvPr>
        </p:nvSpPr>
        <p:spPr/>
        <p:txBody>
          <a:bodyPr/>
          <a:lstStyle/>
          <a:p>
            <a:fld id="{50DB66AE-9A38-4CAB-9F35-08C342572D07}" type="slidenum">
              <a:rPr lang="fi-FI" smtClean="0"/>
              <a:t>‹#›</a:t>
            </a:fld>
            <a:endParaRPr lang="fi-FI"/>
          </a:p>
        </p:txBody>
      </p:sp>
    </p:spTree>
    <p:extLst>
      <p:ext uri="{BB962C8B-B14F-4D97-AF65-F5344CB8AC3E}">
        <p14:creationId xmlns:p14="http://schemas.microsoft.com/office/powerpoint/2010/main" val="206817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148133-1B47-4967-AC18-64F5366A08F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392FCB1-5CF4-4361-AFF4-4A77AA8D1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CB93967-86B2-4B8F-9C6D-551C9F3BF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A335B0AE-F289-4C90-91E9-9127F5A67539}"/>
              </a:ext>
            </a:extLst>
          </p:cNvPr>
          <p:cNvSpPr>
            <a:spLocks noGrp="1"/>
          </p:cNvSpPr>
          <p:nvPr>
            <p:ph type="dt" sz="half" idx="10"/>
          </p:nvPr>
        </p:nvSpPr>
        <p:spPr/>
        <p:txBody>
          <a:bodyPr/>
          <a:lstStyle/>
          <a:p>
            <a:fld id="{AAB77F5B-DD99-428E-A5B7-0BA0ECD344D8}" type="datetimeFigureOut">
              <a:rPr lang="fi-FI" smtClean="0"/>
              <a:t>14.8.2018</a:t>
            </a:fld>
            <a:endParaRPr lang="fi-FI"/>
          </a:p>
        </p:txBody>
      </p:sp>
      <p:sp>
        <p:nvSpPr>
          <p:cNvPr id="6" name="Alatunnisteen paikkamerkki 5">
            <a:extLst>
              <a:ext uri="{FF2B5EF4-FFF2-40B4-BE49-F238E27FC236}">
                <a16:creationId xmlns:a16="http://schemas.microsoft.com/office/drawing/2014/main" id="{6DFAC60C-B574-4749-B9E2-11B7EFD2A98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ED2751-E73F-4197-B2E5-9F1209644D59}"/>
              </a:ext>
            </a:extLst>
          </p:cNvPr>
          <p:cNvSpPr>
            <a:spLocks noGrp="1"/>
          </p:cNvSpPr>
          <p:nvPr>
            <p:ph type="sldNum" sz="quarter" idx="12"/>
          </p:nvPr>
        </p:nvSpPr>
        <p:spPr/>
        <p:txBody>
          <a:bodyPr/>
          <a:lstStyle/>
          <a:p>
            <a:fld id="{50DB66AE-9A38-4CAB-9F35-08C342572D07}" type="slidenum">
              <a:rPr lang="fi-FI" smtClean="0"/>
              <a:t>‹#›</a:t>
            </a:fld>
            <a:endParaRPr lang="fi-FI"/>
          </a:p>
        </p:txBody>
      </p:sp>
    </p:spTree>
    <p:extLst>
      <p:ext uri="{BB962C8B-B14F-4D97-AF65-F5344CB8AC3E}">
        <p14:creationId xmlns:p14="http://schemas.microsoft.com/office/powerpoint/2010/main" val="37804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622DF66-BEF6-4086-9C55-22EAC61F2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7681BE7-EBEB-4CF7-AA79-46E8A2739A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0712EC-16BF-478F-8FA3-6D7FFC600B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77F5B-DD99-428E-A5B7-0BA0ECD344D8}" type="datetimeFigureOut">
              <a:rPr lang="fi-FI" smtClean="0"/>
              <a:t>14.8.2018</a:t>
            </a:fld>
            <a:endParaRPr lang="fi-FI"/>
          </a:p>
        </p:txBody>
      </p:sp>
      <p:sp>
        <p:nvSpPr>
          <p:cNvPr id="5" name="Alatunnisteen paikkamerkki 4">
            <a:extLst>
              <a:ext uri="{FF2B5EF4-FFF2-40B4-BE49-F238E27FC236}">
                <a16:creationId xmlns:a16="http://schemas.microsoft.com/office/drawing/2014/main" id="{3070C91F-DC3F-4A5F-B9C0-568838622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2DBF49D0-EA60-4D5A-BDC4-A3E17CC44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B66AE-9A38-4CAB-9F35-08C342572D07}" type="slidenum">
              <a:rPr lang="fi-FI" smtClean="0"/>
              <a:t>‹#›</a:t>
            </a:fld>
            <a:endParaRPr lang="fi-FI"/>
          </a:p>
        </p:txBody>
      </p:sp>
    </p:spTree>
    <p:extLst>
      <p:ext uri="{BB962C8B-B14F-4D97-AF65-F5344CB8AC3E}">
        <p14:creationId xmlns:p14="http://schemas.microsoft.com/office/powerpoint/2010/main" val="1079839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ph.fi/download/172124_lukion_opetussuunnitelman_perusteet_2015.pdf" TargetMode="External"/><Relationship Id="rId2" Type="http://schemas.openxmlformats.org/officeDocument/2006/relationships/hyperlink" Target="https://www.ylioppilastutkinto.fi/images/sivuston_tiedostot/Sahkoinen_tutkinto/fi_sahkoinen_reaali.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le.fi/aihe/artikkeli/2017/09/05/2017-syksy-terveystiet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lioppilastutkinto.fi/images/sivuston_tiedostot/Sahkoinen_tutkinto/tiedote_terveystieto_fi.pdf" TargetMode="External"/><Relationship Id="rId2" Type="http://schemas.openxmlformats.org/officeDocument/2006/relationships/hyperlink" Target="https://www.ylioppilastutkinto.fi/images/sivustontiedosto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539813-71F0-4DD9-B694-070CADA4D77F}"/>
              </a:ext>
            </a:extLst>
          </p:cNvPr>
          <p:cNvSpPr>
            <a:spLocks noGrp="1"/>
          </p:cNvSpPr>
          <p:nvPr>
            <p:ph type="ctrTitle"/>
          </p:nvPr>
        </p:nvSpPr>
        <p:spPr>
          <a:xfrm>
            <a:off x="1524000" y="414779"/>
            <a:ext cx="9144000" cy="1185421"/>
          </a:xfrm>
        </p:spPr>
        <p:txBody>
          <a:bodyPr>
            <a:noAutofit/>
          </a:bodyPr>
          <a:lstStyle/>
          <a:p>
            <a:pPr marL="990600" indent="444500">
              <a:lnSpc>
                <a:spcPct val="114000"/>
              </a:lnSpc>
              <a:spcAft>
                <a:spcPts val="3405"/>
              </a:spcAft>
            </a:pPr>
            <a:r>
              <a:rPr lang="fi-FI" sz="3200" b="1" dirty="0">
                <a:solidFill>
                  <a:srgbClr val="000000"/>
                </a:solidFill>
                <a:latin typeface="Comic Sans MS" panose="030F0702030302020204" pitchFamily="66" charset="0"/>
                <a:ea typeface="Comic Sans MS" panose="030F0702030302020204" pitchFamily="66" charset="0"/>
                <a:cs typeface="Comic Sans MS" panose="030F0702030302020204" pitchFamily="66" charset="0"/>
              </a:rPr>
              <a:t>Sähköinen ylioppilaskoe</a:t>
            </a:r>
            <a:r>
              <a:rPr lang="fi-FI" sz="3200" dirty="0">
                <a:solidFill>
                  <a:srgbClr val="000000"/>
                </a:solidFill>
                <a:latin typeface="Comic Sans MS" panose="030F0702030302020204" pitchFamily="66" charset="0"/>
                <a:ea typeface="Comic Sans MS" panose="030F0702030302020204" pitchFamily="66" charset="0"/>
                <a:cs typeface="Comic Sans MS" panose="030F0702030302020204" pitchFamily="66" charset="0"/>
              </a:rPr>
              <a:t> - reaaliaineiden yleiset ohjeet</a:t>
            </a:r>
            <a:endParaRPr lang="fi-FI" sz="3200" dirty="0"/>
          </a:p>
        </p:txBody>
      </p:sp>
      <p:sp>
        <p:nvSpPr>
          <p:cNvPr id="3" name="Alaotsikko 2">
            <a:extLst>
              <a:ext uri="{FF2B5EF4-FFF2-40B4-BE49-F238E27FC236}">
                <a16:creationId xmlns:a16="http://schemas.microsoft.com/office/drawing/2014/main" id="{A9293441-DC2C-4AA4-9BB1-324D91C3FBC1}"/>
              </a:ext>
            </a:extLst>
          </p:cNvPr>
          <p:cNvSpPr>
            <a:spLocks noGrp="1"/>
          </p:cNvSpPr>
          <p:nvPr>
            <p:ph type="subTitle" idx="1"/>
          </p:nvPr>
        </p:nvSpPr>
        <p:spPr>
          <a:xfrm>
            <a:off x="548283" y="1600200"/>
            <a:ext cx="9997125" cy="4807671"/>
          </a:xfrm>
        </p:spPr>
        <p:txBody>
          <a:bodyPr>
            <a:normAutofit fontScale="55000" lnSpcReduction="20000"/>
          </a:bodyPr>
          <a:lstStyle/>
          <a:p>
            <a:r>
              <a:rPr lang="fi-FI" sz="4400" baseline="-25000" dirty="0" smtClean="0">
                <a:solidFill>
                  <a:srgbClr val="000000"/>
                </a:solidFill>
                <a:latin typeface="Comic Sans MS" panose="030F0702030302020204" pitchFamily="66" charset="0"/>
                <a:ea typeface="Comic Sans MS" panose="030F0702030302020204" pitchFamily="66" charset="0"/>
                <a:cs typeface="Comic Sans MS" panose="030F0702030302020204" pitchFamily="66" charset="0"/>
                <a:hlinkClick r:id="rId2"/>
              </a:rPr>
              <a:t> </a:t>
            </a:r>
            <a:endParaRPr lang="fi-FI" sz="4400" baseline="-25000" dirty="0">
              <a:solidFill>
                <a:srgbClr val="000000"/>
              </a:solidFill>
              <a:latin typeface="Comic Sans MS" panose="030F0702030302020204" pitchFamily="66" charset="0"/>
              <a:ea typeface="Comic Sans MS" panose="030F0702030302020204" pitchFamily="66" charset="0"/>
              <a:cs typeface="Comic Sans MS" panose="030F0702030302020204" pitchFamily="66" charset="0"/>
            </a:endParaRPr>
          </a:p>
          <a:p>
            <a:endParaRPr lang="fi-FI" sz="4400" baseline="-25000" dirty="0">
              <a:solidFill>
                <a:srgbClr val="000000"/>
              </a:solidFill>
              <a:latin typeface="Comic Sans MS" panose="030F0702030302020204" pitchFamily="66" charset="0"/>
              <a:ea typeface="Calibri" panose="020F0502020204030204" pitchFamily="34" charset="0"/>
            </a:endParaRPr>
          </a:p>
          <a:p>
            <a:pPr algn="l"/>
            <a:r>
              <a:rPr lang="fi-FI" sz="5100" b="1" dirty="0"/>
              <a:t>Kokeen kesto ja  tehtävien sisällöt</a:t>
            </a:r>
          </a:p>
          <a:p>
            <a:pPr lvl="0" algn="l"/>
            <a:endParaRPr lang="fi-FI" sz="5100" baseline="30000" dirty="0"/>
          </a:p>
          <a:p>
            <a:pPr lvl="0" algn="l"/>
            <a:r>
              <a:rPr lang="fi-FI" sz="5100" baseline="30000" dirty="0"/>
              <a:t>Kaikissa reaaliaineissa kokeen kesto on </a:t>
            </a:r>
            <a:r>
              <a:rPr lang="fi-FI" sz="5100" b="1" baseline="30000" dirty="0" smtClean="0"/>
              <a:t>kuusi </a:t>
            </a:r>
            <a:r>
              <a:rPr lang="fi-FI" sz="5100" baseline="30000" dirty="0"/>
              <a:t>(6) tuntia. </a:t>
            </a:r>
          </a:p>
          <a:p>
            <a:pPr lvl="0" algn="l"/>
            <a:r>
              <a:rPr lang="fi-FI" sz="5100" b="1" baseline="30000" dirty="0"/>
              <a:t>Kokeiden sisältö perustuu lukion opetussuunnitelman perusteisiin. </a:t>
            </a:r>
          </a:p>
          <a:p>
            <a:pPr lvl="0" algn="l"/>
            <a:r>
              <a:rPr lang="fi-FI" sz="5100" baseline="30000" dirty="0"/>
              <a:t>Kokeissa kehitetään kurssirajat ylittäviä ja myös oppiainerajat ylittäviä tehtäviä. </a:t>
            </a:r>
          </a:p>
          <a:p>
            <a:pPr lvl="0" algn="l"/>
            <a:r>
              <a:rPr lang="fi-FI" sz="5100" baseline="30000" dirty="0"/>
              <a:t>Vastauksia voi luonnostella suttupaperille. Papereita ei lähetetä lautakuntaan. </a:t>
            </a:r>
          </a:p>
          <a:p>
            <a:pPr algn="l"/>
            <a:r>
              <a:rPr lang="fi-FI" sz="5100" b="1" dirty="0"/>
              <a:t>Lukion OPS  </a:t>
            </a:r>
            <a:endParaRPr lang="fi-FI" sz="5100" dirty="0"/>
          </a:p>
          <a:p>
            <a:pPr algn="l"/>
            <a:r>
              <a:rPr lang="fi-FI" sz="4400" dirty="0"/>
              <a:t>(Terveystieto löytyy s. 204) </a:t>
            </a:r>
          </a:p>
          <a:p>
            <a:pPr algn="l"/>
            <a:r>
              <a:rPr lang="fi-FI" sz="4400" b="1" u="sng" dirty="0">
                <a:hlinkClick r:id="rId3"/>
              </a:rPr>
              <a:t>http://www.oph.fi/download/172124_lukion_opetussuunnitelman_perusteet_2015.pdf</a:t>
            </a:r>
            <a:endParaRPr lang="fi-FI" sz="4400" dirty="0"/>
          </a:p>
          <a:p>
            <a:r>
              <a:rPr lang="fi-FI" sz="3200" dirty="0">
                <a:solidFill>
                  <a:srgbClr val="000000"/>
                </a:solidFill>
                <a:latin typeface="Calibri" panose="020F0502020204030204" pitchFamily="34" charset="0"/>
                <a:ea typeface="Calibri" panose="020F0502020204030204" pitchFamily="34" charset="0"/>
              </a:rPr>
              <a:t/>
            </a:r>
            <a:br>
              <a:rPr lang="fi-FI" sz="3200" dirty="0">
                <a:solidFill>
                  <a:srgbClr val="000000"/>
                </a:solidFill>
                <a:latin typeface="Calibri" panose="020F0502020204030204" pitchFamily="34" charset="0"/>
                <a:ea typeface="Calibri" panose="020F0502020204030204" pitchFamily="34" charset="0"/>
              </a:rPr>
            </a:br>
            <a:endParaRPr lang="fi-FI" dirty="0"/>
          </a:p>
        </p:txBody>
      </p:sp>
    </p:spTree>
    <p:extLst>
      <p:ext uri="{BB962C8B-B14F-4D97-AF65-F5344CB8AC3E}">
        <p14:creationId xmlns:p14="http://schemas.microsoft.com/office/powerpoint/2010/main" val="2918489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AA74B-45EA-4DA1-B91E-8B7593DE0C04}"/>
              </a:ext>
            </a:extLst>
          </p:cNvPr>
          <p:cNvSpPr>
            <a:spLocks noGrp="1"/>
          </p:cNvSpPr>
          <p:nvPr>
            <p:ph type="title"/>
          </p:nvPr>
        </p:nvSpPr>
        <p:spPr>
          <a:xfrm flipV="1">
            <a:off x="838200" y="319406"/>
            <a:ext cx="10515600" cy="45719"/>
          </a:xfrm>
        </p:spPr>
        <p:txBody>
          <a:bodyPr>
            <a:normAutofit fontScale="90000"/>
          </a:bodyPr>
          <a:lstStyle/>
          <a:p>
            <a:endParaRPr lang="fi-FI" dirty="0"/>
          </a:p>
        </p:txBody>
      </p:sp>
      <p:sp>
        <p:nvSpPr>
          <p:cNvPr id="3" name="Sisällön paikkamerkki 2">
            <a:extLst>
              <a:ext uri="{FF2B5EF4-FFF2-40B4-BE49-F238E27FC236}">
                <a16:creationId xmlns:a16="http://schemas.microsoft.com/office/drawing/2014/main" id="{82E5155E-4E21-4F1E-BFF6-1D5EA1F051A1}"/>
              </a:ext>
            </a:extLst>
          </p:cNvPr>
          <p:cNvSpPr>
            <a:spLocks noGrp="1"/>
          </p:cNvSpPr>
          <p:nvPr>
            <p:ph idx="1"/>
          </p:nvPr>
        </p:nvSpPr>
        <p:spPr>
          <a:xfrm>
            <a:off x="838200" y="526486"/>
            <a:ext cx="10515600" cy="5650477"/>
          </a:xfrm>
        </p:spPr>
        <p:txBody>
          <a:bodyPr>
            <a:normAutofit/>
          </a:bodyPr>
          <a:lstStyle/>
          <a:p>
            <a:pPr marL="0" indent="0">
              <a:buNone/>
            </a:pPr>
            <a:endParaRPr lang="fi-FI" sz="2400" dirty="0"/>
          </a:p>
          <a:p>
            <a:pPr marL="0" indent="0">
              <a:buNone/>
            </a:pPr>
            <a:r>
              <a:rPr lang="fi-FI" sz="2400" dirty="0"/>
              <a:t>Tehtävät 1/3 arvostellaan asiasisällön hallinnan perusteella (0-20p.)</a:t>
            </a:r>
          </a:p>
          <a:p>
            <a:pPr marL="0" indent="0">
              <a:buNone/>
            </a:pPr>
            <a:r>
              <a:rPr lang="fi-FI" sz="2400" dirty="0"/>
              <a:t>Voi olla useampiakin tehtäviä/osioita. Pisteytys ratkaistaan pääasiassa tehtävien lukumäärän perusteella, esimerkiksi kaksi kysymystä/10 pistettä, neljä kysymystä/5 pistettä tai viisi kysymystä/4 pistettä. Myös muunlaiset pisteytykset ovat mahdollisia.</a:t>
            </a:r>
          </a:p>
          <a:p>
            <a:pPr marL="0" indent="0">
              <a:buNone/>
            </a:pPr>
            <a:r>
              <a:rPr lang="fi-FI" sz="2400" dirty="0"/>
              <a:t>Arviointi</a:t>
            </a:r>
          </a:p>
          <a:p>
            <a:pPr marL="0" indent="0">
              <a:buNone/>
            </a:pPr>
            <a:r>
              <a:rPr lang="fi-FI" sz="2400" dirty="0"/>
              <a:t>Hyvän vastauksen piirteissä voidaan kuvata 2 ja 4 pisteen vastauksen kriteerit (4 ja 5 pisteen kysymykset ) tai 3, 6 ja 9 pisteen vastauksen kriteerit (10 pisteen kysymykset ). </a:t>
            </a:r>
          </a:p>
          <a:p>
            <a:pPr marL="0" indent="0">
              <a:buNone/>
            </a:pPr>
            <a:endParaRPr lang="fi-FI" sz="2400" dirty="0"/>
          </a:p>
        </p:txBody>
      </p:sp>
    </p:spTree>
    <p:extLst>
      <p:ext uri="{BB962C8B-B14F-4D97-AF65-F5344CB8AC3E}">
        <p14:creationId xmlns:p14="http://schemas.microsoft.com/office/powerpoint/2010/main" val="1895696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4BAA19-8D46-4B68-BCA1-EDF2E031D279}"/>
              </a:ext>
            </a:extLst>
          </p:cNvPr>
          <p:cNvSpPr>
            <a:spLocks noGrp="1"/>
          </p:cNvSpPr>
          <p:nvPr>
            <p:ph type="title"/>
          </p:nvPr>
        </p:nvSpPr>
        <p:spPr>
          <a:xfrm>
            <a:off x="838200" y="365125"/>
            <a:ext cx="10515600" cy="45719"/>
          </a:xfrm>
        </p:spPr>
        <p:txBody>
          <a:bodyPr>
            <a:normAutofit fontScale="90000"/>
          </a:bodyPr>
          <a:lstStyle/>
          <a:p>
            <a:endParaRPr lang="fi-FI" dirty="0"/>
          </a:p>
        </p:txBody>
      </p:sp>
      <p:sp>
        <p:nvSpPr>
          <p:cNvPr id="3" name="Sisällön paikkamerkki 2">
            <a:extLst>
              <a:ext uri="{FF2B5EF4-FFF2-40B4-BE49-F238E27FC236}">
                <a16:creationId xmlns:a16="http://schemas.microsoft.com/office/drawing/2014/main" id="{318657A6-96D5-437F-8CF4-892ECE3A20A4}"/>
              </a:ext>
            </a:extLst>
          </p:cNvPr>
          <p:cNvSpPr>
            <a:spLocks noGrp="1"/>
          </p:cNvSpPr>
          <p:nvPr>
            <p:ph idx="1"/>
          </p:nvPr>
        </p:nvSpPr>
        <p:spPr>
          <a:xfrm>
            <a:off x="838200" y="535915"/>
            <a:ext cx="10515600" cy="5641048"/>
          </a:xfrm>
        </p:spPr>
        <p:txBody>
          <a:bodyPr>
            <a:normAutofit fontScale="77500" lnSpcReduction="20000"/>
          </a:bodyPr>
          <a:lstStyle/>
          <a:p>
            <a:pPr marL="0" indent="0">
              <a:buNone/>
            </a:pPr>
            <a:r>
              <a:rPr lang="fi-FI" b="1" dirty="0"/>
              <a:t>Esimerkki</a:t>
            </a:r>
          </a:p>
          <a:p>
            <a:pPr marL="0" indent="0">
              <a:buNone/>
            </a:pPr>
            <a:r>
              <a:rPr lang="fi-FI" dirty="0"/>
              <a:t>1.2 Muut melun aiheuttamat terveyshaitat (10 p.)  </a:t>
            </a:r>
          </a:p>
          <a:p>
            <a:pPr marL="0" indent="0">
              <a:buNone/>
            </a:pPr>
            <a:r>
              <a:rPr lang="fi-FI" dirty="0"/>
              <a:t>Melu vaikuttaa myös laajemmin ihmisen terveyteen. Se </a:t>
            </a:r>
            <a:r>
              <a:rPr lang="fi-FI" b="1" dirty="0"/>
              <a:t>heikentää unen laatua </a:t>
            </a:r>
            <a:r>
              <a:rPr lang="fi-FI" dirty="0"/>
              <a:t>ja aiheuttaa </a:t>
            </a:r>
            <a:r>
              <a:rPr lang="fi-FI" b="1" dirty="0"/>
              <a:t>unettomuutta</a:t>
            </a:r>
            <a:r>
              <a:rPr lang="fi-FI" dirty="0"/>
              <a:t>. Se myös </a:t>
            </a:r>
            <a:r>
              <a:rPr lang="fi-FI" b="1" dirty="0"/>
              <a:t>lisää ärtyvyyttä</a:t>
            </a:r>
            <a:r>
              <a:rPr lang="fi-FI" dirty="0"/>
              <a:t>, </a:t>
            </a:r>
            <a:r>
              <a:rPr lang="fi-FI" b="1" dirty="0"/>
              <a:t>heikentää keskittymis- </a:t>
            </a:r>
            <a:r>
              <a:rPr lang="fi-FI" dirty="0"/>
              <a:t>ja </a:t>
            </a:r>
            <a:r>
              <a:rPr lang="fi-FI" b="1" dirty="0"/>
              <a:t>oppimiskykyä</a:t>
            </a:r>
            <a:r>
              <a:rPr lang="fi-FI" dirty="0"/>
              <a:t>, aiheuttaa </a:t>
            </a:r>
            <a:r>
              <a:rPr lang="fi-FI" b="1" dirty="0"/>
              <a:t>stressiä </a:t>
            </a:r>
            <a:r>
              <a:rPr lang="fi-FI" dirty="0"/>
              <a:t>ja nostaa </a:t>
            </a:r>
            <a:r>
              <a:rPr lang="fi-FI" b="1" dirty="0"/>
              <a:t>verenpainetta</a:t>
            </a:r>
            <a:r>
              <a:rPr lang="fi-FI" dirty="0"/>
              <a:t>.  </a:t>
            </a:r>
          </a:p>
          <a:p>
            <a:pPr marL="0" indent="0">
              <a:buNone/>
            </a:pPr>
            <a:r>
              <a:rPr lang="fi-FI" dirty="0"/>
              <a:t>Melun haittoja lisäävät muun muassa ikä, yksilöllinen herkkyys, perintötekijät ja muut altisteet, kuten tupakointi, liuotinaineet, särkylääkkeet tai tärinä.  </a:t>
            </a:r>
          </a:p>
          <a:p>
            <a:pPr marL="0" indent="0">
              <a:buNone/>
            </a:pPr>
            <a:r>
              <a:rPr lang="fi-FI" b="1" dirty="0"/>
              <a:t>3 pistettä </a:t>
            </a:r>
            <a:r>
              <a:rPr lang="fi-FI" dirty="0"/>
              <a:t> </a:t>
            </a:r>
          </a:p>
          <a:p>
            <a:pPr marL="0" indent="0">
              <a:buNone/>
            </a:pPr>
            <a:r>
              <a:rPr lang="fi-FI" dirty="0"/>
              <a:t>Vastauksessa on esitelty kaksi muuta melun aiheuttamaa terveyshaittaa.  </a:t>
            </a:r>
          </a:p>
          <a:p>
            <a:pPr marL="0" indent="0">
              <a:buNone/>
            </a:pPr>
            <a:r>
              <a:rPr lang="fi-FI" b="1" dirty="0"/>
              <a:t>6 pistettä </a:t>
            </a:r>
            <a:r>
              <a:rPr lang="fi-FI" dirty="0"/>
              <a:t> </a:t>
            </a:r>
            <a:endParaRPr lang="fi-FI" b="1" dirty="0"/>
          </a:p>
          <a:p>
            <a:pPr marL="0" indent="0">
              <a:buNone/>
            </a:pPr>
            <a:r>
              <a:rPr lang="fi-FI" dirty="0"/>
              <a:t>Vastauksessa on esitelty neljä muuta melun aiheuttamaa terveyshaittaa. Esittely on pääosin asianmukaista. </a:t>
            </a:r>
          </a:p>
          <a:p>
            <a:pPr marL="0" indent="0">
              <a:buNone/>
            </a:pPr>
            <a:r>
              <a:rPr lang="fi-FI" b="1" dirty="0"/>
              <a:t>9 pistettä </a:t>
            </a:r>
            <a:r>
              <a:rPr lang="fi-FI" dirty="0"/>
              <a:t> </a:t>
            </a:r>
          </a:p>
          <a:p>
            <a:pPr marL="0" indent="0">
              <a:buNone/>
            </a:pPr>
            <a:r>
              <a:rPr lang="fi-FI" dirty="0"/>
              <a:t>Vastauksessa on esitelty ainakin viisi melun aiheuttamaa terveyshaittaa. Esittely on asianmukaista. </a:t>
            </a:r>
          </a:p>
          <a:p>
            <a:pPr marL="0" indent="0">
              <a:buNone/>
            </a:pPr>
            <a:r>
              <a:rPr lang="fi-FI" dirty="0"/>
              <a:t>Kymmenen pisteen vastauksessa on esitelty meluhaitoille herkistäviä yksilöllisiä tekijöitä. </a:t>
            </a:r>
          </a:p>
          <a:p>
            <a:pPr marL="0" indent="0">
              <a:buNone/>
            </a:pPr>
            <a:endParaRPr lang="fi-FI" dirty="0"/>
          </a:p>
        </p:txBody>
      </p:sp>
    </p:spTree>
    <p:extLst>
      <p:ext uri="{BB962C8B-B14F-4D97-AF65-F5344CB8AC3E}">
        <p14:creationId xmlns:p14="http://schemas.microsoft.com/office/powerpoint/2010/main" val="4011902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364FD-2159-4146-A6ED-85103AAD1249}"/>
              </a:ext>
            </a:extLst>
          </p:cNvPr>
          <p:cNvSpPr>
            <a:spLocks noGrp="1"/>
          </p:cNvSpPr>
          <p:nvPr>
            <p:ph type="title"/>
          </p:nvPr>
        </p:nvSpPr>
        <p:spPr>
          <a:xfrm>
            <a:off x="838200" y="365126"/>
            <a:ext cx="10515600" cy="143922"/>
          </a:xfrm>
        </p:spPr>
        <p:txBody>
          <a:bodyPr>
            <a:normAutofit fontScale="90000"/>
          </a:bodyPr>
          <a:lstStyle/>
          <a:p>
            <a:endParaRPr lang="fi-FI" dirty="0"/>
          </a:p>
        </p:txBody>
      </p:sp>
      <p:sp>
        <p:nvSpPr>
          <p:cNvPr id="3" name="Sisällön paikkamerkki 2">
            <a:extLst>
              <a:ext uri="{FF2B5EF4-FFF2-40B4-BE49-F238E27FC236}">
                <a16:creationId xmlns:a16="http://schemas.microsoft.com/office/drawing/2014/main" id="{F48B8AC3-6ED8-4A3E-B764-1F9892C506A4}"/>
              </a:ext>
            </a:extLst>
          </p:cNvPr>
          <p:cNvSpPr>
            <a:spLocks noGrp="1"/>
          </p:cNvSpPr>
          <p:nvPr>
            <p:ph idx="1"/>
          </p:nvPr>
        </p:nvSpPr>
        <p:spPr>
          <a:xfrm>
            <a:off x="838200" y="603315"/>
            <a:ext cx="10515600" cy="5573648"/>
          </a:xfrm>
        </p:spPr>
        <p:txBody>
          <a:bodyPr/>
          <a:lstStyle/>
          <a:p>
            <a:pPr marL="0" indent="0">
              <a:buNone/>
            </a:pPr>
            <a:r>
              <a:rPr lang="fi-FI" b="1" dirty="0"/>
              <a:t>Osa II</a:t>
            </a:r>
          </a:p>
          <a:p>
            <a:pPr marL="0" indent="0">
              <a:buNone/>
            </a:pPr>
            <a:r>
              <a:rPr lang="fi-FI" dirty="0"/>
              <a:t>Soveltaminen 20 </a:t>
            </a:r>
            <a:r>
              <a:rPr lang="fi-FI" dirty="0" err="1"/>
              <a:t>pist</a:t>
            </a:r>
            <a:r>
              <a:rPr lang="fi-FI" dirty="0"/>
              <a:t>. Analysointi 20 </a:t>
            </a:r>
            <a:r>
              <a:rPr lang="fi-FI" dirty="0" err="1"/>
              <a:t>pist</a:t>
            </a:r>
            <a:r>
              <a:rPr lang="fi-FI" dirty="0"/>
              <a:t>.</a:t>
            </a:r>
          </a:p>
          <a:p>
            <a:pPr marL="0" indent="0">
              <a:buNone/>
            </a:pPr>
            <a:r>
              <a:rPr lang="fi-FI" dirty="0"/>
              <a:t>Soveltaminen ja analysointi</a:t>
            </a:r>
          </a:p>
          <a:p>
            <a:pPr marL="0" indent="0">
              <a:buNone/>
            </a:pPr>
            <a:r>
              <a:rPr lang="fi-FI" dirty="0"/>
              <a:t>Tehtävät (2/3) arvostellaan asiasisällön hallinnan (0-10) ja tiedonkäsittelyn perusteella (0-10) </a:t>
            </a:r>
          </a:p>
          <a:p>
            <a:pPr marL="0" indent="0">
              <a:buNone/>
            </a:pPr>
            <a:r>
              <a:rPr lang="fi-FI" dirty="0"/>
              <a:t>Tiedonkäsittely arvostellaan taulukon 1 kriteerien mukaan. Taulukon sisältämien kriteerien tarkempi tehtäväkohtainen käyttö määritellään hyvän vastauksen piirteiden yhteydessä. </a:t>
            </a:r>
          </a:p>
          <a:p>
            <a:pPr marL="0" indent="0">
              <a:buNone/>
            </a:pPr>
            <a:r>
              <a:rPr lang="fi-FI" dirty="0"/>
              <a:t>Esimerkki</a:t>
            </a:r>
          </a:p>
          <a:p>
            <a:pPr marL="0" indent="0">
              <a:buNone/>
            </a:pPr>
            <a:r>
              <a:rPr lang="fi-FI" dirty="0"/>
              <a:t>Tiedonkäsittely arvostellaan pistein 0–10 taulukon </a:t>
            </a:r>
          </a:p>
          <a:p>
            <a:pPr marL="0" indent="0">
              <a:buNone/>
            </a:pPr>
            <a:r>
              <a:rPr lang="fi-FI" dirty="0"/>
              <a:t>1 kriteerien mukaan (käsitteiden käyttö, analysointi, kokonaisuus).  </a:t>
            </a:r>
          </a:p>
          <a:p>
            <a:pPr marL="0" indent="0">
              <a:buNone/>
            </a:pPr>
            <a:endParaRPr lang="fi-FI" dirty="0"/>
          </a:p>
        </p:txBody>
      </p:sp>
    </p:spTree>
    <p:extLst>
      <p:ext uri="{BB962C8B-B14F-4D97-AF65-F5344CB8AC3E}">
        <p14:creationId xmlns:p14="http://schemas.microsoft.com/office/powerpoint/2010/main" val="4148104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217E52-4DF8-48CD-BFDD-F0B6811AE01F}"/>
              </a:ext>
            </a:extLst>
          </p:cNvPr>
          <p:cNvSpPr>
            <a:spLocks noGrp="1"/>
          </p:cNvSpPr>
          <p:nvPr>
            <p:ph type="title"/>
          </p:nvPr>
        </p:nvSpPr>
        <p:spPr>
          <a:xfrm flipV="1">
            <a:off x="838200" y="141402"/>
            <a:ext cx="10515600" cy="223723"/>
          </a:xfrm>
        </p:spPr>
        <p:txBody>
          <a:bodyPr>
            <a:normAutofit fontScale="90000"/>
          </a:bodyPr>
          <a:lstStyle/>
          <a:p>
            <a:endParaRPr lang="fi-FI" dirty="0"/>
          </a:p>
        </p:txBody>
      </p:sp>
      <p:pic>
        <p:nvPicPr>
          <p:cNvPr id="4" name="Sisällön paikkamerkki 3">
            <a:extLst>
              <a:ext uri="{FF2B5EF4-FFF2-40B4-BE49-F238E27FC236}">
                <a16:creationId xmlns:a16="http://schemas.microsoft.com/office/drawing/2014/main" id="{D8F7877A-E40C-4C29-A0AF-BF24BC8FDD31}"/>
              </a:ext>
            </a:extLst>
          </p:cNvPr>
          <p:cNvPicPr>
            <a:picLocks noGrp="1" noChangeAspect="1"/>
          </p:cNvPicPr>
          <p:nvPr>
            <p:ph idx="1"/>
          </p:nvPr>
        </p:nvPicPr>
        <p:blipFill>
          <a:blip r:embed="rId2"/>
          <a:stretch>
            <a:fillRect/>
          </a:stretch>
        </p:blipFill>
        <p:spPr>
          <a:xfrm>
            <a:off x="838200" y="-377072"/>
            <a:ext cx="10624794" cy="6966407"/>
          </a:xfrm>
          <a:prstGeom prst="rect">
            <a:avLst/>
          </a:prstGeom>
        </p:spPr>
      </p:pic>
    </p:spTree>
    <p:extLst>
      <p:ext uri="{BB962C8B-B14F-4D97-AF65-F5344CB8AC3E}">
        <p14:creationId xmlns:p14="http://schemas.microsoft.com/office/powerpoint/2010/main" val="2397620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7AEB39-9782-4ED0-AF9A-B209989D1A1E}"/>
              </a:ext>
            </a:extLst>
          </p:cNvPr>
          <p:cNvSpPr>
            <a:spLocks noGrp="1"/>
          </p:cNvSpPr>
          <p:nvPr>
            <p:ph type="title"/>
          </p:nvPr>
        </p:nvSpPr>
        <p:spPr>
          <a:xfrm flipV="1">
            <a:off x="838200" y="319406"/>
            <a:ext cx="10515600" cy="45719"/>
          </a:xfrm>
        </p:spPr>
        <p:txBody>
          <a:bodyPr>
            <a:normAutofit fontScale="90000"/>
          </a:bodyPr>
          <a:lstStyle/>
          <a:p>
            <a:endParaRPr lang="fi-FI" dirty="0"/>
          </a:p>
        </p:txBody>
      </p:sp>
      <p:sp>
        <p:nvSpPr>
          <p:cNvPr id="3" name="Sisällön paikkamerkki 2">
            <a:extLst>
              <a:ext uri="{FF2B5EF4-FFF2-40B4-BE49-F238E27FC236}">
                <a16:creationId xmlns:a16="http://schemas.microsoft.com/office/drawing/2014/main" id="{2A6A10C7-6F41-467D-9C15-04567DC0DB49}"/>
              </a:ext>
            </a:extLst>
          </p:cNvPr>
          <p:cNvSpPr>
            <a:spLocks noGrp="1"/>
          </p:cNvSpPr>
          <p:nvPr>
            <p:ph idx="1"/>
          </p:nvPr>
        </p:nvSpPr>
        <p:spPr>
          <a:xfrm>
            <a:off x="838200" y="84841"/>
            <a:ext cx="10515600" cy="6092122"/>
          </a:xfrm>
        </p:spPr>
        <p:txBody>
          <a:bodyPr/>
          <a:lstStyle/>
          <a:p>
            <a:pPr marL="0" indent="0">
              <a:buNone/>
            </a:pPr>
            <a:r>
              <a:rPr lang="fi-FI" b="1" dirty="0"/>
              <a:t>Osa III</a:t>
            </a:r>
          </a:p>
          <a:p>
            <a:pPr marL="0" indent="0">
              <a:buNone/>
            </a:pPr>
            <a:r>
              <a:rPr lang="fi-FI" dirty="0"/>
              <a:t>Arviointi 30 </a:t>
            </a:r>
            <a:r>
              <a:rPr lang="fi-FI" dirty="0" err="1"/>
              <a:t>pist</a:t>
            </a:r>
            <a:r>
              <a:rPr lang="fi-FI" dirty="0"/>
              <a:t>. Luominen 30 </a:t>
            </a:r>
            <a:r>
              <a:rPr lang="fi-FI" dirty="0" err="1"/>
              <a:t>pist</a:t>
            </a:r>
            <a:r>
              <a:rPr lang="fi-FI" dirty="0"/>
              <a:t>.</a:t>
            </a:r>
          </a:p>
          <a:p>
            <a:pPr marL="0" indent="0">
              <a:buNone/>
            </a:pPr>
            <a:r>
              <a:rPr lang="fi-FI" dirty="0"/>
              <a:t>Arviointi ja luominen</a:t>
            </a:r>
          </a:p>
          <a:p>
            <a:pPr marL="0" indent="0">
              <a:buNone/>
            </a:pPr>
            <a:r>
              <a:rPr lang="fi-FI" dirty="0"/>
              <a:t>Tehtävät (3/3) arvostellaan asiasisällön hallinnan (0-15) ja tiedonkäsittelyn perusteella (0-15) </a:t>
            </a:r>
          </a:p>
          <a:p>
            <a:pPr marL="0" indent="0">
              <a:buNone/>
            </a:pPr>
            <a:r>
              <a:rPr lang="fi-FI" dirty="0"/>
              <a:t>Tiedonkäsittely arvostellaan taulukon 1 kriteerien mukaan. Taulukon sisältämien kriteerien tarkempi tehtäväkohtainen käyttö määritellään hyvän vastauksen piirteiden yhteydessä. </a:t>
            </a:r>
          </a:p>
          <a:p>
            <a:pPr marL="0" indent="0">
              <a:buNone/>
            </a:pPr>
            <a:r>
              <a:rPr lang="fi-FI" dirty="0"/>
              <a:t>Esimerkki</a:t>
            </a:r>
          </a:p>
          <a:p>
            <a:pPr marL="0" indent="0">
              <a:buNone/>
            </a:pPr>
            <a:r>
              <a:rPr lang="fi-FI" dirty="0"/>
              <a:t>Tiedonkäsittely arvostellaan pistein 0−15 taulukon 1 kriteerien mukaan</a:t>
            </a:r>
            <a:r>
              <a:rPr lang="fi-FI" b="1" dirty="0"/>
              <a:t> </a:t>
            </a:r>
            <a:r>
              <a:rPr lang="fi-FI" dirty="0"/>
              <a:t>(käsitteiden käyttö, argumentaatio, kokonaisuus).  </a:t>
            </a:r>
          </a:p>
          <a:p>
            <a:pPr marL="0" indent="0">
              <a:buNone/>
            </a:pPr>
            <a:endParaRPr lang="fi-FI" dirty="0"/>
          </a:p>
        </p:txBody>
      </p:sp>
    </p:spTree>
    <p:extLst>
      <p:ext uri="{BB962C8B-B14F-4D97-AF65-F5344CB8AC3E}">
        <p14:creationId xmlns:p14="http://schemas.microsoft.com/office/powerpoint/2010/main" val="4123277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5F473C-5043-4141-8F2D-C181A72526D6}"/>
              </a:ext>
            </a:extLst>
          </p:cNvPr>
          <p:cNvSpPr>
            <a:spLocks noGrp="1"/>
          </p:cNvSpPr>
          <p:nvPr>
            <p:ph type="title"/>
          </p:nvPr>
        </p:nvSpPr>
        <p:spPr>
          <a:xfrm flipV="1">
            <a:off x="838200" y="319406"/>
            <a:ext cx="10515600" cy="45719"/>
          </a:xfrm>
        </p:spPr>
        <p:txBody>
          <a:bodyPr>
            <a:normAutofit fontScale="90000"/>
          </a:bodyPr>
          <a:lstStyle/>
          <a:p>
            <a:endParaRPr lang="fi-FI" dirty="0"/>
          </a:p>
        </p:txBody>
      </p:sp>
      <p:pic>
        <p:nvPicPr>
          <p:cNvPr id="4" name="Sisällön paikkamerkki 3">
            <a:extLst>
              <a:ext uri="{FF2B5EF4-FFF2-40B4-BE49-F238E27FC236}">
                <a16:creationId xmlns:a16="http://schemas.microsoft.com/office/drawing/2014/main" id="{31EBE521-03E0-4013-9A56-2888EBBA5378}"/>
              </a:ext>
            </a:extLst>
          </p:cNvPr>
          <p:cNvPicPr>
            <a:picLocks noGrp="1" noChangeAspect="1"/>
          </p:cNvPicPr>
          <p:nvPr>
            <p:ph idx="1"/>
          </p:nvPr>
        </p:nvPicPr>
        <p:blipFill>
          <a:blip r:embed="rId2"/>
          <a:stretch>
            <a:fillRect/>
          </a:stretch>
        </p:blipFill>
        <p:spPr>
          <a:xfrm>
            <a:off x="838200" y="227012"/>
            <a:ext cx="10515600" cy="6630987"/>
          </a:xfrm>
          <a:prstGeom prst="rect">
            <a:avLst/>
          </a:prstGeom>
        </p:spPr>
      </p:pic>
    </p:spTree>
    <p:extLst>
      <p:ext uri="{BB962C8B-B14F-4D97-AF65-F5344CB8AC3E}">
        <p14:creationId xmlns:p14="http://schemas.microsoft.com/office/powerpoint/2010/main" val="2920488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61FA3272-BEC7-452C-9435-2563ABCAAFF3}"/>
              </a:ext>
            </a:extLst>
          </p:cNvPr>
          <p:cNvPicPr>
            <a:picLocks noChangeAspect="1"/>
          </p:cNvPicPr>
          <p:nvPr/>
        </p:nvPicPr>
        <p:blipFill>
          <a:blip r:embed="rId2"/>
          <a:stretch>
            <a:fillRect/>
          </a:stretch>
        </p:blipFill>
        <p:spPr>
          <a:xfrm>
            <a:off x="1027521" y="0"/>
            <a:ext cx="10515599" cy="6858000"/>
          </a:xfrm>
          <a:prstGeom prst="rect">
            <a:avLst/>
          </a:prstGeom>
        </p:spPr>
      </p:pic>
      <p:sp>
        <p:nvSpPr>
          <p:cNvPr id="2" name="Otsikko 1">
            <a:extLst>
              <a:ext uri="{FF2B5EF4-FFF2-40B4-BE49-F238E27FC236}">
                <a16:creationId xmlns:a16="http://schemas.microsoft.com/office/drawing/2014/main" id="{530FA4F9-182E-4915-8677-954493F5969C}"/>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932CE308-DBE9-4FE6-B212-FA00F2470E14}"/>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4143959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F4A464-CCF1-400A-AA80-AA3CB411FF63}"/>
              </a:ext>
            </a:extLst>
          </p:cNvPr>
          <p:cNvSpPr>
            <a:spLocks noGrp="1"/>
          </p:cNvSpPr>
          <p:nvPr>
            <p:ph type="title"/>
          </p:nvPr>
        </p:nvSpPr>
        <p:spPr>
          <a:xfrm flipV="1">
            <a:off x="838200" y="311086"/>
            <a:ext cx="10515600" cy="54040"/>
          </a:xfrm>
        </p:spPr>
        <p:txBody>
          <a:bodyPr>
            <a:normAutofit fontScale="90000"/>
          </a:bodyPr>
          <a:lstStyle/>
          <a:p>
            <a:endParaRPr lang="fi-FI" dirty="0"/>
          </a:p>
        </p:txBody>
      </p:sp>
      <p:sp>
        <p:nvSpPr>
          <p:cNvPr id="3" name="Sisällön paikkamerkki 2">
            <a:extLst>
              <a:ext uri="{FF2B5EF4-FFF2-40B4-BE49-F238E27FC236}">
                <a16:creationId xmlns:a16="http://schemas.microsoft.com/office/drawing/2014/main" id="{40317A01-08B8-45DE-93E1-265F8E7A04BF}"/>
              </a:ext>
            </a:extLst>
          </p:cNvPr>
          <p:cNvSpPr>
            <a:spLocks noGrp="1"/>
          </p:cNvSpPr>
          <p:nvPr>
            <p:ph idx="1"/>
          </p:nvPr>
        </p:nvSpPr>
        <p:spPr>
          <a:xfrm>
            <a:off x="838200" y="311086"/>
            <a:ext cx="10515600" cy="5865877"/>
          </a:xfrm>
        </p:spPr>
        <p:txBody>
          <a:bodyPr>
            <a:normAutofit fontScale="92500" lnSpcReduction="20000"/>
          </a:bodyPr>
          <a:lstStyle/>
          <a:p>
            <a:pPr marL="0" indent="0">
              <a:buNone/>
            </a:pPr>
            <a:endParaRPr lang="fi-FI" sz="2400" dirty="0"/>
          </a:p>
          <a:p>
            <a:pPr marL="0" indent="0">
              <a:buNone/>
            </a:pPr>
            <a:r>
              <a:rPr lang="fi-FI" sz="2600" dirty="0" err="1"/>
              <a:t>Huom</a:t>
            </a:r>
            <a:r>
              <a:rPr lang="fi-FI" sz="2600" dirty="0"/>
              <a:t>!!</a:t>
            </a:r>
          </a:p>
          <a:p>
            <a:pPr marL="0" indent="0">
              <a:buNone/>
            </a:pPr>
            <a:r>
              <a:rPr lang="fi-FI" sz="2600" dirty="0"/>
              <a:t>Hyvän vastauksen luonnehdinnassa on kuvattu kunkin vastauksen keskeinen asiasisältö. Kokelas voi saada pisteitä myös sellaisista </a:t>
            </a:r>
            <a:r>
              <a:rPr lang="fi-FI" sz="2600" b="1" dirty="0"/>
              <a:t>relevanteista tiedoista tai näkökulmista</a:t>
            </a:r>
            <a:r>
              <a:rPr lang="fi-FI" sz="2600" dirty="0"/>
              <a:t>, joita tehtäväkohtaisissa kuvauksissa ei tuoda esille. Jos muuten pisteitä tuottavassa vastauksessa ilmenee </a:t>
            </a:r>
            <a:r>
              <a:rPr lang="fi-FI" sz="2600" b="1" dirty="0"/>
              <a:t>useita pieniä virheitä</a:t>
            </a:r>
            <a:r>
              <a:rPr lang="fi-FI" sz="2600" dirty="0"/>
              <a:t>, voidaan asiasisällön hallinnan pistemäärästä vähentää enintään 3 pistettä (20 pisteen tehtävät) tai 5 pistettä (30 pisteen tehtävät). </a:t>
            </a:r>
          </a:p>
          <a:p>
            <a:pPr marL="0" indent="0">
              <a:buNone/>
            </a:pPr>
            <a:r>
              <a:rPr lang="fi-FI" sz="2600" dirty="0"/>
              <a:t>Jos vastauksessa on </a:t>
            </a:r>
            <a:r>
              <a:rPr lang="fi-FI" sz="2600" b="1" dirty="0"/>
              <a:t>yksittäinen, hyvin perustavanlaatuinen virhe</a:t>
            </a:r>
            <a:r>
              <a:rPr lang="fi-FI" sz="2600" dirty="0"/>
              <a:t>, voidaan asiasisällön hallinnan pistemäärästä vähentää enintään 5 pistettä (20 pisteen tehtävät) tai 8 pistettä (30 pisteen tehtävät).  </a:t>
            </a:r>
          </a:p>
          <a:p>
            <a:pPr marL="0" indent="0">
              <a:buNone/>
            </a:pPr>
            <a:r>
              <a:rPr lang="fi-FI" sz="2600" dirty="0"/>
              <a:t>Vastauksen </a:t>
            </a:r>
            <a:r>
              <a:rPr lang="fi-FI" sz="2600" b="1" dirty="0"/>
              <a:t>pituus tai tietosisältöjen määrä eivät ole ansioita.</a:t>
            </a:r>
            <a:r>
              <a:rPr lang="fi-FI" sz="2600" dirty="0"/>
              <a:t> Jos vastauksessa esitetyt tiedot ovat tehtävänannon kannalta </a:t>
            </a:r>
            <a:r>
              <a:rPr lang="fi-FI" sz="2600" b="1" dirty="0"/>
              <a:t>epäoleellisia, </a:t>
            </a:r>
            <a:r>
              <a:rPr lang="fi-FI" sz="2600" dirty="0"/>
              <a:t>voidaan vastauksen kokonaispistemäärästä vähentää enintään 5 pistettä. </a:t>
            </a:r>
          </a:p>
          <a:p>
            <a:pPr marL="0" indent="0">
              <a:buNone/>
            </a:pPr>
            <a:r>
              <a:rPr lang="fi-FI" sz="2600" dirty="0"/>
              <a:t>Joissakin tehtävissä vastauksen enimmäispituus on rajoitettu. </a:t>
            </a:r>
            <a:r>
              <a:rPr lang="fi-FI" sz="2600" b="1" dirty="0"/>
              <a:t>Ylipitkästä </a:t>
            </a:r>
            <a:r>
              <a:rPr lang="fi-FI" sz="2600" dirty="0"/>
              <a:t>vastauksesta voidaan vähentää  enintään 5 pistettä tehtävän kokonaispistemäärästä.” </a:t>
            </a:r>
          </a:p>
          <a:p>
            <a:pPr marL="0" indent="0">
              <a:buNone/>
            </a:pPr>
            <a:r>
              <a:rPr lang="fi-FI" sz="2600" dirty="0"/>
              <a:t>Terveystiedon ylioppilaskoe, syksy 2017</a:t>
            </a:r>
          </a:p>
          <a:p>
            <a:pPr marL="0" indent="0">
              <a:buNone/>
            </a:pPr>
            <a:r>
              <a:rPr lang="fi-FI" sz="2600" dirty="0"/>
              <a:t> </a:t>
            </a:r>
          </a:p>
          <a:p>
            <a:pPr marL="0" indent="0">
              <a:buNone/>
            </a:pPr>
            <a:endParaRPr lang="fi-FI" dirty="0"/>
          </a:p>
        </p:txBody>
      </p:sp>
    </p:spTree>
    <p:extLst>
      <p:ext uri="{BB962C8B-B14F-4D97-AF65-F5344CB8AC3E}">
        <p14:creationId xmlns:p14="http://schemas.microsoft.com/office/powerpoint/2010/main" val="81917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6FD971-1B61-4413-A6B6-D43F9F8B2170}"/>
              </a:ext>
            </a:extLst>
          </p:cNvPr>
          <p:cNvSpPr>
            <a:spLocks noGrp="1"/>
          </p:cNvSpPr>
          <p:nvPr>
            <p:ph type="title"/>
          </p:nvPr>
        </p:nvSpPr>
        <p:spPr/>
        <p:txBody>
          <a:bodyPr/>
          <a:lstStyle/>
          <a:p>
            <a:r>
              <a:rPr lang="fi-FI" dirty="0"/>
              <a:t>Hyvän vastauksen piirteet 2017</a:t>
            </a:r>
          </a:p>
        </p:txBody>
      </p:sp>
      <p:sp>
        <p:nvSpPr>
          <p:cNvPr id="3" name="Sisällön paikkamerkki 2">
            <a:extLst>
              <a:ext uri="{FF2B5EF4-FFF2-40B4-BE49-F238E27FC236}">
                <a16:creationId xmlns:a16="http://schemas.microsoft.com/office/drawing/2014/main" id="{A603EC15-BD36-4421-92CD-5B8C91ADFE7A}"/>
              </a:ext>
            </a:extLst>
          </p:cNvPr>
          <p:cNvSpPr>
            <a:spLocks noGrp="1"/>
          </p:cNvSpPr>
          <p:nvPr>
            <p:ph idx="1"/>
          </p:nvPr>
        </p:nvSpPr>
        <p:spPr/>
        <p:txBody>
          <a:bodyPr/>
          <a:lstStyle/>
          <a:p>
            <a:r>
              <a:rPr lang="fi-FI" u="sng" dirty="0">
                <a:hlinkClick r:id="rId2"/>
              </a:rPr>
              <a:t>https://yle.fi/aihe/artikkeli/2017/09/05/2017-syksy-terveystieto</a:t>
            </a:r>
            <a:endParaRPr lang="fi-FI" u="sng" dirty="0"/>
          </a:p>
          <a:p>
            <a:endParaRPr lang="fi-FI" u="sng" dirty="0"/>
          </a:p>
          <a:p>
            <a:pPr marL="0" indent="0">
              <a:buNone/>
            </a:pPr>
            <a:r>
              <a:rPr lang="fi-FI" u="sng" dirty="0"/>
              <a:t>Lue huolella kotona!! </a:t>
            </a:r>
            <a:r>
              <a:rPr lang="fi-FI" u="sng" dirty="0" smtClean="0">
                <a:sym typeface="Wingdings" panose="05000000000000000000" pitchFamily="2" charset="2"/>
              </a:rPr>
              <a:t></a:t>
            </a:r>
          </a:p>
          <a:p>
            <a:pPr marL="0" indent="0">
              <a:buNone/>
            </a:pPr>
            <a:endParaRPr lang="fi-FI" u="sng" dirty="0">
              <a:sym typeface="Wingdings" panose="05000000000000000000" pitchFamily="2" charset="2"/>
            </a:endParaRPr>
          </a:p>
          <a:p>
            <a:pPr marL="0" indent="0">
              <a:buNone/>
            </a:pPr>
            <a:r>
              <a:rPr lang="fi-FI" u="sng" dirty="0" smtClean="0">
                <a:sym typeface="Wingdings" panose="05000000000000000000" pitchFamily="2" charset="2"/>
              </a:rPr>
              <a:t>+ </a:t>
            </a:r>
            <a:r>
              <a:rPr lang="fi-FI" u="sng" smtClean="0">
                <a:sym typeface="Wingdings" panose="05000000000000000000" pitchFamily="2" charset="2"/>
              </a:rPr>
              <a:t>etiikan kerralle lue TE3 102-111</a:t>
            </a:r>
            <a:endParaRPr lang="fi-FI" dirty="0"/>
          </a:p>
        </p:txBody>
      </p:sp>
    </p:spTree>
    <p:extLst>
      <p:ext uri="{BB962C8B-B14F-4D97-AF65-F5344CB8AC3E}">
        <p14:creationId xmlns:p14="http://schemas.microsoft.com/office/powerpoint/2010/main" val="1317185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81D2A7-C7B5-44D3-8FAE-5748677EC7E3}"/>
              </a:ext>
            </a:extLst>
          </p:cNvPr>
          <p:cNvSpPr>
            <a:spLocks noGrp="1"/>
          </p:cNvSpPr>
          <p:nvPr>
            <p:ph type="title"/>
          </p:nvPr>
        </p:nvSpPr>
        <p:spPr>
          <a:xfrm>
            <a:off x="838200" y="-122547"/>
            <a:ext cx="10515600" cy="1329178"/>
          </a:xfrm>
        </p:spPr>
        <p:txBody>
          <a:bodyPr>
            <a:normAutofit fontScale="90000"/>
          </a:bodyPr>
          <a:lstStyle/>
          <a:p>
            <a:r>
              <a:rPr lang="fi-FI" b="1" dirty="0"/>
              <a:t/>
            </a:r>
            <a:br>
              <a:rPr lang="fi-FI" b="1" dirty="0"/>
            </a:br>
            <a:r>
              <a:rPr lang="fi-FI" b="1" dirty="0"/>
              <a:t>Terveystiedon sähköinen ylioppilaskoe</a:t>
            </a:r>
            <a:br>
              <a:rPr lang="fi-FI" b="1" dirty="0"/>
            </a:br>
            <a:endParaRPr lang="fi-FI" dirty="0"/>
          </a:p>
        </p:txBody>
      </p:sp>
      <p:sp>
        <p:nvSpPr>
          <p:cNvPr id="3" name="Sisällön paikkamerkki 2">
            <a:extLst>
              <a:ext uri="{FF2B5EF4-FFF2-40B4-BE49-F238E27FC236}">
                <a16:creationId xmlns:a16="http://schemas.microsoft.com/office/drawing/2014/main" id="{44CFF69D-6A35-4DE2-BDCA-D3C255B22396}"/>
              </a:ext>
            </a:extLst>
          </p:cNvPr>
          <p:cNvSpPr>
            <a:spLocks noGrp="1"/>
          </p:cNvSpPr>
          <p:nvPr>
            <p:ph idx="1"/>
          </p:nvPr>
        </p:nvSpPr>
        <p:spPr>
          <a:xfrm>
            <a:off x="754144" y="1206631"/>
            <a:ext cx="10599656" cy="4970332"/>
          </a:xfrm>
        </p:spPr>
        <p:txBody>
          <a:bodyPr>
            <a:normAutofit/>
          </a:bodyPr>
          <a:lstStyle/>
          <a:p>
            <a:pPr marL="0" indent="0">
              <a:buNone/>
            </a:pPr>
            <a:r>
              <a:rPr lang="fi-FI" u="sng" dirty="0">
                <a:hlinkClick r:id="rId2"/>
              </a:rPr>
              <a:t>https://www.ylioppilastutkinto.fi/images/sivustontiedostot/</a:t>
            </a:r>
            <a:endParaRPr lang="fi-FI" dirty="0"/>
          </a:p>
          <a:p>
            <a:pPr marL="0" indent="0">
              <a:buNone/>
            </a:pPr>
            <a:r>
              <a:rPr lang="fi-FI" u="sng" dirty="0" err="1">
                <a:hlinkClick r:id="rId3"/>
              </a:rPr>
              <a:t>Sahkoinentutkinto</a:t>
            </a:r>
            <a:r>
              <a:rPr lang="fi-FI" u="sng" dirty="0">
                <a:hlinkClick r:id="rId3"/>
              </a:rPr>
              <a:t>/tiedoteterveystieto.fi.pdf</a:t>
            </a:r>
            <a:r>
              <a:rPr lang="fi-FI" dirty="0"/>
              <a:t> </a:t>
            </a:r>
            <a:endParaRPr lang="fi-FI" b="1" dirty="0"/>
          </a:p>
          <a:p>
            <a:pPr lvl="0" fontAlgn="base"/>
            <a:r>
              <a:rPr lang="fi-FI" dirty="0"/>
              <a:t>Terveystiedon sähköinen ylioppilaskoe järjestettiin ensimmäisen kerran syksyllä 2017.  </a:t>
            </a:r>
          </a:p>
          <a:p>
            <a:pPr lvl="0" fontAlgn="base"/>
            <a:r>
              <a:rPr lang="fi-FI" dirty="0"/>
              <a:t>Kokeen tarkoituksena on </a:t>
            </a:r>
            <a:r>
              <a:rPr lang="fi-FI" b="1" dirty="0"/>
              <a:t>mitata kokelaan kypsyyttä</a:t>
            </a:r>
            <a:r>
              <a:rPr lang="fi-FI" dirty="0"/>
              <a:t> ja </a:t>
            </a:r>
            <a:r>
              <a:rPr lang="fi-FI" b="1" dirty="0"/>
              <a:t>opetussuunnitelman</a:t>
            </a:r>
            <a:r>
              <a:rPr lang="fi-FI" dirty="0"/>
              <a:t> mukaisten </a:t>
            </a:r>
            <a:r>
              <a:rPr lang="fi-FI" b="1" dirty="0"/>
              <a:t>tavoitteiden saavuttamista</a:t>
            </a:r>
            <a:r>
              <a:rPr lang="fi-FI" dirty="0"/>
              <a:t>.  </a:t>
            </a:r>
          </a:p>
          <a:p>
            <a:pPr lvl="0" fontAlgn="base"/>
            <a:r>
              <a:rPr lang="fi-FI" dirty="0"/>
              <a:t>Kokeen avulla arvioidaan opiskelijan kykyä monipuoliseen </a:t>
            </a:r>
            <a:r>
              <a:rPr lang="fi-FI" b="1" dirty="0"/>
              <a:t>tiedonkäsittelyyn</a:t>
            </a:r>
            <a:r>
              <a:rPr lang="fi-FI" dirty="0"/>
              <a:t> ja itsenäiseen </a:t>
            </a:r>
            <a:r>
              <a:rPr lang="fi-FI" b="1" dirty="0"/>
              <a:t>kriittiseen ajatteluun</a:t>
            </a:r>
            <a:r>
              <a:rPr lang="fi-FI" dirty="0"/>
              <a:t> sekä oppiaineen </a:t>
            </a:r>
            <a:r>
              <a:rPr lang="fi-FI" b="1" dirty="0"/>
              <a:t>asiatietojen</a:t>
            </a:r>
            <a:r>
              <a:rPr lang="fi-FI" dirty="0"/>
              <a:t> ja </a:t>
            </a:r>
            <a:r>
              <a:rPr lang="fi-FI" b="1" dirty="0"/>
              <a:t>käsitteiden</a:t>
            </a:r>
            <a:r>
              <a:rPr lang="fi-FI" dirty="0"/>
              <a:t> hallintaan. </a:t>
            </a:r>
          </a:p>
          <a:p>
            <a:endParaRPr lang="fi-FI" dirty="0"/>
          </a:p>
        </p:txBody>
      </p:sp>
    </p:spTree>
    <p:extLst>
      <p:ext uri="{BB962C8B-B14F-4D97-AF65-F5344CB8AC3E}">
        <p14:creationId xmlns:p14="http://schemas.microsoft.com/office/powerpoint/2010/main" val="2756848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A50011-EE90-4F72-B1AC-0DD9E0A08DD9}"/>
              </a:ext>
            </a:extLst>
          </p:cNvPr>
          <p:cNvSpPr>
            <a:spLocks noGrp="1"/>
          </p:cNvSpPr>
          <p:nvPr>
            <p:ph type="title"/>
          </p:nvPr>
        </p:nvSpPr>
        <p:spPr>
          <a:xfrm>
            <a:off x="838200" y="141401"/>
            <a:ext cx="10515600" cy="725865"/>
          </a:xfrm>
        </p:spPr>
        <p:txBody>
          <a:bodyPr>
            <a:normAutofit fontScale="90000"/>
          </a:bodyPr>
          <a:lstStyle/>
          <a:p>
            <a:r>
              <a:rPr lang="fi-FI" b="1" dirty="0"/>
              <a:t/>
            </a:r>
            <a:br>
              <a:rPr lang="fi-FI" b="1" dirty="0"/>
            </a:br>
            <a:r>
              <a:rPr lang="fi-FI" b="1" dirty="0"/>
              <a:t>Terveystiedon sähköinen ylioppilaskoe </a:t>
            </a:r>
            <a:br>
              <a:rPr lang="fi-FI" b="1" dirty="0"/>
            </a:br>
            <a:endParaRPr lang="fi-FI" dirty="0"/>
          </a:p>
        </p:txBody>
      </p:sp>
      <p:sp>
        <p:nvSpPr>
          <p:cNvPr id="3" name="Sisällön paikkamerkki 2">
            <a:extLst>
              <a:ext uri="{FF2B5EF4-FFF2-40B4-BE49-F238E27FC236}">
                <a16:creationId xmlns:a16="http://schemas.microsoft.com/office/drawing/2014/main" id="{60127B9E-D9F0-49C3-9F6D-FF0DF9644939}"/>
              </a:ext>
            </a:extLst>
          </p:cNvPr>
          <p:cNvSpPr>
            <a:spLocks noGrp="1"/>
          </p:cNvSpPr>
          <p:nvPr>
            <p:ph idx="1"/>
          </p:nvPr>
        </p:nvSpPr>
        <p:spPr>
          <a:xfrm>
            <a:off x="838200" y="1046375"/>
            <a:ext cx="10515600" cy="5130588"/>
          </a:xfrm>
        </p:spPr>
        <p:txBody>
          <a:bodyPr>
            <a:normAutofit fontScale="92500" lnSpcReduction="10000"/>
          </a:bodyPr>
          <a:lstStyle/>
          <a:p>
            <a:r>
              <a:rPr lang="fi-FI" dirty="0"/>
              <a:t>”Terveystiedon kokeen tarkoituksena on selvittää kokelaan kykyä monipuoliseen </a:t>
            </a:r>
            <a:r>
              <a:rPr lang="fi-FI" b="1" dirty="0"/>
              <a:t>tiedonkäsittelyyn</a:t>
            </a:r>
            <a:r>
              <a:rPr lang="fi-FI" dirty="0"/>
              <a:t>, </a:t>
            </a:r>
            <a:r>
              <a:rPr lang="fi-FI" b="1" dirty="0"/>
              <a:t>itsenäiseen kriittiseen ajatteluun</a:t>
            </a:r>
            <a:r>
              <a:rPr lang="fi-FI" dirty="0"/>
              <a:t> sekä </a:t>
            </a:r>
            <a:r>
              <a:rPr lang="fi-FI" b="1" dirty="0"/>
              <a:t>oppiaineen asiatietojen</a:t>
            </a:r>
            <a:r>
              <a:rPr lang="fi-FI" dirty="0"/>
              <a:t> ja </a:t>
            </a:r>
            <a:r>
              <a:rPr lang="fi-FI" b="1" dirty="0"/>
              <a:t>käsitteiden hallintaan</a:t>
            </a:r>
            <a:r>
              <a:rPr lang="fi-FI" dirty="0"/>
              <a:t>. Kokeessa painottuvat selityksiä etsivät ja päättelyä testaavat tehtävät. Ne vaativat kokelasta käyttämään monipuolisesti terveyteen, sairauteen ja turvallisuuteen sekä terveyden edistämiseen ja sairauksien ehkäisyyn liittyvää </a:t>
            </a:r>
            <a:r>
              <a:rPr lang="fi-FI" b="1" dirty="0"/>
              <a:t>muistitietoa </a:t>
            </a:r>
            <a:r>
              <a:rPr lang="fi-FI" dirty="0"/>
              <a:t>sekä tehtäväkohtaisten </a:t>
            </a:r>
            <a:r>
              <a:rPr lang="fi-FI" b="1" dirty="0"/>
              <a:t>aineistojen</a:t>
            </a:r>
            <a:r>
              <a:rPr lang="fi-FI" dirty="0"/>
              <a:t> </a:t>
            </a:r>
            <a:r>
              <a:rPr lang="fi-FI" dirty="0" smtClean="0"/>
              <a:t>sisältämää </a:t>
            </a:r>
            <a:r>
              <a:rPr lang="fi-FI" dirty="0"/>
              <a:t>tietoa. Tutkimuksellista lähestymistapaa vaativat tehtävänannot ohjaavat esimerkiksi </a:t>
            </a:r>
            <a:r>
              <a:rPr lang="fi-FI" b="1" dirty="0"/>
              <a:t>tiedon vertailuun ja yhdistämiseen, analysointiin ja arviointiin tai uuden tiedon luomiseen</a:t>
            </a:r>
            <a:r>
              <a:rPr lang="fi-FI" dirty="0"/>
              <a:t>.  </a:t>
            </a:r>
          </a:p>
          <a:p>
            <a:r>
              <a:rPr lang="fi-FI" dirty="0"/>
              <a:t>Tehtävät testaavat myös kokelaan valmiutta </a:t>
            </a:r>
            <a:r>
              <a:rPr lang="fi-FI" b="1" dirty="0"/>
              <a:t>ongelmanratkaisuun</a:t>
            </a:r>
            <a:r>
              <a:rPr lang="fi-FI" dirty="0"/>
              <a:t>, </a:t>
            </a:r>
            <a:r>
              <a:rPr lang="fi-FI" b="1" dirty="0"/>
              <a:t>tiedon soveltamiseen, tulkintaan, perusteltujen johtopäätösten tekemiseen</a:t>
            </a:r>
            <a:r>
              <a:rPr lang="fi-FI" dirty="0"/>
              <a:t> sekä </a:t>
            </a:r>
            <a:r>
              <a:rPr lang="fi-FI" b="1" dirty="0"/>
              <a:t>eettiseen pohdintaan</a:t>
            </a:r>
            <a:r>
              <a:rPr lang="fi-FI" dirty="0"/>
              <a:t>. Aineistojen käyttö tehtävien lähtökohtana lisääntyy.” </a:t>
            </a:r>
          </a:p>
          <a:p>
            <a:endParaRPr lang="fi-FI" dirty="0"/>
          </a:p>
        </p:txBody>
      </p:sp>
    </p:spTree>
    <p:extLst>
      <p:ext uri="{BB962C8B-B14F-4D97-AF65-F5344CB8AC3E}">
        <p14:creationId xmlns:p14="http://schemas.microsoft.com/office/powerpoint/2010/main" val="332760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63FA59-3DBF-4F36-B23E-457CED1E1B5D}"/>
              </a:ext>
            </a:extLst>
          </p:cNvPr>
          <p:cNvSpPr>
            <a:spLocks noGrp="1"/>
          </p:cNvSpPr>
          <p:nvPr>
            <p:ph type="title"/>
          </p:nvPr>
        </p:nvSpPr>
        <p:spPr>
          <a:xfrm>
            <a:off x="838200" y="365126"/>
            <a:ext cx="10515600" cy="143922"/>
          </a:xfrm>
        </p:spPr>
        <p:txBody>
          <a:bodyPr>
            <a:normAutofit fontScale="90000"/>
          </a:bodyPr>
          <a:lstStyle/>
          <a:p>
            <a:endParaRPr lang="fi-FI" dirty="0"/>
          </a:p>
        </p:txBody>
      </p:sp>
      <p:sp>
        <p:nvSpPr>
          <p:cNvPr id="3" name="Sisällön paikkamerkki 2">
            <a:extLst>
              <a:ext uri="{FF2B5EF4-FFF2-40B4-BE49-F238E27FC236}">
                <a16:creationId xmlns:a16="http://schemas.microsoft.com/office/drawing/2014/main" id="{7B616F1D-5D42-4095-AE57-31316886D17A}"/>
              </a:ext>
            </a:extLst>
          </p:cNvPr>
          <p:cNvSpPr>
            <a:spLocks noGrp="1"/>
          </p:cNvSpPr>
          <p:nvPr>
            <p:ph idx="1"/>
          </p:nvPr>
        </p:nvSpPr>
        <p:spPr>
          <a:xfrm>
            <a:off x="838200" y="744718"/>
            <a:ext cx="10515600" cy="5432245"/>
          </a:xfrm>
        </p:spPr>
        <p:txBody>
          <a:bodyPr/>
          <a:lstStyle/>
          <a:p>
            <a:r>
              <a:rPr lang="fi-FI" sz="2000" dirty="0"/>
              <a:t>”Sähköisessä kokeessa taustamateriaalin määrä voi olla laajempi kuin perinteisessä kokeessa. Aineisto voi olla upotettuna tehtävään tai se voi olla muunlainen paikallisessa koepalvelimessa toimiva palvelu. Materiaalina voidaan tehtävätyypistä ja oppiaineesta riippuen käyttää tekstien lisäksi esimerkiksi seuraavia materiaalityyppejä ja näiden yhdistelmiä.” </a:t>
            </a:r>
          </a:p>
          <a:p>
            <a:pPr marL="0" indent="0">
              <a:buNone/>
            </a:pPr>
            <a:endParaRPr lang="fi-FI" dirty="0"/>
          </a:p>
        </p:txBody>
      </p:sp>
      <p:graphicFrame>
        <p:nvGraphicFramePr>
          <p:cNvPr id="4" name="Taulukko 3">
            <a:extLst>
              <a:ext uri="{FF2B5EF4-FFF2-40B4-BE49-F238E27FC236}">
                <a16:creationId xmlns:a16="http://schemas.microsoft.com/office/drawing/2014/main" id="{A96138CD-4ABA-42E8-8716-EEA3F358BDC8}"/>
              </a:ext>
            </a:extLst>
          </p:cNvPr>
          <p:cNvGraphicFramePr>
            <a:graphicFrameLocks noGrp="1"/>
          </p:cNvGraphicFramePr>
          <p:nvPr>
            <p:extLst>
              <p:ext uri="{D42A27DB-BD31-4B8C-83A1-F6EECF244321}">
                <p14:modId xmlns:p14="http://schemas.microsoft.com/office/powerpoint/2010/main" val="2497458729"/>
              </p:ext>
            </p:extLst>
          </p:nvPr>
        </p:nvGraphicFramePr>
        <p:xfrm>
          <a:off x="5250730" y="2309568"/>
          <a:ext cx="5297864" cy="4103066"/>
        </p:xfrm>
        <a:graphic>
          <a:graphicData uri="http://schemas.openxmlformats.org/drawingml/2006/table">
            <a:tbl>
              <a:tblPr firstRow="1" firstCol="1" bandRow="1">
                <a:tableStyleId>{5C22544A-7EE6-4342-B048-85BDC9FD1C3A}</a:tableStyleId>
              </a:tblPr>
              <a:tblGrid>
                <a:gridCol w="2535574">
                  <a:extLst>
                    <a:ext uri="{9D8B030D-6E8A-4147-A177-3AD203B41FA5}">
                      <a16:colId xmlns:a16="http://schemas.microsoft.com/office/drawing/2014/main" val="3271606040"/>
                    </a:ext>
                  </a:extLst>
                </a:gridCol>
                <a:gridCol w="2762290">
                  <a:extLst>
                    <a:ext uri="{9D8B030D-6E8A-4147-A177-3AD203B41FA5}">
                      <a16:colId xmlns:a16="http://schemas.microsoft.com/office/drawing/2014/main" val="2279208008"/>
                    </a:ext>
                  </a:extLst>
                </a:gridCol>
              </a:tblGrid>
              <a:tr h="2277087">
                <a:tc>
                  <a:txBody>
                    <a:bodyPr/>
                    <a:lstStyle/>
                    <a:p>
                      <a:pPr algn="l">
                        <a:lnSpc>
                          <a:spcPct val="107000"/>
                        </a:lnSpc>
                        <a:spcAft>
                          <a:spcPts val="1090"/>
                        </a:spcAft>
                      </a:pPr>
                      <a:r>
                        <a:rPr lang="fi-FI" sz="1700" dirty="0">
                          <a:effectLst/>
                        </a:rPr>
                        <a:t>Kirjoitettuja dokumentteja  </a:t>
                      </a:r>
                      <a:endParaRPr lang="fi-FI" sz="1000" dirty="0">
                        <a:effectLst/>
                      </a:endParaRPr>
                    </a:p>
                    <a:p>
                      <a:pPr marL="342900" lvl="0" indent="-342900" algn="l" fontAlgn="base">
                        <a:lnSpc>
                          <a:spcPct val="107000"/>
                        </a:lnSpc>
                        <a:spcAft>
                          <a:spcPts val="1090"/>
                        </a:spcAft>
                        <a:buClr>
                          <a:srgbClr val="000000"/>
                        </a:buClr>
                        <a:buSzPts val="1000"/>
                        <a:buFont typeface="Arial" panose="020B0604020202020204" pitchFamily="34" charset="0"/>
                        <a:buChar char="•"/>
                      </a:pPr>
                      <a:r>
                        <a:rPr lang="fi-FI" sz="1700" u="none" strike="noStrike" dirty="0">
                          <a:effectLst/>
                          <a:uFill>
                            <a:solidFill>
                              <a:srgbClr val="000000"/>
                            </a:solidFill>
                          </a:uFill>
                        </a:rPr>
                        <a:t>artikkelitietokantoja  </a:t>
                      </a:r>
                      <a:endParaRPr lang="fi-FI" sz="1000" u="none" strike="noStrike" dirty="0">
                        <a:effectLst/>
                        <a:uFill>
                          <a:solidFill>
                            <a:srgbClr val="000000"/>
                          </a:solidFill>
                        </a:uFill>
                      </a:endParaRPr>
                    </a:p>
                    <a:p>
                      <a:pPr marL="342900" lvl="0" indent="-342900" algn="l" fontAlgn="base">
                        <a:lnSpc>
                          <a:spcPct val="107000"/>
                        </a:lnSpc>
                        <a:spcAft>
                          <a:spcPts val="0"/>
                        </a:spcAft>
                        <a:buClr>
                          <a:srgbClr val="000000"/>
                        </a:buClr>
                        <a:buSzPts val="1000"/>
                        <a:buFont typeface="Arial" panose="020B0604020202020204" pitchFamily="34" charset="0"/>
                        <a:buChar char="•"/>
                      </a:pPr>
                      <a:r>
                        <a:rPr lang="fi-FI" sz="1700" u="none" strike="noStrike" dirty="0">
                          <a:effectLst/>
                          <a:uFill>
                            <a:solidFill>
                              <a:srgbClr val="000000"/>
                            </a:solidFill>
                          </a:uFill>
                        </a:rPr>
                        <a:t>tekstejä</a:t>
                      </a:r>
                      <a:endParaRPr lang="fi-FI" sz="1000" u="none" strike="noStrike" dirty="0">
                        <a:solidFill>
                          <a:srgbClr val="000000"/>
                        </a:solidFill>
                        <a:effectLst/>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endParaRPr>
                    </a:p>
                  </a:txBody>
                  <a:tcPr marL="58486" marR="67259" marT="350914" marB="0"/>
                </a:tc>
                <a:tc>
                  <a:txBody>
                    <a:bodyPr/>
                    <a:lstStyle/>
                    <a:p>
                      <a:pPr marL="3175" algn="l">
                        <a:lnSpc>
                          <a:spcPct val="107000"/>
                        </a:lnSpc>
                        <a:spcAft>
                          <a:spcPts val="1090"/>
                        </a:spcAft>
                      </a:pPr>
                      <a:r>
                        <a:rPr lang="fi-FI" sz="1700" dirty="0">
                          <a:effectLst/>
                        </a:rPr>
                        <a:t>Audiovisuaalista aineistoa  </a:t>
                      </a:r>
                      <a:endParaRPr lang="fi-FI" sz="1000" dirty="0">
                        <a:effectLst/>
                      </a:endParaRPr>
                    </a:p>
                    <a:p>
                      <a:pPr marL="342900" lvl="0" indent="-342900" algn="l" fontAlgn="base">
                        <a:lnSpc>
                          <a:spcPct val="107000"/>
                        </a:lnSpc>
                        <a:spcAft>
                          <a:spcPts val="1190"/>
                        </a:spcAft>
                        <a:buClr>
                          <a:srgbClr val="000000"/>
                        </a:buClr>
                        <a:buSzPts val="1000"/>
                        <a:buFont typeface="Arial" panose="020B0604020202020204" pitchFamily="34" charset="0"/>
                        <a:buChar char="•"/>
                      </a:pPr>
                      <a:r>
                        <a:rPr lang="fi-FI" sz="1700" u="none" strike="noStrike" dirty="0">
                          <a:effectLst/>
                          <a:uFill>
                            <a:solidFill>
                              <a:srgbClr val="000000"/>
                            </a:solidFill>
                          </a:uFill>
                        </a:rPr>
                        <a:t>videoita </a:t>
                      </a:r>
                      <a:endParaRPr lang="fi-FI" sz="1000" u="none" strike="noStrike" dirty="0">
                        <a:effectLst/>
                        <a:uFill>
                          <a:solidFill>
                            <a:srgbClr val="000000"/>
                          </a:solidFill>
                        </a:uFill>
                      </a:endParaRPr>
                    </a:p>
                    <a:p>
                      <a:pPr marL="342900" lvl="0" indent="-342900" algn="l" fontAlgn="base">
                        <a:lnSpc>
                          <a:spcPct val="107000"/>
                        </a:lnSpc>
                        <a:spcAft>
                          <a:spcPts val="90"/>
                        </a:spcAft>
                        <a:buClr>
                          <a:srgbClr val="000000"/>
                        </a:buClr>
                        <a:buSzPts val="1000"/>
                        <a:buFont typeface="Arial" panose="020B0604020202020204" pitchFamily="34" charset="0"/>
                        <a:buChar char="•"/>
                      </a:pPr>
                      <a:r>
                        <a:rPr lang="fi-FI" sz="1700" u="none" strike="noStrike" dirty="0">
                          <a:effectLst/>
                          <a:uFill>
                            <a:solidFill>
                              <a:srgbClr val="000000"/>
                            </a:solidFill>
                          </a:uFill>
                        </a:rPr>
                        <a:t>animaatioita </a:t>
                      </a:r>
                      <a:endParaRPr lang="fi-FI" sz="1000" u="none" strike="noStrike" dirty="0">
                        <a:effectLst/>
                        <a:uFill>
                          <a:solidFill>
                            <a:srgbClr val="000000"/>
                          </a:solidFill>
                        </a:uFill>
                      </a:endParaRPr>
                    </a:p>
                    <a:p>
                      <a:pPr marL="342900" lvl="0" indent="-342900" algn="l" fontAlgn="base">
                        <a:lnSpc>
                          <a:spcPct val="107000"/>
                        </a:lnSpc>
                        <a:spcAft>
                          <a:spcPts val="1090"/>
                        </a:spcAft>
                        <a:buClr>
                          <a:srgbClr val="000000"/>
                        </a:buClr>
                        <a:buSzPts val="1000"/>
                        <a:buFont typeface="Arial" panose="020B0604020202020204" pitchFamily="34" charset="0"/>
                        <a:buChar char="•"/>
                      </a:pPr>
                      <a:r>
                        <a:rPr lang="fi-FI" sz="1700" u="none" strike="noStrike" dirty="0">
                          <a:effectLst/>
                          <a:uFill>
                            <a:solidFill>
                              <a:srgbClr val="000000"/>
                            </a:solidFill>
                          </a:uFill>
                        </a:rPr>
                        <a:t>simulaatioita </a:t>
                      </a:r>
                      <a:endParaRPr lang="fi-FI" sz="1000" u="none" strike="noStrike" dirty="0">
                        <a:effectLst/>
                        <a:uFill>
                          <a:solidFill>
                            <a:srgbClr val="000000"/>
                          </a:solidFill>
                        </a:uFill>
                      </a:endParaRPr>
                    </a:p>
                    <a:p>
                      <a:pPr marL="342900" lvl="0" indent="-342900" algn="l" fontAlgn="base">
                        <a:lnSpc>
                          <a:spcPct val="107000"/>
                        </a:lnSpc>
                        <a:spcAft>
                          <a:spcPts val="0"/>
                        </a:spcAft>
                        <a:buClr>
                          <a:srgbClr val="000000"/>
                        </a:buClr>
                        <a:buSzPts val="1000"/>
                        <a:buFont typeface="Arial" panose="020B0604020202020204" pitchFamily="34" charset="0"/>
                        <a:buChar char="•"/>
                      </a:pPr>
                      <a:r>
                        <a:rPr lang="fi-FI" sz="1700" u="none" strike="noStrike" dirty="0">
                          <a:effectLst/>
                          <a:uFill>
                            <a:solidFill>
                              <a:srgbClr val="000000"/>
                            </a:solidFill>
                          </a:uFill>
                        </a:rPr>
                        <a:t>äänitiedostoja</a:t>
                      </a:r>
                      <a:endParaRPr lang="fi-FI" sz="1000" u="none" strike="noStrike" dirty="0">
                        <a:solidFill>
                          <a:srgbClr val="000000"/>
                        </a:solidFill>
                        <a:effectLst/>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endParaRPr>
                    </a:p>
                  </a:txBody>
                  <a:tcPr marL="58486" marR="67259" marT="350914" marB="0" anchor="ctr"/>
                </a:tc>
                <a:extLst>
                  <a:ext uri="{0D108BD9-81ED-4DB2-BD59-A6C34878D82A}">
                    <a16:rowId xmlns:a16="http://schemas.microsoft.com/office/drawing/2014/main" val="4173866678"/>
                  </a:ext>
                </a:extLst>
              </a:tr>
              <a:tr h="1825979">
                <a:tc>
                  <a:txBody>
                    <a:bodyPr/>
                    <a:lstStyle/>
                    <a:p>
                      <a:pPr algn="l">
                        <a:lnSpc>
                          <a:spcPct val="107000"/>
                        </a:lnSpc>
                        <a:spcAft>
                          <a:spcPts val="1090"/>
                        </a:spcAft>
                      </a:pPr>
                      <a:r>
                        <a:rPr lang="fi-FI" sz="1700" dirty="0">
                          <a:effectLst/>
                        </a:rPr>
                        <a:t>Visuaalisia aineistoja  </a:t>
                      </a:r>
                      <a:endParaRPr lang="fi-FI" sz="1000" dirty="0">
                        <a:effectLst/>
                      </a:endParaRPr>
                    </a:p>
                    <a:p>
                      <a:pPr marL="342900" lvl="0" indent="-342900" algn="l" fontAlgn="base">
                        <a:lnSpc>
                          <a:spcPct val="107000"/>
                        </a:lnSpc>
                        <a:spcAft>
                          <a:spcPts val="90"/>
                        </a:spcAft>
                        <a:buClr>
                          <a:srgbClr val="000000"/>
                        </a:buClr>
                        <a:buSzPts val="1000"/>
                        <a:buFont typeface="Arial" panose="020B0604020202020204" pitchFamily="34" charset="0"/>
                        <a:buChar char="•"/>
                      </a:pPr>
                      <a:r>
                        <a:rPr lang="fi-FI" sz="1700" u="none" strike="noStrike" dirty="0">
                          <a:effectLst/>
                          <a:uFill>
                            <a:solidFill>
                              <a:srgbClr val="000000"/>
                            </a:solidFill>
                          </a:uFill>
                        </a:rPr>
                        <a:t>kaavioita </a:t>
                      </a:r>
                      <a:endParaRPr lang="fi-FI" sz="1000" u="none" strike="noStrike" dirty="0">
                        <a:effectLst/>
                        <a:uFill>
                          <a:solidFill>
                            <a:srgbClr val="000000"/>
                          </a:solidFill>
                        </a:uFill>
                      </a:endParaRPr>
                    </a:p>
                    <a:p>
                      <a:pPr marL="342900" lvl="0" indent="-342900" algn="l" fontAlgn="base">
                        <a:lnSpc>
                          <a:spcPct val="107000"/>
                        </a:lnSpc>
                        <a:spcAft>
                          <a:spcPts val="1090"/>
                        </a:spcAft>
                        <a:buClr>
                          <a:srgbClr val="000000"/>
                        </a:buClr>
                        <a:buSzPts val="1000"/>
                        <a:buFont typeface="Arial" panose="020B0604020202020204" pitchFamily="34" charset="0"/>
                        <a:buChar char="•"/>
                      </a:pPr>
                      <a:r>
                        <a:rPr lang="fi-FI" sz="1700" u="none" strike="noStrike" dirty="0">
                          <a:effectLst/>
                          <a:uFill>
                            <a:solidFill>
                              <a:srgbClr val="000000"/>
                            </a:solidFill>
                          </a:uFill>
                        </a:rPr>
                        <a:t>karttoja  </a:t>
                      </a:r>
                      <a:endParaRPr lang="fi-FI" sz="1000" u="none" strike="noStrike" dirty="0">
                        <a:effectLst/>
                        <a:uFill>
                          <a:solidFill>
                            <a:srgbClr val="000000"/>
                          </a:solidFill>
                        </a:uFill>
                      </a:endParaRPr>
                    </a:p>
                    <a:p>
                      <a:pPr marL="342900" lvl="0" indent="-342900" algn="l" fontAlgn="base">
                        <a:lnSpc>
                          <a:spcPct val="107000"/>
                        </a:lnSpc>
                        <a:spcAft>
                          <a:spcPts val="0"/>
                        </a:spcAft>
                        <a:buClr>
                          <a:srgbClr val="000000"/>
                        </a:buClr>
                        <a:buSzPts val="1000"/>
                        <a:buFont typeface="Arial" panose="020B0604020202020204" pitchFamily="34" charset="0"/>
                        <a:buChar char="•"/>
                      </a:pPr>
                      <a:r>
                        <a:rPr lang="fi-FI" sz="1700" u="none" strike="noStrike" dirty="0">
                          <a:effectLst/>
                          <a:uFill>
                            <a:solidFill>
                              <a:srgbClr val="000000"/>
                            </a:solidFill>
                          </a:uFill>
                        </a:rPr>
                        <a:t>kuvia</a:t>
                      </a:r>
                      <a:endParaRPr lang="fi-FI" sz="1000" u="none" strike="noStrike" dirty="0">
                        <a:solidFill>
                          <a:srgbClr val="000000"/>
                        </a:solidFill>
                        <a:effectLst/>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endParaRPr>
                    </a:p>
                  </a:txBody>
                  <a:tcPr marL="58486" marR="67259" marT="350914" marB="0" anchor="ctr"/>
                </a:tc>
                <a:tc>
                  <a:txBody>
                    <a:bodyPr/>
                    <a:lstStyle/>
                    <a:p>
                      <a:pPr marL="3175" algn="l">
                        <a:lnSpc>
                          <a:spcPct val="107000"/>
                        </a:lnSpc>
                        <a:spcAft>
                          <a:spcPts val="1090"/>
                        </a:spcAft>
                      </a:pPr>
                      <a:r>
                        <a:rPr lang="fi-FI" sz="1700" dirty="0">
                          <a:effectLst/>
                        </a:rPr>
                        <a:t>Numeerista aineistoa  </a:t>
                      </a:r>
                      <a:endParaRPr lang="fi-FI" sz="1000" dirty="0">
                        <a:effectLst/>
                      </a:endParaRPr>
                    </a:p>
                    <a:p>
                      <a:pPr marL="342900" lvl="0" indent="-342900" algn="l" fontAlgn="base">
                        <a:lnSpc>
                          <a:spcPct val="107000"/>
                        </a:lnSpc>
                        <a:spcAft>
                          <a:spcPts val="1090"/>
                        </a:spcAft>
                        <a:buClr>
                          <a:srgbClr val="000000"/>
                        </a:buClr>
                        <a:buSzPts val="1000"/>
                        <a:buFont typeface="Arial" panose="020B0604020202020204" pitchFamily="34" charset="0"/>
                        <a:buChar char="•"/>
                      </a:pPr>
                      <a:r>
                        <a:rPr lang="fi-FI" sz="1700" u="none" strike="noStrike" dirty="0">
                          <a:effectLst/>
                          <a:uFill>
                            <a:solidFill>
                              <a:srgbClr val="000000"/>
                            </a:solidFill>
                          </a:uFill>
                        </a:rPr>
                        <a:t>taulukoita  </a:t>
                      </a:r>
                      <a:endParaRPr lang="fi-FI" sz="1000" u="none" strike="noStrike" dirty="0">
                        <a:effectLst/>
                        <a:uFill>
                          <a:solidFill>
                            <a:srgbClr val="000000"/>
                          </a:solidFill>
                        </a:uFill>
                      </a:endParaRPr>
                    </a:p>
                    <a:p>
                      <a:pPr marL="342900" lvl="0" indent="-342900" algn="l" fontAlgn="base">
                        <a:lnSpc>
                          <a:spcPct val="107000"/>
                        </a:lnSpc>
                        <a:spcAft>
                          <a:spcPts val="90"/>
                        </a:spcAft>
                        <a:buClr>
                          <a:srgbClr val="000000"/>
                        </a:buClr>
                        <a:buSzPts val="1000"/>
                        <a:buFont typeface="Arial" panose="020B0604020202020204" pitchFamily="34" charset="0"/>
                        <a:buChar char="•"/>
                      </a:pPr>
                      <a:r>
                        <a:rPr lang="fi-FI" sz="1700" u="none" strike="noStrike" dirty="0">
                          <a:effectLst/>
                          <a:uFill>
                            <a:solidFill>
                              <a:srgbClr val="000000"/>
                            </a:solidFill>
                          </a:uFill>
                        </a:rPr>
                        <a:t>tilastoja</a:t>
                      </a:r>
                      <a:endParaRPr lang="fi-FI" sz="1000" u="none" strike="noStrike" dirty="0">
                        <a:effectLst/>
                        <a:uFill>
                          <a:solidFill>
                            <a:srgbClr val="000000"/>
                          </a:solidFill>
                        </a:uFill>
                      </a:endParaRPr>
                    </a:p>
                    <a:p>
                      <a:pPr marL="342900" lvl="0" indent="-342900" algn="l" fontAlgn="base">
                        <a:lnSpc>
                          <a:spcPct val="107000"/>
                        </a:lnSpc>
                        <a:spcAft>
                          <a:spcPts val="0"/>
                        </a:spcAft>
                        <a:buClr>
                          <a:srgbClr val="000000"/>
                        </a:buClr>
                        <a:buSzPts val="1000"/>
                        <a:buFont typeface="Arial" panose="020B0604020202020204" pitchFamily="34" charset="0"/>
                        <a:buChar char="•"/>
                      </a:pPr>
                      <a:r>
                        <a:rPr lang="fi-FI" sz="1700" u="none" strike="noStrike" dirty="0">
                          <a:effectLst/>
                          <a:uFill>
                            <a:solidFill>
                              <a:srgbClr val="000000"/>
                            </a:solidFill>
                          </a:uFill>
                        </a:rPr>
                        <a:t>mittaustuloksia</a:t>
                      </a:r>
                      <a:endParaRPr lang="fi-FI" sz="1000" u="none" strike="noStrike" dirty="0">
                        <a:solidFill>
                          <a:srgbClr val="000000"/>
                        </a:solidFill>
                        <a:effectLst/>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endParaRPr>
                    </a:p>
                  </a:txBody>
                  <a:tcPr marL="58486" marR="67259" marT="350914" marB="0" anchor="ctr"/>
                </a:tc>
                <a:extLst>
                  <a:ext uri="{0D108BD9-81ED-4DB2-BD59-A6C34878D82A}">
                    <a16:rowId xmlns:a16="http://schemas.microsoft.com/office/drawing/2014/main" val="1179326379"/>
                  </a:ext>
                </a:extLst>
              </a:tr>
            </a:tbl>
          </a:graphicData>
        </a:graphic>
      </p:graphicFrame>
    </p:spTree>
    <p:extLst>
      <p:ext uri="{BB962C8B-B14F-4D97-AF65-F5344CB8AC3E}">
        <p14:creationId xmlns:p14="http://schemas.microsoft.com/office/powerpoint/2010/main" val="23490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ED2B22-7137-4EF1-A153-A93E358A797F}"/>
              </a:ext>
            </a:extLst>
          </p:cNvPr>
          <p:cNvSpPr>
            <a:spLocks noGrp="1"/>
          </p:cNvSpPr>
          <p:nvPr>
            <p:ph type="title"/>
          </p:nvPr>
        </p:nvSpPr>
        <p:spPr>
          <a:xfrm>
            <a:off x="838200" y="365125"/>
            <a:ext cx="10515600" cy="153349"/>
          </a:xfrm>
        </p:spPr>
        <p:txBody>
          <a:bodyPr>
            <a:normAutofit fontScale="90000"/>
          </a:bodyPr>
          <a:lstStyle/>
          <a:p>
            <a:endParaRPr lang="fi-FI" dirty="0"/>
          </a:p>
        </p:txBody>
      </p:sp>
      <p:sp>
        <p:nvSpPr>
          <p:cNvPr id="3" name="Sisällön paikkamerkki 2">
            <a:extLst>
              <a:ext uri="{FF2B5EF4-FFF2-40B4-BE49-F238E27FC236}">
                <a16:creationId xmlns:a16="http://schemas.microsoft.com/office/drawing/2014/main" id="{49E831BF-286B-4620-BE73-16A200499619}"/>
              </a:ext>
            </a:extLst>
          </p:cNvPr>
          <p:cNvSpPr>
            <a:spLocks noGrp="1"/>
          </p:cNvSpPr>
          <p:nvPr>
            <p:ph idx="1"/>
          </p:nvPr>
        </p:nvSpPr>
        <p:spPr>
          <a:xfrm>
            <a:off x="838200" y="518474"/>
            <a:ext cx="10515600" cy="5733903"/>
          </a:xfrm>
        </p:spPr>
        <p:txBody>
          <a:bodyPr/>
          <a:lstStyle/>
          <a:p>
            <a:r>
              <a:rPr lang="fi-FI" dirty="0"/>
              <a:t>Ajattelun taidot!!</a:t>
            </a:r>
          </a:p>
        </p:txBody>
      </p:sp>
      <p:grpSp>
        <p:nvGrpSpPr>
          <p:cNvPr id="4" name="Group 5467">
            <a:extLst>
              <a:ext uri="{FF2B5EF4-FFF2-40B4-BE49-F238E27FC236}">
                <a16:creationId xmlns:a16="http://schemas.microsoft.com/office/drawing/2014/main" id="{75471F18-9748-444D-9BDB-141CF776C5EF}"/>
              </a:ext>
            </a:extLst>
          </p:cNvPr>
          <p:cNvGrpSpPr/>
          <p:nvPr/>
        </p:nvGrpSpPr>
        <p:grpSpPr>
          <a:xfrm>
            <a:off x="577850" y="1055802"/>
            <a:ext cx="11036300" cy="5505254"/>
            <a:chOff x="0" y="0"/>
            <a:chExt cx="11036300" cy="5461000"/>
          </a:xfrm>
        </p:grpSpPr>
        <p:pic>
          <p:nvPicPr>
            <p:cNvPr id="5" name="Picture 289">
              <a:extLst>
                <a:ext uri="{FF2B5EF4-FFF2-40B4-BE49-F238E27FC236}">
                  <a16:creationId xmlns:a16="http://schemas.microsoft.com/office/drawing/2014/main" id="{7879C53A-13EC-4180-B1F5-30DCF5C534FF}"/>
                </a:ext>
              </a:extLst>
            </p:cNvPr>
            <p:cNvPicPr/>
            <p:nvPr/>
          </p:nvPicPr>
          <p:blipFill>
            <a:blip r:embed="rId2"/>
            <a:stretch>
              <a:fillRect/>
            </a:stretch>
          </p:blipFill>
          <p:spPr>
            <a:xfrm>
              <a:off x="279400" y="330200"/>
              <a:ext cx="10477500" cy="4826000"/>
            </a:xfrm>
            <a:prstGeom prst="rect">
              <a:avLst/>
            </a:prstGeom>
          </p:spPr>
        </p:pic>
        <p:pic>
          <p:nvPicPr>
            <p:cNvPr id="6" name="Picture 291">
              <a:extLst>
                <a:ext uri="{FF2B5EF4-FFF2-40B4-BE49-F238E27FC236}">
                  <a16:creationId xmlns:a16="http://schemas.microsoft.com/office/drawing/2014/main" id="{F233A312-6FB8-4682-9A9A-647EB0E51D17}"/>
                </a:ext>
              </a:extLst>
            </p:cNvPr>
            <p:cNvPicPr/>
            <p:nvPr/>
          </p:nvPicPr>
          <p:blipFill>
            <a:blip r:embed="rId3"/>
            <a:stretch>
              <a:fillRect/>
            </a:stretch>
          </p:blipFill>
          <p:spPr>
            <a:xfrm flipV="1">
              <a:off x="0" y="0"/>
              <a:ext cx="11036300" cy="5461000"/>
            </a:xfrm>
            <a:prstGeom prst="rect">
              <a:avLst/>
            </a:prstGeom>
          </p:spPr>
        </p:pic>
      </p:grpSp>
    </p:spTree>
    <p:extLst>
      <p:ext uri="{BB962C8B-B14F-4D97-AF65-F5344CB8AC3E}">
        <p14:creationId xmlns:p14="http://schemas.microsoft.com/office/powerpoint/2010/main" val="2400320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B48468-0007-4DCD-85E2-24ABD2562FF6}"/>
              </a:ext>
            </a:extLst>
          </p:cNvPr>
          <p:cNvSpPr>
            <a:spLocks noGrp="1"/>
          </p:cNvSpPr>
          <p:nvPr>
            <p:ph type="title"/>
          </p:nvPr>
        </p:nvSpPr>
        <p:spPr>
          <a:xfrm>
            <a:off x="838200" y="365126"/>
            <a:ext cx="10515600" cy="68508"/>
          </a:xfrm>
        </p:spPr>
        <p:txBody>
          <a:bodyPr>
            <a:normAutofit fontScale="90000"/>
          </a:bodyPr>
          <a:lstStyle/>
          <a:p>
            <a:endParaRPr lang="fi-FI" dirty="0"/>
          </a:p>
        </p:txBody>
      </p:sp>
      <p:sp>
        <p:nvSpPr>
          <p:cNvPr id="3" name="Sisällön paikkamerkki 2">
            <a:extLst>
              <a:ext uri="{FF2B5EF4-FFF2-40B4-BE49-F238E27FC236}">
                <a16:creationId xmlns:a16="http://schemas.microsoft.com/office/drawing/2014/main" id="{4DD83BE1-F204-421D-B1B2-5957201C7B95}"/>
              </a:ext>
            </a:extLst>
          </p:cNvPr>
          <p:cNvSpPr>
            <a:spLocks noGrp="1"/>
          </p:cNvSpPr>
          <p:nvPr>
            <p:ph idx="1"/>
          </p:nvPr>
        </p:nvSpPr>
        <p:spPr>
          <a:xfrm>
            <a:off x="838200" y="433634"/>
            <a:ext cx="10515600" cy="5743329"/>
          </a:xfrm>
        </p:spPr>
        <p:txBody>
          <a:bodyPr>
            <a:normAutofit/>
          </a:bodyPr>
          <a:lstStyle/>
          <a:p>
            <a:pPr marL="0" indent="0">
              <a:buNone/>
            </a:pPr>
            <a:r>
              <a:rPr lang="fi-FI" sz="2400" b="1" dirty="0"/>
              <a:t>Tietäminen</a:t>
            </a:r>
          </a:p>
          <a:p>
            <a:pPr>
              <a:buFontTx/>
              <a:buChar char="-"/>
            </a:pPr>
            <a:r>
              <a:rPr lang="fi-FI" sz="2400" dirty="0"/>
              <a:t>Kyky pitää asioita mielessä tai palauttaa niitä mieleen.</a:t>
            </a:r>
          </a:p>
          <a:p>
            <a:pPr marL="0" indent="0">
              <a:buNone/>
            </a:pPr>
            <a:r>
              <a:rPr lang="fi-FI" sz="2400" i="1" dirty="0">
                <a:solidFill>
                  <a:srgbClr val="FF0000"/>
                </a:solidFill>
              </a:rPr>
              <a:t>Tunnistaa, luetella, nimetä, toistaa, havaita, määritellä ja siteerata</a:t>
            </a:r>
          </a:p>
          <a:p>
            <a:pPr marL="0" indent="0">
              <a:buNone/>
            </a:pPr>
            <a:r>
              <a:rPr lang="fi-FI" sz="2400" dirty="0"/>
              <a:t>Esimerkki??</a:t>
            </a:r>
          </a:p>
          <a:p>
            <a:pPr marL="0" indent="0">
              <a:buNone/>
            </a:pPr>
            <a:r>
              <a:rPr lang="fi-FI" sz="2400" dirty="0"/>
              <a:t> Kuvaa terveyskeskuksen keskeiset tehtävät.</a:t>
            </a:r>
          </a:p>
          <a:p>
            <a:pPr marL="0" indent="0">
              <a:buNone/>
            </a:pPr>
            <a:r>
              <a:rPr lang="fi-FI" sz="2400" dirty="0"/>
              <a:t>Määrittele, mitä riippuvuudella tarkoitetaan.</a:t>
            </a:r>
          </a:p>
          <a:p>
            <a:pPr marL="0" indent="0">
              <a:buNone/>
            </a:pPr>
            <a:r>
              <a:rPr lang="fi-FI" sz="2400" b="1" dirty="0"/>
              <a:t>Ymmärtäminen</a:t>
            </a:r>
          </a:p>
          <a:p>
            <a:pPr>
              <a:buFontTx/>
              <a:buChar char="-"/>
            </a:pPr>
            <a:r>
              <a:rPr lang="fi-FI" sz="2400" dirty="0"/>
              <a:t>Kyky selittää ajatuksia ja käsitteitä, sekä tulkita opittuja asioita</a:t>
            </a:r>
          </a:p>
          <a:p>
            <a:pPr marL="0" indent="0">
              <a:buNone/>
            </a:pPr>
            <a:r>
              <a:rPr lang="fi-FI" sz="2400" i="1" dirty="0">
                <a:solidFill>
                  <a:srgbClr val="FF0000"/>
                </a:solidFill>
              </a:rPr>
              <a:t>Selittää, antaa esimerkkejä, kuvailla, esitellä, tulkita, osoittaa</a:t>
            </a:r>
          </a:p>
          <a:p>
            <a:pPr marL="0" indent="0">
              <a:buNone/>
            </a:pPr>
            <a:r>
              <a:rPr lang="fi-FI" sz="2400" dirty="0"/>
              <a:t>Esimerkki??</a:t>
            </a:r>
          </a:p>
          <a:p>
            <a:pPr marL="0" indent="0">
              <a:buNone/>
            </a:pPr>
            <a:r>
              <a:rPr lang="fi-FI" sz="2400" dirty="0"/>
              <a:t>Esittele keskeisiä keinoja, joilla voidaan ehkäistä liikenneonnettomuuksia Suomessa.</a:t>
            </a:r>
          </a:p>
          <a:p>
            <a:pPr marL="0" indent="0">
              <a:buNone/>
            </a:pPr>
            <a:r>
              <a:rPr lang="fi-FI" sz="2400" dirty="0"/>
              <a:t>Tulkitse mistä ilmiöstä oheinen aineisto kertoo.</a:t>
            </a:r>
          </a:p>
        </p:txBody>
      </p:sp>
    </p:spTree>
    <p:extLst>
      <p:ext uri="{BB962C8B-B14F-4D97-AF65-F5344CB8AC3E}">
        <p14:creationId xmlns:p14="http://schemas.microsoft.com/office/powerpoint/2010/main" val="235832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BC61F8-F19F-4E66-9416-7D403F1A3546}"/>
              </a:ext>
            </a:extLst>
          </p:cNvPr>
          <p:cNvSpPr>
            <a:spLocks noGrp="1"/>
          </p:cNvSpPr>
          <p:nvPr>
            <p:ph type="title"/>
          </p:nvPr>
        </p:nvSpPr>
        <p:spPr>
          <a:xfrm>
            <a:off x="838200" y="365126"/>
            <a:ext cx="10515600" cy="96788"/>
          </a:xfrm>
        </p:spPr>
        <p:txBody>
          <a:bodyPr>
            <a:normAutofit fontScale="90000"/>
          </a:bodyPr>
          <a:lstStyle/>
          <a:p>
            <a:endParaRPr lang="fi-FI" dirty="0"/>
          </a:p>
        </p:txBody>
      </p:sp>
      <p:sp>
        <p:nvSpPr>
          <p:cNvPr id="3" name="Sisällön paikkamerkki 2">
            <a:extLst>
              <a:ext uri="{FF2B5EF4-FFF2-40B4-BE49-F238E27FC236}">
                <a16:creationId xmlns:a16="http://schemas.microsoft.com/office/drawing/2014/main" id="{C242272E-9759-41C1-B4E6-51D086D2168A}"/>
              </a:ext>
            </a:extLst>
          </p:cNvPr>
          <p:cNvSpPr>
            <a:spLocks noGrp="1"/>
          </p:cNvSpPr>
          <p:nvPr>
            <p:ph idx="1"/>
          </p:nvPr>
        </p:nvSpPr>
        <p:spPr>
          <a:xfrm>
            <a:off x="641022" y="707011"/>
            <a:ext cx="11334947" cy="6030960"/>
          </a:xfrm>
        </p:spPr>
        <p:txBody>
          <a:bodyPr>
            <a:normAutofit lnSpcReduction="10000"/>
          </a:bodyPr>
          <a:lstStyle/>
          <a:p>
            <a:pPr marL="0" indent="0">
              <a:buNone/>
            </a:pPr>
            <a:r>
              <a:rPr lang="fi-FI" sz="2400" b="1" dirty="0"/>
              <a:t>Soveltaminen</a:t>
            </a:r>
          </a:p>
          <a:p>
            <a:pPr marL="0" indent="0">
              <a:buNone/>
            </a:pPr>
            <a:r>
              <a:rPr lang="fi-FI" sz="2400" dirty="0"/>
              <a:t>-Tietoa käytetään toisessa asiayhteydessä.</a:t>
            </a:r>
          </a:p>
          <a:p>
            <a:pPr>
              <a:buFontTx/>
              <a:buChar char="-"/>
            </a:pPr>
            <a:r>
              <a:rPr lang="fi-FI" sz="2400" dirty="0"/>
              <a:t>Kyky käyttää oppimaansa uusissa tilanteissa tai ongelmanratkaisuissa</a:t>
            </a:r>
          </a:p>
          <a:p>
            <a:pPr marL="0" indent="0">
              <a:buNone/>
            </a:pPr>
            <a:r>
              <a:rPr lang="fi-FI" sz="2400" i="1" dirty="0">
                <a:solidFill>
                  <a:srgbClr val="FF0000"/>
                </a:solidFill>
              </a:rPr>
              <a:t>Käyttää, soveltaa, ratkaista, muuttaa, suorittaa ja valita</a:t>
            </a:r>
          </a:p>
          <a:p>
            <a:pPr marL="0" indent="0">
              <a:buNone/>
            </a:pPr>
            <a:r>
              <a:rPr lang="fi-FI" sz="2400" dirty="0"/>
              <a:t>Esimerkki??</a:t>
            </a:r>
          </a:p>
          <a:p>
            <a:pPr marL="0" indent="0">
              <a:buNone/>
            </a:pPr>
            <a:r>
              <a:rPr lang="fi-FI" sz="2400" dirty="0"/>
              <a:t>Miten väestön liikunta-aktiivisuutta voidaan edistää terveyden edistämisen keinoin.</a:t>
            </a:r>
          </a:p>
          <a:p>
            <a:pPr marL="0" indent="0">
              <a:buNone/>
            </a:pPr>
            <a:endParaRPr lang="fi-FI" sz="2400" b="1" dirty="0" smtClean="0"/>
          </a:p>
          <a:p>
            <a:pPr marL="0" indent="0">
              <a:buNone/>
            </a:pPr>
            <a:r>
              <a:rPr lang="fi-FI" sz="2400" b="1" dirty="0" smtClean="0"/>
              <a:t>Analysointi</a:t>
            </a:r>
            <a:endParaRPr lang="fi-FI" sz="2400" b="1" dirty="0"/>
          </a:p>
          <a:p>
            <a:pPr marL="0" indent="0">
              <a:buNone/>
            </a:pPr>
            <a:r>
              <a:rPr lang="fi-FI" sz="2400" dirty="0"/>
              <a:t>-Tarkoituksena erottaa olennainen tieto epäolennaisesta ja tarkastella asioiden välisiä suhteita.</a:t>
            </a:r>
          </a:p>
          <a:p>
            <a:pPr>
              <a:buFontTx/>
              <a:buChar char="-"/>
            </a:pPr>
            <a:r>
              <a:rPr lang="fi-FI" sz="2400" dirty="0"/>
              <a:t>Hyvä analyysi on perusteltu ja käsitteitä on käytetty asianmukaisesti</a:t>
            </a:r>
          </a:p>
          <a:p>
            <a:pPr marL="0" indent="0">
              <a:buNone/>
            </a:pPr>
            <a:r>
              <a:rPr lang="fi-FI" sz="2400" i="1" dirty="0">
                <a:solidFill>
                  <a:srgbClr val="FF0000"/>
                </a:solidFill>
              </a:rPr>
              <a:t>Eritellä, jakaa, vertailla, luokitella, jäsentää</a:t>
            </a:r>
          </a:p>
          <a:p>
            <a:pPr marL="0" indent="0">
              <a:buNone/>
            </a:pPr>
            <a:r>
              <a:rPr lang="fi-FI" sz="2400" dirty="0"/>
              <a:t>Esimerkki??</a:t>
            </a:r>
          </a:p>
          <a:p>
            <a:pPr marL="0" indent="0">
              <a:buNone/>
            </a:pPr>
            <a:r>
              <a:rPr lang="fi-FI" sz="2400" dirty="0"/>
              <a:t>Analysoi koulun ruokalistan perusteella, miten ravitsemussuositukset toteutuvat kyseisessä koulussa.</a:t>
            </a:r>
          </a:p>
          <a:p>
            <a:pPr marL="0" indent="0">
              <a:buNone/>
            </a:pPr>
            <a:endParaRPr lang="fi-FI" sz="2400" dirty="0"/>
          </a:p>
        </p:txBody>
      </p:sp>
    </p:spTree>
    <p:extLst>
      <p:ext uri="{BB962C8B-B14F-4D97-AF65-F5344CB8AC3E}">
        <p14:creationId xmlns:p14="http://schemas.microsoft.com/office/powerpoint/2010/main" val="361176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19511C-E9EC-44DF-B033-448219D2A4C1}"/>
              </a:ext>
            </a:extLst>
          </p:cNvPr>
          <p:cNvSpPr>
            <a:spLocks noGrp="1"/>
          </p:cNvSpPr>
          <p:nvPr>
            <p:ph type="title"/>
          </p:nvPr>
        </p:nvSpPr>
        <p:spPr>
          <a:xfrm>
            <a:off x="838200" y="365126"/>
            <a:ext cx="10515600" cy="134496"/>
          </a:xfrm>
        </p:spPr>
        <p:txBody>
          <a:bodyPr>
            <a:normAutofit fontScale="90000"/>
          </a:bodyPr>
          <a:lstStyle/>
          <a:p>
            <a:endParaRPr lang="fi-FI" dirty="0"/>
          </a:p>
        </p:txBody>
      </p:sp>
      <p:sp>
        <p:nvSpPr>
          <p:cNvPr id="3" name="Sisällön paikkamerkki 2">
            <a:extLst>
              <a:ext uri="{FF2B5EF4-FFF2-40B4-BE49-F238E27FC236}">
                <a16:creationId xmlns:a16="http://schemas.microsoft.com/office/drawing/2014/main" id="{B797F790-EE90-44C8-92CF-9237FED81244}"/>
              </a:ext>
            </a:extLst>
          </p:cNvPr>
          <p:cNvSpPr>
            <a:spLocks noGrp="1"/>
          </p:cNvSpPr>
          <p:nvPr>
            <p:ph idx="1"/>
          </p:nvPr>
        </p:nvSpPr>
        <p:spPr>
          <a:xfrm>
            <a:off x="838200" y="499622"/>
            <a:ext cx="10515600" cy="5677341"/>
          </a:xfrm>
        </p:spPr>
        <p:txBody>
          <a:bodyPr>
            <a:normAutofit lnSpcReduction="10000"/>
          </a:bodyPr>
          <a:lstStyle/>
          <a:p>
            <a:pPr marL="0" indent="0">
              <a:buNone/>
            </a:pPr>
            <a:r>
              <a:rPr lang="fi-FI" sz="2400" b="1" dirty="0"/>
              <a:t>Arviointi</a:t>
            </a:r>
          </a:p>
          <a:p>
            <a:pPr>
              <a:buFontTx/>
              <a:buChar char="-"/>
            </a:pPr>
            <a:r>
              <a:rPr lang="fi-FI" sz="2400" dirty="0"/>
              <a:t>Olennaista hahmottaa kokonaisuuksia, yhdistää asioita sekä arvioida tietoa ja ideoita tiettyjen kriteerien pohjalta. Erilaisten näkökulmien esille tuominen.</a:t>
            </a:r>
          </a:p>
          <a:p>
            <a:pPr marL="0" indent="0">
              <a:buNone/>
            </a:pPr>
            <a:r>
              <a:rPr lang="fi-FI" sz="2400" i="1" dirty="0">
                <a:solidFill>
                  <a:srgbClr val="FF0000"/>
                </a:solidFill>
              </a:rPr>
              <a:t>Yleistää, suhteuttaa, todistaa, yhdistää, arvottaa ja valita</a:t>
            </a:r>
          </a:p>
          <a:p>
            <a:pPr marL="0" indent="0">
              <a:buNone/>
            </a:pPr>
            <a:r>
              <a:rPr lang="fi-FI" sz="2400" dirty="0"/>
              <a:t>Esimerkki??</a:t>
            </a:r>
          </a:p>
          <a:p>
            <a:pPr marL="0" indent="0">
              <a:buNone/>
            </a:pPr>
            <a:r>
              <a:rPr lang="fi-FI" sz="2400" dirty="0"/>
              <a:t>Arvioi pitävätkö seuraavat väitteet paikkaansa ja perustele.</a:t>
            </a:r>
          </a:p>
          <a:p>
            <a:pPr marL="0" indent="0">
              <a:buNone/>
            </a:pPr>
            <a:r>
              <a:rPr lang="fi-FI" sz="2400" b="1" dirty="0"/>
              <a:t>Luominen</a:t>
            </a:r>
          </a:p>
          <a:p>
            <a:pPr>
              <a:buFontTx/>
              <a:buChar char="-"/>
            </a:pPr>
            <a:r>
              <a:rPr lang="fi-FI" sz="2400" dirty="0"/>
              <a:t>Tavoitteena saavuttaa johdonmukainen ja toimiva kokonaisuus, luoda uusia ajatuksia ja toimintamalleja tai yllättäviä näkökulmia</a:t>
            </a:r>
          </a:p>
          <a:p>
            <a:pPr>
              <a:buFontTx/>
              <a:buChar char="-"/>
            </a:pPr>
            <a:r>
              <a:rPr lang="fi-FI" sz="2400" dirty="0"/>
              <a:t>Kyky arvioida opittuja asioita sekä tehdä johtopäätöksiä tai oletuksia.</a:t>
            </a:r>
          </a:p>
          <a:p>
            <a:pPr marL="0" indent="0">
              <a:buNone/>
            </a:pPr>
            <a:r>
              <a:rPr lang="fi-FI" sz="2400" i="1" dirty="0">
                <a:solidFill>
                  <a:srgbClr val="FF0000"/>
                </a:solidFill>
              </a:rPr>
              <a:t>Luoda, suunnitella, muotoilla, tuottaa, tehdä ennusteita, kuvitella ja päätellä</a:t>
            </a:r>
          </a:p>
          <a:p>
            <a:pPr marL="0" indent="0">
              <a:buNone/>
            </a:pPr>
            <a:r>
              <a:rPr lang="fi-FI" sz="2400" dirty="0"/>
              <a:t>Esimerkki??</a:t>
            </a:r>
          </a:p>
          <a:p>
            <a:pPr marL="0" indent="0">
              <a:buNone/>
            </a:pPr>
            <a:r>
              <a:rPr lang="fi-FI" sz="2400" dirty="0"/>
              <a:t>Suunnittele kampanja, jonka tavoitteena on vaikuttaa nuorten huumeiden kokeiluun ja käyttöön.</a:t>
            </a:r>
          </a:p>
        </p:txBody>
      </p:sp>
    </p:spTree>
    <p:extLst>
      <p:ext uri="{BB962C8B-B14F-4D97-AF65-F5344CB8AC3E}">
        <p14:creationId xmlns:p14="http://schemas.microsoft.com/office/powerpoint/2010/main" val="379349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68C86B-DAD7-41C4-8136-3E6E6DE7546E}"/>
              </a:ext>
            </a:extLst>
          </p:cNvPr>
          <p:cNvSpPr>
            <a:spLocks noGrp="1"/>
          </p:cNvSpPr>
          <p:nvPr>
            <p:ph type="title"/>
          </p:nvPr>
        </p:nvSpPr>
        <p:spPr>
          <a:xfrm>
            <a:off x="838200" y="365126"/>
            <a:ext cx="10515600" cy="1077176"/>
          </a:xfrm>
        </p:spPr>
        <p:txBody>
          <a:bodyPr/>
          <a:lstStyle/>
          <a:p>
            <a:r>
              <a:rPr lang="fi-FI" dirty="0"/>
              <a:t>Kokeen rakenne</a:t>
            </a:r>
          </a:p>
        </p:txBody>
      </p:sp>
      <p:sp>
        <p:nvSpPr>
          <p:cNvPr id="3" name="Sisällön paikkamerkki 2">
            <a:extLst>
              <a:ext uri="{FF2B5EF4-FFF2-40B4-BE49-F238E27FC236}">
                <a16:creationId xmlns:a16="http://schemas.microsoft.com/office/drawing/2014/main" id="{D5AA3B07-01A3-4CCD-BFC3-8ACC8BE158AE}"/>
              </a:ext>
            </a:extLst>
          </p:cNvPr>
          <p:cNvSpPr>
            <a:spLocks noGrp="1"/>
          </p:cNvSpPr>
          <p:nvPr>
            <p:ph idx="1"/>
          </p:nvPr>
        </p:nvSpPr>
        <p:spPr>
          <a:xfrm>
            <a:off x="838200" y="1366887"/>
            <a:ext cx="10515600" cy="4810076"/>
          </a:xfrm>
        </p:spPr>
        <p:txBody>
          <a:bodyPr/>
          <a:lstStyle/>
          <a:p>
            <a:pPr lvl="0" fontAlgn="base"/>
            <a:r>
              <a:rPr lang="fi-FI" dirty="0"/>
              <a:t>Kokeessa on kolme osaa, joissa on yhteensä </a:t>
            </a:r>
            <a:r>
              <a:rPr lang="fi-FI" b="1" dirty="0"/>
              <a:t>yhdeksän</a:t>
            </a:r>
            <a:r>
              <a:rPr lang="fi-FI" dirty="0"/>
              <a:t> tehtävää.  </a:t>
            </a:r>
          </a:p>
          <a:p>
            <a:pPr lvl="0" fontAlgn="base"/>
            <a:r>
              <a:rPr lang="fi-FI" dirty="0"/>
              <a:t>Näistä kokelas vastaa </a:t>
            </a:r>
            <a:r>
              <a:rPr lang="fi-FI" b="1" dirty="0"/>
              <a:t>enintään viiteen</a:t>
            </a:r>
            <a:r>
              <a:rPr lang="fi-FI" dirty="0"/>
              <a:t> tehtävään ohjeistuksen mukaisesti (seuraavat diat).  </a:t>
            </a:r>
          </a:p>
          <a:p>
            <a:pPr lvl="0" fontAlgn="base"/>
            <a:r>
              <a:rPr lang="fi-FI" dirty="0"/>
              <a:t>Kokeen maksimipistemäärä on </a:t>
            </a:r>
            <a:r>
              <a:rPr lang="fi-FI" b="1" dirty="0"/>
              <a:t>120</a:t>
            </a:r>
            <a:r>
              <a:rPr lang="fi-FI" dirty="0"/>
              <a:t> pistettä. </a:t>
            </a:r>
          </a:p>
          <a:p>
            <a:pPr marL="0" indent="0">
              <a:buNone/>
            </a:pPr>
            <a:endParaRPr lang="fi-FI" b="1" dirty="0"/>
          </a:p>
          <a:p>
            <a:pPr marL="0" indent="0">
              <a:buNone/>
            </a:pPr>
            <a:r>
              <a:rPr lang="fi-FI" b="1" dirty="0"/>
              <a:t>Osa I</a:t>
            </a:r>
          </a:p>
          <a:p>
            <a:pPr marL="0" indent="0">
              <a:buNone/>
            </a:pPr>
            <a:r>
              <a:rPr lang="fi-FI" dirty="0"/>
              <a:t>Tietäminen</a:t>
            </a:r>
          </a:p>
          <a:p>
            <a:pPr marL="0" indent="0">
              <a:buNone/>
            </a:pPr>
            <a:r>
              <a:rPr lang="fi-FI" dirty="0"/>
              <a:t>Ymmärtäminen	20 </a:t>
            </a:r>
            <a:r>
              <a:rPr lang="fi-FI" dirty="0" err="1"/>
              <a:t>pist</a:t>
            </a:r>
            <a:r>
              <a:rPr lang="fi-FI" dirty="0"/>
              <a:t>.</a:t>
            </a:r>
          </a:p>
          <a:p>
            <a:pPr marL="0" indent="0">
              <a:buNone/>
            </a:pPr>
            <a:r>
              <a:rPr lang="fi-FI" dirty="0"/>
              <a:t>Tietäminen ja ymmärtäminen</a:t>
            </a:r>
          </a:p>
          <a:p>
            <a:endParaRPr lang="fi-FI" dirty="0"/>
          </a:p>
        </p:txBody>
      </p:sp>
    </p:spTree>
    <p:extLst>
      <p:ext uri="{BB962C8B-B14F-4D97-AF65-F5344CB8AC3E}">
        <p14:creationId xmlns:p14="http://schemas.microsoft.com/office/powerpoint/2010/main" val="421109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1037</Words>
  <Application>Microsoft Office PowerPoint</Application>
  <PresentationFormat>Laajakuva</PresentationFormat>
  <Paragraphs>130</Paragraphs>
  <Slides>18</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18</vt:i4>
      </vt:variant>
    </vt:vector>
  </HeadingPairs>
  <TitlesOfParts>
    <vt:vector size="24" baseType="lpstr">
      <vt:lpstr>Arial</vt:lpstr>
      <vt:lpstr>Calibri</vt:lpstr>
      <vt:lpstr>Calibri Light</vt:lpstr>
      <vt:lpstr>Comic Sans MS</vt:lpstr>
      <vt:lpstr>Wingdings</vt:lpstr>
      <vt:lpstr>Office-teema</vt:lpstr>
      <vt:lpstr>Sähköinen ylioppilaskoe - reaaliaineiden yleiset ohjeet</vt:lpstr>
      <vt:lpstr> Terveystiedon sähköinen ylioppilaskoe </vt:lpstr>
      <vt:lpstr> Terveystiedon sähköinen ylioppilaskoe  </vt:lpstr>
      <vt:lpstr>PowerPoint-esitys</vt:lpstr>
      <vt:lpstr>PowerPoint-esitys</vt:lpstr>
      <vt:lpstr>PowerPoint-esitys</vt:lpstr>
      <vt:lpstr>PowerPoint-esitys</vt:lpstr>
      <vt:lpstr>PowerPoint-esitys</vt:lpstr>
      <vt:lpstr>Kokeen rakenne</vt:lpstr>
      <vt:lpstr>PowerPoint-esitys</vt:lpstr>
      <vt:lpstr>PowerPoint-esitys</vt:lpstr>
      <vt:lpstr>PowerPoint-esitys</vt:lpstr>
      <vt:lpstr>PowerPoint-esitys</vt:lpstr>
      <vt:lpstr>PowerPoint-esitys</vt:lpstr>
      <vt:lpstr>PowerPoint-esitys</vt:lpstr>
      <vt:lpstr>PowerPoint-esitys</vt:lpstr>
      <vt:lpstr>PowerPoint-esitys</vt:lpstr>
      <vt:lpstr>Hyvän vastauksen piirteet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Sähköinen ylioppilaskoe - reaaliaineiden yleiset ohjeet</dc:title>
  <dc:creator>Tea Savio</dc:creator>
  <cp:lastModifiedBy>Jouni Alhonmäki</cp:lastModifiedBy>
  <cp:revision>23</cp:revision>
  <dcterms:created xsi:type="dcterms:W3CDTF">2018-07-07T15:32:31Z</dcterms:created>
  <dcterms:modified xsi:type="dcterms:W3CDTF">2018-08-14T10:37:37Z</dcterms:modified>
</cp:coreProperties>
</file>