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89" r:id="rId3"/>
    <p:sldId id="290" r:id="rId4"/>
    <p:sldId id="306" r:id="rId5"/>
    <p:sldId id="275" r:id="rId6"/>
    <p:sldId id="260" r:id="rId7"/>
    <p:sldId id="291" r:id="rId8"/>
    <p:sldId id="292" r:id="rId9"/>
    <p:sldId id="303" r:id="rId10"/>
    <p:sldId id="288" r:id="rId11"/>
    <p:sldId id="302" r:id="rId12"/>
    <p:sldId id="279" r:id="rId13"/>
    <p:sldId id="280" r:id="rId14"/>
    <p:sldId id="266" r:id="rId15"/>
    <p:sldId id="268" r:id="rId16"/>
    <p:sldId id="271" r:id="rId17"/>
    <p:sldId id="272" r:id="rId18"/>
    <p:sldId id="287" r:id="rId19"/>
    <p:sldId id="286" r:id="rId20"/>
    <p:sldId id="304" r:id="rId21"/>
    <p:sldId id="284" r:id="rId22"/>
    <p:sldId id="295" r:id="rId23"/>
    <p:sldId id="283" r:id="rId24"/>
    <p:sldId id="259" r:id="rId25"/>
    <p:sldId id="282" r:id="rId26"/>
    <p:sldId id="281" r:id="rId27"/>
    <p:sldId id="299" r:id="rId28"/>
    <p:sldId id="300" r:id="rId29"/>
    <p:sldId id="277" r:id="rId30"/>
    <p:sldId id="305" r:id="rId3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35C9A8-C39D-4E28-9BC4-03452C08636A}">
          <p14:sldIdLst>
            <p14:sldId id="256"/>
            <p14:sldId id="289"/>
            <p14:sldId id="290"/>
            <p14:sldId id="306"/>
            <p14:sldId id="275"/>
            <p14:sldId id="260"/>
            <p14:sldId id="291"/>
            <p14:sldId id="292"/>
            <p14:sldId id="303"/>
            <p14:sldId id="288"/>
            <p14:sldId id="302"/>
            <p14:sldId id="279"/>
            <p14:sldId id="280"/>
            <p14:sldId id="266"/>
            <p14:sldId id="268"/>
            <p14:sldId id="271"/>
            <p14:sldId id="272"/>
            <p14:sldId id="287"/>
            <p14:sldId id="286"/>
            <p14:sldId id="304"/>
            <p14:sldId id="284"/>
            <p14:sldId id="295"/>
            <p14:sldId id="283"/>
            <p14:sldId id="259"/>
            <p14:sldId id="282"/>
            <p14:sldId id="281"/>
            <p14:sldId id="299"/>
            <p14:sldId id="300"/>
            <p14:sldId id="277"/>
            <p14:sldId id="305"/>
          </p14:sldIdLst>
        </p14:section>
        <p14:section name="Untitled Section" id="{134B2FC9-E4A2-438A-A22C-B2F76932B2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3DDAC-C34E-42A7-BE4E-DCC430FDDC94}" type="datetimeFigureOut">
              <a:rPr lang="en-GB" smtClean="0"/>
              <a:pPr/>
              <a:t>04/09/2018</a:t>
            </a:fld>
            <a:endParaRPr lang="en-GB"/>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E875-1901-4808-A45C-FF22F5477957}" type="slidenum">
              <a:rPr lang="en-GB" smtClean="0"/>
              <a:pPr/>
              <a:t>‹#›</a:t>
            </a:fld>
            <a:endParaRPr lang="en-GB"/>
          </a:p>
        </p:txBody>
      </p:sp>
    </p:spTree>
    <p:extLst>
      <p:ext uri="{BB962C8B-B14F-4D97-AF65-F5344CB8AC3E}">
        <p14:creationId xmlns:p14="http://schemas.microsoft.com/office/powerpoint/2010/main" val="317878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743E875-1901-4808-A45C-FF22F5477957}" type="slidenum">
              <a:rPr lang="en-GB" smtClean="0"/>
              <a:pPr/>
              <a:t>11</a:t>
            </a:fld>
            <a:endParaRPr lang="en-GB"/>
          </a:p>
        </p:txBody>
      </p:sp>
    </p:spTree>
    <p:extLst>
      <p:ext uri="{BB962C8B-B14F-4D97-AF65-F5344CB8AC3E}">
        <p14:creationId xmlns:p14="http://schemas.microsoft.com/office/powerpoint/2010/main" val="101452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en-GB" dirty="0"/>
          </a:p>
        </p:txBody>
      </p:sp>
      <p:sp>
        <p:nvSpPr>
          <p:cNvPr id="4" name="Dian numeron paikkamerkki 3"/>
          <p:cNvSpPr>
            <a:spLocks noGrp="1"/>
          </p:cNvSpPr>
          <p:nvPr>
            <p:ph type="sldNum" sz="quarter" idx="10"/>
          </p:nvPr>
        </p:nvSpPr>
        <p:spPr/>
        <p:txBody>
          <a:bodyPr/>
          <a:lstStyle/>
          <a:p>
            <a:fld id="{6743E875-1901-4808-A45C-FF22F5477957}" type="slidenum">
              <a:rPr lang="en-GB" smtClean="0"/>
              <a:pPr/>
              <a:t>14</a:t>
            </a:fld>
            <a:endParaRPr lang="en-GB"/>
          </a:p>
        </p:txBody>
      </p:sp>
    </p:spTree>
    <p:extLst>
      <p:ext uri="{BB962C8B-B14F-4D97-AF65-F5344CB8AC3E}">
        <p14:creationId xmlns:p14="http://schemas.microsoft.com/office/powerpoint/2010/main" val="181122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n kuvan paikkamerkki 1"/>
          <p:cNvSpPr>
            <a:spLocks noGrp="1" noRot="1" noChangeAspect="1"/>
          </p:cNvSpPr>
          <p:nvPr>
            <p:ph type="sldImg"/>
          </p:nvPr>
        </p:nvSpPr>
        <p:spPr bwMode="auto">
          <a:noFill/>
          <a:ln>
            <a:solidFill>
              <a:srgbClr val="000000"/>
            </a:solidFill>
            <a:miter lim="800000"/>
            <a:headEnd/>
            <a:tailEnd/>
          </a:ln>
        </p:spPr>
      </p:sp>
      <p:sp>
        <p:nvSpPr>
          <p:cNvPr id="29699" name="Huomautusten paikkamerkki 2"/>
          <p:cNvSpPr>
            <a:spLocks noGrp="1"/>
          </p:cNvSpPr>
          <p:nvPr>
            <p:ph type="body" idx="1"/>
          </p:nvPr>
        </p:nvSpPr>
        <p:spPr bwMode="auto">
          <a:noFill/>
        </p:spPr>
        <p:txBody>
          <a:bodyPr/>
          <a:lstStyle/>
          <a:p>
            <a:pPr eaLnBrk="1" hangingPunct="1">
              <a:spcBef>
                <a:spcPct val="0"/>
              </a:spcBef>
            </a:pPr>
            <a:r>
              <a:rPr lang="fi-FI"/>
              <a:t>DIA7 Enemmän tai vähemmän tiheitä ruokia</a:t>
            </a:r>
          </a:p>
        </p:txBody>
      </p:sp>
      <p:sp>
        <p:nvSpPr>
          <p:cNvPr id="29700" name="Dian numeron paikkamerkki 3"/>
          <p:cNvSpPr>
            <a:spLocks noGrp="1"/>
          </p:cNvSpPr>
          <p:nvPr>
            <p:ph type="sldNum" sz="quarter" idx="5"/>
          </p:nvPr>
        </p:nvSpPr>
        <p:spPr bwMode="auto">
          <a:noFill/>
          <a:ln>
            <a:miter lim="800000"/>
            <a:headEnd/>
            <a:tailEnd/>
          </a:ln>
        </p:spPr>
        <p:txBody>
          <a:bodyPr/>
          <a:lstStyle/>
          <a:p>
            <a:fld id="{583FA4D1-CC0C-4D83-A51C-F036A18F9B92}" type="slidenum">
              <a:rPr lang="fi-FI"/>
              <a:pPr/>
              <a:t>15</a:t>
            </a:fld>
            <a:endParaRPr lang="fi-FI"/>
          </a:p>
        </p:txBody>
      </p:sp>
    </p:spTree>
    <p:extLst>
      <p:ext uri="{BB962C8B-B14F-4D97-AF65-F5344CB8AC3E}">
        <p14:creationId xmlns:p14="http://schemas.microsoft.com/office/powerpoint/2010/main" val="47972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en-GB" dirty="0"/>
          </a:p>
        </p:txBody>
      </p:sp>
      <p:sp>
        <p:nvSpPr>
          <p:cNvPr id="4" name="Dian numeron paikkamerkki 3"/>
          <p:cNvSpPr>
            <a:spLocks noGrp="1"/>
          </p:cNvSpPr>
          <p:nvPr>
            <p:ph type="sldNum" sz="quarter" idx="10"/>
          </p:nvPr>
        </p:nvSpPr>
        <p:spPr/>
        <p:txBody>
          <a:bodyPr/>
          <a:lstStyle/>
          <a:p>
            <a:fld id="{6743E875-1901-4808-A45C-FF22F5477957}" type="slidenum">
              <a:rPr lang="en-GB" smtClean="0"/>
              <a:pPr/>
              <a:t>18</a:t>
            </a:fld>
            <a:endParaRPr lang="en-GB"/>
          </a:p>
        </p:txBody>
      </p:sp>
    </p:spTree>
    <p:extLst>
      <p:ext uri="{BB962C8B-B14F-4D97-AF65-F5344CB8AC3E}">
        <p14:creationId xmlns:p14="http://schemas.microsoft.com/office/powerpoint/2010/main" val="213568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err="1"/>
              <a:t>Adi-arvo</a:t>
            </a:r>
            <a:r>
              <a:rPr lang="fi-FI" dirty="0"/>
              <a:t>=</a:t>
            </a:r>
            <a:r>
              <a:rPr lang="fi-FI" baseline="0" dirty="0"/>
              <a:t> </a:t>
            </a:r>
            <a:r>
              <a:rPr lang="fi-FI" baseline="0" dirty="0" err="1"/>
              <a:t>Acceptable</a:t>
            </a:r>
            <a:r>
              <a:rPr lang="fi-FI" baseline="0" dirty="0"/>
              <a:t> daily </a:t>
            </a:r>
            <a:r>
              <a:rPr lang="fi-FI" baseline="0" dirty="0" err="1"/>
              <a:t>intake</a:t>
            </a:r>
            <a:r>
              <a:rPr lang="fi-FI" baseline="0" dirty="0"/>
              <a:t> (minkä määrän ihminen voi syödä vuorokaudessa ilman haittoja)</a:t>
            </a:r>
            <a:endParaRPr lang="en-GB" dirty="0"/>
          </a:p>
        </p:txBody>
      </p:sp>
      <p:sp>
        <p:nvSpPr>
          <p:cNvPr id="4" name="Dian numeron paikkamerkki 3"/>
          <p:cNvSpPr>
            <a:spLocks noGrp="1"/>
          </p:cNvSpPr>
          <p:nvPr>
            <p:ph type="sldNum" sz="quarter" idx="10"/>
          </p:nvPr>
        </p:nvSpPr>
        <p:spPr/>
        <p:txBody>
          <a:bodyPr/>
          <a:lstStyle/>
          <a:p>
            <a:fld id="{6B42A292-85D5-45DE-ADA0-6A51840068AC}" type="slidenum">
              <a:rPr lang="en-GB" smtClean="0"/>
              <a:pPr/>
              <a:t>28</a:t>
            </a:fld>
            <a:endParaRPr lang="en-GB"/>
          </a:p>
        </p:txBody>
      </p:sp>
    </p:spTree>
    <p:extLst>
      <p:ext uri="{BB962C8B-B14F-4D97-AF65-F5344CB8AC3E}">
        <p14:creationId xmlns:p14="http://schemas.microsoft.com/office/powerpoint/2010/main" val="416405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FACCB36F-293C-4B3D-A5D7-2ABC2676C3C2}"/>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xmlns="" id="{D6E4C4C8-8343-46AC-A57E-D093E84455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xmlns="" id="{37D44314-D9E3-430D-9876-601237C9CF56}"/>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5" name="Alatunnisteen paikkamerkki 4">
            <a:extLst>
              <a:ext uri="{FF2B5EF4-FFF2-40B4-BE49-F238E27FC236}">
                <a16:creationId xmlns:a16="http://schemas.microsoft.com/office/drawing/2014/main" xmlns="" id="{0376B56C-73EA-4D75-A07D-7B8E1F625691}"/>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xmlns="" id="{57DF65F9-347D-4BAC-A51F-E2927DF33924}"/>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163239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7B5A6C92-0F3A-4F42-BF75-0945A86EF9F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xmlns="" id="{2C41C188-C059-4E47-9239-DA523AD392FA}"/>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DB937D2C-A2CD-46C1-9D3F-FE70B9E51B3A}"/>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5" name="Alatunnisteen paikkamerkki 4">
            <a:extLst>
              <a:ext uri="{FF2B5EF4-FFF2-40B4-BE49-F238E27FC236}">
                <a16:creationId xmlns:a16="http://schemas.microsoft.com/office/drawing/2014/main" xmlns="" id="{A5C8B4CD-EC49-4B61-89C5-7A018FEE1D0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xmlns="" id="{2B34733F-FC7A-4CB2-89B4-20CDB3766D4D}"/>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79258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xmlns="" id="{B1A327C9-8F5E-4F9B-9201-67F7E1B08B94}"/>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xmlns="" id="{A5FBA571-5CA2-46B8-9FF9-7E9E5C758147}"/>
              </a:ext>
            </a:extLst>
          </p:cNvPr>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7738397E-E885-4359-9610-3C4E8484A30E}"/>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5" name="Alatunnisteen paikkamerkki 4">
            <a:extLst>
              <a:ext uri="{FF2B5EF4-FFF2-40B4-BE49-F238E27FC236}">
                <a16:creationId xmlns:a16="http://schemas.microsoft.com/office/drawing/2014/main" xmlns="" id="{24A3D3B0-48A2-4585-9DCE-3F9B1BE5BC92}"/>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xmlns="" id="{129B43E0-C50E-408F-ABCB-78A60BC10DD2}"/>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321036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10E7A144-0495-4453-A654-FC8604964B5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A2418A47-E4A5-426F-92FA-825BE15C77BC}"/>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2DC92A0F-8167-4FD5-93BA-D5D40EE7B42F}"/>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5" name="Alatunnisteen paikkamerkki 4">
            <a:extLst>
              <a:ext uri="{FF2B5EF4-FFF2-40B4-BE49-F238E27FC236}">
                <a16:creationId xmlns:a16="http://schemas.microsoft.com/office/drawing/2014/main" xmlns="" id="{C44E0950-4780-494B-B26B-4E60C5CCEE89}"/>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xmlns="" id="{3B93B78D-6DA5-4F60-BB92-C63F5C31163B}"/>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33206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D13C2CF7-D6B2-4997-A5B4-C1A3772255CA}"/>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xmlns="" id="{73F0D24F-C95A-4772-9906-18BB0D1C9C2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xmlns="" id="{52402739-F0B8-441C-8068-C06B6CCD4976}"/>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5" name="Alatunnisteen paikkamerkki 4">
            <a:extLst>
              <a:ext uri="{FF2B5EF4-FFF2-40B4-BE49-F238E27FC236}">
                <a16:creationId xmlns:a16="http://schemas.microsoft.com/office/drawing/2014/main" xmlns="" id="{2C6CEE18-CB26-494C-A92F-29403F64EDF1}"/>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xmlns="" id="{45640606-5793-45D8-91E0-82E568E11788}"/>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385222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7115F5F8-A875-4BA4-BE86-712FEB9FE34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73670E41-0966-4DE4-8CBF-AC19351B39C8}"/>
              </a:ext>
            </a:extLst>
          </p:cNvPr>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xmlns="" id="{D79613D0-FDB6-4373-ACE4-445F42B29047}"/>
              </a:ext>
            </a:extLst>
          </p:cNvPr>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xmlns="" id="{7C855C89-4DA0-4DD3-93CC-7205AD3A0C81}"/>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6" name="Alatunnisteen paikkamerkki 5">
            <a:extLst>
              <a:ext uri="{FF2B5EF4-FFF2-40B4-BE49-F238E27FC236}">
                <a16:creationId xmlns:a16="http://schemas.microsoft.com/office/drawing/2014/main" xmlns="" id="{88A38E54-0C91-4695-BB89-28033279E8C7}"/>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xmlns="" id="{AD485CED-ED88-44A8-98DD-44E93BAB58E8}"/>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323746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8B4E942E-492B-4E69-9BA2-A22DB2B917ED}"/>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xmlns="" id="{76BB34CB-9BA6-48D9-B8BB-BDF268E2B0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a:extLst>
              <a:ext uri="{FF2B5EF4-FFF2-40B4-BE49-F238E27FC236}">
                <a16:creationId xmlns:a16="http://schemas.microsoft.com/office/drawing/2014/main" xmlns="" id="{06C684C0-0B41-4A7C-923D-8AD6345BD7FB}"/>
              </a:ext>
            </a:extLst>
          </p:cNvPr>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xmlns="" id="{91BF69BD-B2D6-4DBA-AF25-4FF8762955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a:extLst>
              <a:ext uri="{FF2B5EF4-FFF2-40B4-BE49-F238E27FC236}">
                <a16:creationId xmlns:a16="http://schemas.microsoft.com/office/drawing/2014/main" xmlns="" id="{457E9E29-553F-41CA-A3C6-9263B3727324}"/>
              </a:ext>
            </a:extLst>
          </p:cNvPr>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xmlns="" id="{379CA162-C54B-446A-93DF-D17D578825E4}"/>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8" name="Alatunnisteen paikkamerkki 7">
            <a:extLst>
              <a:ext uri="{FF2B5EF4-FFF2-40B4-BE49-F238E27FC236}">
                <a16:creationId xmlns:a16="http://schemas.microsoft.com/office/drawing/2014/main" xmlns="" id="{8CB1A768-2546-4E41-8878-4EA6AA6B1D1D}"/>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xmlns="" id="{6E037748-3D76-4D86-8773-4BE874FB0A9C}"/>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428310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51E98AC-6FFB-424C-8A04-896CD1D4567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xmlns="" id="{A3733A75-2CC5-4660-9C49-2DEB36B79E87}"/>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4" name="Alatunnisteen paikkamerkki 3">
            <a:extLst>
              <a:ext uri="{FF2B5EF4-FFF2-40B4-BE49-F238E27FC236}">
                <a16:creationId xmlns:a16="http://schemas.microsoft.com/office/drawing/2014/main" xmlns="" id="{2CF6EB0E-7F2A-478E-A5E7-4A23FD1CC1E1}"/>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xmlns="" id="{B936F173-4054-4603-9FA3-BA0D239AA87B}"/>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55956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571082AD-1B6A-4345-AAA2-51ACD1769491}"/>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3" name="Alatunnisteen paikkamerkki 2">
            <a:extLst>
              <a:ext uri="{FF2B5EF4-FFF2-40B4-BE49-F238E27FC236}">
                <a16:creationId xmlns:a16="http://schemas.microsoft.com/office/drawing/2014/main" xmlns="" id="{5695B2E2-A1DD-442D-9479-CBC2DF9DA748}"/>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xmlns="" id="{D9B839DF-CACA-4A25-A71B-80E4AA261CB9}"/>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6751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FA4765C-F2FE-4FC1-B29D-47FEB5C3FAA1}"/>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xmlns="" id="{62470F13-572D-4083-8A1E-BBA24DA77EE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xmlns="" id="{EFD198F2-C7D6-46A6-A551-9016E6AC94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E150CA7E-9C0D-4D33-B876-93C731ADC30E}"/>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6" name="Alatunnisteen paikkamerkki 5">
            <a:extLst>
              <a:ext uri="{FF2B5EF4-FFF2-40B4-BE49-F238E27FC236}">
                <a16:creationId xmlns:a16="http://schemas.microsoft.com/office/drawing/2014/main" xmlns="" id="{C1C477E1-831D-4634-B5C9-B5066385ECDA}"/>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xmlns="" id="{A72B2375-618C-45CE-8864-39DF5FF7A261}"/>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182935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40B822-244D-4109-A19F-BB871BF8D830}"/>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xmlns="" id="{BC3EA68C-015F-4695-A683-44D2469267C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xmlns="" id="{4F98D12C-17DC-4070-BD54-450E01567B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12A74E23-2CDD-4F60-8F7B-D459F92D9CAA}"/>
              </a:ext>
            </a:extLst>
          </p:cNvPr>
          <p:cNvSpPr>
            <a:spLocks noGrp="1"/>
          </p:cNvSpPr>
          <p:nvPr>
            <p:ph type="dt" sz="half" idx="10"/>
          </p:nvPr>
        </p:nvSpPr>
        <p:spPr/>
        <p:txBody>
          <a:bodyPr/>
          <a:lstStyle/>
          <a:p>
            <a:fld id="{C0258C3E-BC1A-42F9-96DE-60BE22593CE7}" type="datetimeFigureOut">
              <a:rPr lang="en-GB" smtClean="0"/>
              <a:pPr/>
              <a:t>04/09/2018</a:t>
            </a:fld>
            <a:endParaRPr lang="en-GB"/>
          </a:p>
        </p:txBody>
      </p:sp>
      <p:sp>
        <p:nvSpPr>
          <p:cNvPr id="6" name="Alatunnisteen paikkamerkki 5">
            <a:extLst>
              <a:ext uri="{FF2B5EF4-FFF2-40B4-BE49-F238E27FC236}">
                <a16:creationId xmlns:a16="http://schemas.microsoft.com/office/drawing/2014/main" xmlns="" id="{E31CE64E-B185-4791-97DE-ED941E1A7C17}"/>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xmlns="" id="{945CB6EB-7821-48FD-9EFF-A075D4AFAA73}"/>
              </a:ext>
            </a:extLst>
          </p:cNvPr>
          <p:cNvSpPr>
            <a:spLocks noGrp="1"/>
          </p:cNvSpPr>
          <p:nvPr>
            <p:ph type="sldNum" sz="quarter" idx="12"/>
          </p:nvPr>
        </p:nvSpPr>
        <p:spPr/>
        <p:txBody>
          <a:bodyPr/>
          <a:lstStyle/>
          <a:p>
            <a:fld id="{C84E9F9F-2473-4355-A761-EB2E9D43FAB2}" type="slidenum">
              <a:rPr lang="en-GB" smtClean="0"/>
              <a:pPr/>
              <a:t>‹#›</a:t>
            </a:fld>
            <a:endParaRPr lang="en-GB"/>
          </a:p>
        </p:txBody>
      </p:sp>
    </p:spTree>
    <p:extLst>
      <p:ext uri="{BB962C8B-B14F-4D97-AF65-F5344CB8AC3E}">
        <p14:creationId xmlns:p14="http://schemas.microsoft.com/office/powerpoint/2010/main" val="395174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xmlns="" id="{ED6EDBFE-8AC7-488C-97DC-7E7B5AF3D1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xmlns="" id="{01994639-70B0-4D85-94AC-30543F5E41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62A3CCA8-1444-41C8-9296-13F7F6DD14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258C3E-BC1A-42F9-96DE-60BE22593CE7}" type="datetimeFigureOut">
              <a:rPr lang="en-GB" smtClean="0"/>
              <a:pPr/>
              <a:t>04/09/2018</a:t>
            </a:fld>
            <a:endParaRPr lang="en-GB"/>
          </a:p>
        </p:txBody>
      </p:sp>
      <p:sp>
        <p:nvSpPr>
          <p:cNvPr id="5" name="Alatunnisteen paikkamerkki 4">
            <a:extLst>
              <a:ext uri="{FF2B5EF4-FFF2-40B4-BE49-F238E27FC236}">
                <a16:creationId xmlns:a16="http://schemas.microsoft.com/office/drawing/2014/main" xmlns="" id="{CE470443-13E3-4E84-8FFC-AAB170F425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Dian numeron paikkamerkki 5">
            <a:extLst>
              <a:ext uri="{FF2B5EF4-FFF2-40B4-BE49-F238E27FC236}">
                <a16:creationId xmlns:a16="http://schemas.microsoft.com/office/drawing/2014/main" xmlns="" id="{FCB85834-2FAC-4CC8-8601-E92FDC9373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4E9F9F-2473-4355-A761-EB2E9D43FAB2}" type="slidenum">
              <a:rPr lang="en-GB" smtClean="0"/>
              <a:pPr/>
              <a:t>‹#›</a:t>
            </a:fld>
            <a:endParaRPr lang="en-GB"/>
          </a:p>
        </p:txBody>
      </p:sp>
    </p:spTree>
    <p:extLst>
      <p:ext uri="{BB962C8B-B14F-4D97-AF65-F5344CB8AC3E}">
        <p14:creationId xmlns:p14="http://schemas.microsoft.com/office/powerpoint/2010/main" val="272140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fi/imgres?imgurl=http://images.coronaria.fi/?id=3906298&amp;imgrefurl=http://www.verkkoklinikka.fi/?id=0568182&amp;page=6032582&amp;usg=__g5tDpZLN_84Yjc3VAbq9uB0p1Ro=&amp;h=150&amp;w=150&amp;sz=3&amp;hl=fi&amp;start=1&amp;um=1&amp;itbs=1&amp;tbnid=V4MpLNGQAO-u0M:&amp;tbnh=96&amp;tbnw=96&amp;prev=/images?q=keliakia&amp;um=1&amp;hl=fi&amp;tbs=isch:1"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images.google.fi/imgres?imgurl=http://upload.wikimedia.org/wikipedia/fi/thumb/6/60/Hyla_sininen.svg/585px-Hyla_sininen.svg.png&amp;imgrefurl=http://fi.wikipedia.org/wiki/Tiedosto:Hyla_sininen.svg&amp;usg=__z7jXEIWzmhSlYukzb367i53jPOk=&amp;h=238&amp;w=585&amp;sz=14&amp;hl=fi&amp;start=11&amp;um=1&amp;itbs=1&amp;tbnid=hSEIA8EDuUn0aM:&amp;tbnh=55&amp;tbnw=135&amp;prev=/images?q=hyla+-merkki&amp;um=1&amp;hl=fi&amp;tbs=isch:1"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images.google.fi/imgres?imgurl=http://www.valio.fi/images/tuotetiedot/merkki/laktoositon.gif&amp;imgrefurl=http://www.valio.fi/portal/page/portal/Valio/Tuotteet_ja_Uutuudet/Tuoteryhma/Tuote?productId=33615&amp;h=75&amp;w=75&amp;sz=1&amp;hl=fi&amp;start=7&amp;um=1&amp;usg=__xKxBzcPSVPqipN1LbMrnY1NEKDM=&amp;tbnid=1Lgmp8tDHigmdM:&amp;tbnh=71&amp;tbnw=71&amp;prev=/images?q=laktoositon+merkki&amp;um=1&amp;hl=fi" TargetMode="External"/><Relationship Id="rId18" Type="http://schemas.openxmlformats.org/officeDocument/2006/relationships/image" Target="../media/image29.jpeg"/><Relationship Id="rId3" Type="http://schemas.openxmlformats.org/officeDocument/2006/relationships/image" Target="../media/image22.png"/><Relationship Id="rId7" Type="http://schemas.openxmlformats.org/officeDocument/2006/relationships/hyperlink" Target="http://images.google.fi/imgres?imgurl=http://www.valio.fi/images/tuotetiedot/merkki/hyla.gif&amp;imgrefurl=http://www.valio.fi/portal/event/portal/Valio/Tuotteet_ja_Uutuudet/Tuoteryhma?_pageid=128,184349&amp;_dad=portal&amp;_schema=PORTAL&amp;_portlet_ref=128_612033_128_184349_184349-128_183917_128_183912_183912&amp;tuory=1872&amp;_eventName_showProduct=&amp;_event_product_id=4612&amp;_event_group_id=1872&amp;h=75&amp;w=75&amp;sz=1&amp;hl=fi&amp;start=2&amp;um=1&amp;usg=__-HtUqzjI-95MhHjrM363EVobGVU=&amp;tbnid=Hgnj9ky28x5DVM:&amp;tbnh=71&amp;tbnw=71&amp;prev=/images?q=hyla+merkki&amp;um=1&amp;hl=fi" TargetMode="External"/><Relationship Id="rId12" Type="http://schemas.openxmlformats.org/officeDocument/2006/relationships/image" Target="http://tbn0.google.com/images?q=tbn:ackPHKPGkJFUgM:http://www.arlaingman.fi/client-data/img/Into-laktosfattig_72px.jpg" TargetMode="External"/><Relationship Id="rId17" Type="http://schemas.openxmlformats.org/officeDocument/2006/relationships/image" Target="../media/image28.png"/><Relationship Id="rId2" Type="http://schemas.openxmlformats.org/officeDocument/2006/relationships/hyperlink" Target="http://www.kttk.fi/data/sto/luomun_uudet_sivut/luomumerkki.htm" TargetMode="External"/><Relationship Id="rId16" Type="http://schemas.openxmlformats.org/officeDocument/2006/relationships/hyperlink" Target="http://www.reilukauppa.fi/" TargetMode="Externa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6.jpeg"/><Relationship Id="rId5" Type="http://schemas.openxmlformats.org/officeDocument/2006/relationships/hyperlink" Target="javascript:var%20w=window.open('http://www.sydanmerkki.fi',%20'_blank');w.focus();" TargetMode="External"/><Relationship Id="rId15" Type="http://schemas.openxmlformats.org/officeDocument/2006/relationships/image" Target="http://tbn0.google.com/images?q=tbn:1Lgmp8tDHigmdM:http://www.valio.fi/images/tuotetiedot/merkki/laktoositon.gif" TargetMode="External"/><Relationship Id="rId10" Type="http://schemas.openxmlformats.org/officeDocument/2006/relationships/hyperlink" Target="http://images.google.fi/imgres?imgurl=http://www.arlaingman.fi/client-data/img/Into-laktosfattig_72px.jpg&amp;imgrefurl=http://www.arlaingman.fi/fi/tuotteet/into_laktoositon.html&amp;h=85&amp;w=88&amp;sz=17&amp;hl=fi&amp;start=7&amp;um=1&amp;usg=__tu9QjhwHDvvLATJ4dlMOsvLsyFs=&amp;tbnid=ackPHKPGkJFUgM:&amp;tbnh=74&amp;tbnw=77&amp;prev=/images?q=v%C3%A4h%C3%A4laktoosinen+merkki&amp;um=1&amp;hl=fi" TargetMode="External"/><Relationship Id="rId4" Type="http://schemas.openxmlformats.org/officeDocument/2006/relationships/image" Target="../media/image23.jpeg"/><Relationship Id="rId9" Type="http://schemas.openxmlformats.org/officeDocument/2006/relationships/image" Target="http://tbn0.google.com/images?q=tbn:Hgnj9ky28x5DVM:http://www.valio.fi/images/tuotetiedot/merkki/hyla.gif" TargetMode="External"/><Relationship Id="rId1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
            <a:ext cx="6858000" cy="1052735"/>
          </a:xfrm>
        </p:spPr>
        <p:txBody>
          <a:bodyPr>
            <a:normAutofit/>
          </a:bodyPr>
          <a:lstStyle/>
          <a:p>
            <a:r>
              <a:rPr lang="fi-FI" b="1" dirty="0"/>
              <a:t> Ravitsemus</a:t>
            </a:r>
            <a:endParaRPr lang="en-GB" b="1" dirty="0"/>
          </a:p>
        </p:txBody>
      </p:sp>
      <p:sp>
        <p:nvSpPr>
          <p:cNvPr id="3" name="Alaotsikko 2"/>
          <p:cNvSpPr>
            <a:spLocks noGrp="1"/>
          </p:cNvSpPr>
          <p:nvPr>
            <p:ph type="subTitle" idx="1"/>
          </p:nvPr>
        </p:nvSpPr>
        <p:spPr>
          <a:xfrm>
            <a:off x="1143000" y="1052736"/>
            <a:ext cx="6858000" cy="4205064"/>
          </a:xfrm>
        </p:spPr>
        <p:txBody>
          <a:bodyPr/>
          <a:lstStyle/>
          <a:p>
            <a:pPr algn="l"/>
            <a:r>
              <a:rPr lang="en-GB" sz="3200" dirty="0" err="1"/>
              <a:t>Keskeiset</a:t>
            </a:r>
            <a:r>
              <a:rPr lang="en-GB" sz="3200" dirty="0"/>
              <a:t> </a:t>
            </a:r>
            <a:r>
              <a:rPr lang="en-GB" sz="3200" dirty="0" err="1"/>
              <a:t>käsitteet</a:t>
            </a:r>
            <a:endParaRPr lang="en-GB" sz="3200" dirty="0"/>
          </a:p>
          <a:p>
            <a:pPr algn="l"/>
            <a:r>
              <a:rPr lang="en-GB" sz="3200" dirty="0" err="1"/>
              <a:t>Pohdintaa</a:t>
            </a:r>
            <a:r>
              <a:rPr lang="en-GB" sz="3200" dirty="0"/>
              <a:t> </a:t>
            </a:r>
            <a:r>
              <a:rPr lang="en-GB" sz="3200" dirty="0" err="1"/>
              <a:t>ravitsemussuosituksista</a:t>
            </a:r>
            <a:endParaRPr lang="en-GB" sz="3200" dirty="0"/>
          </a:p>
          <a:p>
            <a:pPr algn="l"/>
            <a:endParaRPr lang="en-GB" sz="3200" dirty="0"/>
          </a:p>
          <a:p>
            <a:pPr algn="l"/>
            <a:endParaRPr lang="en-GB" dirty="0"/>
          </a:p>
        </p:txBody>
      </p:sp>
      <p:sp>
        <p:nvSpPr>
          <p:cNvPr id="29698" name="AutoShape 2" descr="Näytä tied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Näytä tied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Piparkakku-uk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4" name="AutoShape 8" descr="Näytä tied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706" name="Picture 10" descr="http://officeimg.vo.msecnd.net/en-us/images/MH900448477.jpg"/>
          <p:cNvPicPr>
            <a:picLocks noChangeAspect="1" noChangeArrowheads="1"/>
          </p:cNvPicPr>
          <p:nvPr/>
        </p:nvPicPr>
        <p:blipFill>
          <a:blip r:embed="rId2" cstate="print"/>
          <a:srcRect/>
          <a:stretch>
            <a:fillRect/>
          </a:stretch>
        </p:blipFill>
        <p:spPr bwMode="auto">
          <a:xfrm>
            <a:off x="5904148" y="2060848"/>
            <a:ext cx="2736304" cy="2736304"/>
          </a:xfrm>
          <a:prstGeom prst="rect">
            <a:avLst/>
          </a:prstGeom>
          <a:noFill/>
        </p:spPr>
      </p:pic>
      <p:pic>
        <p:nvPicPr>
          <p:cNvPr id="11270" name="Picture 6" descr="Vehnää pellolla"/>
          <p:cNvPicPr>
            <a:picLocks noChangeAspect="1" noChangeArrowheads="1"/>
          </p:cNvPicPr>
          <p:nvPr/>
        </p:nvPicPr>
        <p:blipFill>
          <a:blip r:embed="rId3" cstate="print"/>
          <a:srcRect/>
          <a:stretch>
            <a:fillRect/>
          </a:stretch>
        </p:blipFill>
        <p:spPr bwMode="auto">
          <a:xfrm>
            <a:off x="971600" y="4401108"/>
            <a:ext cx="2160240" cy="2160240"/>
          </a:xfrm>
          <a:prstGeom prst="rect">
            <a:avLst/>
          </a:prstGeom>
          <a:noFill/>
        </p:spPr>
      </p:pic>
      <p:pic>
        <p:nvPicPr>
          <p:cNvPr id="11272" name="Picture 8" descr="Näytä tiedot"/>
          <p:cNvPicPr>
            <a:picLocks noChangeAspect="1" noChangeArrowheads="1"/>
          </p:cNvPicPr>
          <p:nvPr/>
        </p:nvPicPr>
        <p:blipFill>
          <a:blip r:embed="rId4" cstate="print"/>
          <a:srcRect/>
          <a:stretch>
            <a:fillRect/>
          </a:stretch>
        </p:blipFill>
        <p:spPr bwMode="auto">
          <a:xfrm>
            <a:off x="6084168" y="4293096"/>
            <a:ext cx="2376264" cy="2376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467544" y="424954"/>
            <a:ext cx="8229600" cy="699790"/>
          </a:xfrm>
        </p:spPr>
        <p:txBody>
          <a:bodyPr>
            <a:normAutofit/>
          </a:bodyPr>
          <a:lstStyle/>
          <a:p>
            <a:pPr eaLnBrk="1" hangingPunct="1">
              <a:defRPr/>
            </a:pPr>
            <a:r>
              <a:rPr lang="fi-FI" b="1" dirty="0">
                <a:solidFill>
                  <a:schemeClr val="hlink"/>
                </a:solidFill>
                <a:latin typeface="+mn-lt"/>
              </a:rPr>
              <a:t>Kasvisruokavaliot</a:t>
            </a:r>
          </a:p>
        </p:txBody>
      </p:sp>
      <p:sp>
        <p:nvSpPr>
          <p:cNvPr id="5124" name="Rectangle 4"/>
          <p:cNvSpPr>
            <a:spLocks noGrp="1" noChangeArrowheads="1"/>
          </p:cNvSpPr>
          <p:nvPr>
            <p:ph idx="1"/>
          </p:nvPr>
        </p:nvSpPr>
        <p:spPr>
          <a:xfrm>
            <a:off x="251520" y="1124744"/>
            <a:ext cx="8892480" cy="4176464"/>
          </a:xfrm>
        </p:spPr>
        <p:txBody>
          <a:bodyPr/>
          <a:lstStyle/>
          <a:p>
            <a:pPr eaLnBrk="1" hangingPunct="1">
              <a:lnSpc>
                <a:spcPct val="80000"/>
              </a:lnSpc>
              <a:buFont typeface="Wingdings" pitchFamily="2" charset="2"/>
              <a:buNone/>
              <a:defRPr/>
            </a:pPr>
            <a:r>
              <a:rPr lang="fi-FI" sz="1400" dirty="0"/>
              <a:t>			</a:t>
            </a:r>
            <a:endParaRPr lang="fi-FI" sz="2200" dirty="0"/>
          </a:p>
          <a:p>
            <a:pPr eaLnBrk="1" hangingPunct="1">
              <a:lnSpc>
                <a:spcPct val="80000"/>
              </a:lnSpc>
              <a:defRPr/>
            </a:pPr>
            <a:r>
              <a:rPr lang="fi-FI" sz="2200" dirty="0"/>
              <a:t>Pelkästään kasvikunnan tuotteista koostuva vegaaniruokavalio on mahdollista saada ravitsemuksellisesti täysipainoiseksi.</a:t>
            </a:r>
            <a:r>
              <a:rPr lang="fi-FI" sz="2000" dirty="0"/>
              <a:t> </a:t>
            </a:r>
          </a:p>
          <a:p>
            <a:pPr eaLnBrk="1" hangingPunct="1">
              <a:lnSpc>
                <a:spcPct val="80000"/>
              </a:lnSpc>
              <a:buFont typeface="Wingdings" pitchFamily="2" charset="2"/>
              <a:buNone/>
              <a:defRPr/>
            </a:pPr>
            <a:endParaRPr lang="fi-FI" sz="800" dirty="0"/>
          </a:p>
          <a:p>
            <a:pPr eaLnBrk="1" hangingPunct="1">
              <a:lnSpc>
                <a:spcPct val="80000"/>
              </a:lnSpc>
              <a:defRPr/>
            </a:pPr>
            <a:r>
              <a:rPr lang="fi-FI" sz="2200" dirty="0"/>
              <a:t>Ruokavalion toteuttaminen vaatii kuitenkin </a:t>
            </a:r>
            <a:r>
              <a:rPr lang="fi-FI" sz="2200" b="1" dirty="0">
                <a:solidFill>
                  <a:schemeClr val="hlink"/>
                </a:solidFill>
              </a:rPr>
              <a:t>tuotetietoutta</a:t>
            </a:r>
            <a:r>
              <a:rPr lang="fi-FI" sz="2200" dirty="0"/>
              <a:t>, sekä </a:t>
            </a:r>
            <a:r>
              <a:rPr lang="fi-FI" sz="2200" b="1" dirty="0">
                <a:solidFill>
                  <a:schemeClr val="hlink"/>
                </a:solidFill>
              </a:rPr>
              <a:t>perehtymistä ruoka-aineiden</a:t>
            </a:r>
            <a:r>
              <a:rPr lang="fi-FI" sz="2200" b="1" dirty="0"/>
              <a:t> </a:t>
            </a:r>
            <a:r>
              <a:rPr lang="fi-FI" sz="2200" b="1" dirty="0">
                <a:solidFill>
                  <a:schemeClr val="hlink"/>
                </a:solidFill>
              </a:rPr>
              <a:t>ravintosisältöön</a:t>
            </a:r>
            <a:r>
              <a:rPr lang="fi-FI" sz="2200" b="1" dirty="0"/>
              <a:t> </a:t>
            </a:r>
            <a:r>
              <a:rPr lang="fi-FI" sz="2200" dirty="0"/>
              <a:t>ja </a:t>
            </a:r>
            <a:r>
              <a:rPr lang="fi-FI" sz="2200" b="1" dirty="0">
                <a:solidFill>
                  <a:schemeClr val="hlink"/>
                </a:solidFill>
              </a:rPr>
              <a:t>raaka-aineiden käsittelyyn</a:t>
            </a:r>
            <a:endParaRPr lang="fi-FI" sz="2200" b="1" dirty="0"/>
          </a:p>
          <a:p>
            <a:pPr eaLnBrk="1" hangingPunct="1">
              <a:lnSpc>
                <a:spcPct val="80000"/>
              </a:lnSpc>
              <a:buFont typeface="Wingdings" pitchFamily="2" charset="2"/>
              <a:buNone/>
              <a:defRPr/>
            </a:pPr>
            <a:endParaRPr lang="fi-FI" sz="800" dirty="0"/>
          </a:p>
          <a:p>
            <a:pPr eaLnBrk="1" hangingPunct="1">
              <a:lnSpc>
                <a:spcPct val="80000"/>
              </a:lnSpc>
              <a:defRPr/>
            </a:pPr>
            <a:r>
              <a:rPr lang="fi-FI" sz="2200" dirty="0"/>
              <a:t>Vegaaniruokavaliossa on </a:t>
            </a:r>
            <a:r>
              <a:rPr lang="fi-FI" sz="2200" b="1" dirty="0">
                <a:solidFill>
                  <a:srgbClr val="FF0000"/>
                </a:solidFill>
              </a:rPr>
              <a:t>huolehdittava erityisesti hyvälaatuisen proteiinin</a:t>
            </a:r>
            <a:r>
              <a:rPr lang="fi-FI" sz="2200" dirty="0"/>
              <a:t>, </a:t>
            </a:r>
            <a:r>
              <a:rPr lang="fi-FI" sz="2200" b="1" dirty="0"/>
              <a:t>D-vitamiinin</a:t>
            </a:r>
            <a:r>
              <a:rPr lang="fi-FI" sz="2200" dirty="0"/>
              <a:t> (erit. talvella), </a:t>
            </a:r>
            <a:r>
              <a:rPr lang="fi-FI" sz="2200" b="1" dirty="0">
                <a:solidFill>
                  <a:srgbClr val="FF0000"/>
                </a:solidFill>
              </a:rPr>
              <a:t>B12-vitamiinin</a:t>
            </a:r>
            <a:r>
              <a:rPr lang="fi-FI" sz="2200" dirty="0"/>
              <a:t>, </a:t>
            </a:r>
            <a:r>
              <a:rPr lang="fi-FI" sz="2200" b="1" dirty="0"/>
              <a:t>kalsiumin ja raudan </a:t>
            </a:r>
            <a:r>
              <a:rPr lang="fi-FI" sz="2200" dirty="0"/>
              <a:t>riittävästä saannista.</a:t>
            </a:r>
          </a:p>
          <a:p>
            <a:pPr eaLnBrk="1" hangingPunct="1">
              <a:lnSpc>
                <a:spcPct val="80000"/>
              </a:lnSpc>
              <a:buFont typeface="Wingdings" pitchFamily="2" charset="2"/>
              <a:buNone/>
              <a:defRPr/>
            </a:pPr>
            <a:endParaRPr lang="fi-FI" sz="800" dirty="0"/>
          </a:p>
          <a:p>
            <a:pPr eaLnBrk="1" hangingPunct="1">
              <a:lnSpc>
                <a:spcPct val="80000"/>
              </a:lnSpc>
              <a:defRPr/>
            </a:pPr>
            <a:r>
              <a:rPr lang="fi-FI" sz="2200" dirty="0"/>
              <a:t>Tarvittaessa tulee käyttää ravintolisiä</a:t>
            </a:r>
            <a:r>
              <a:rPr lang="fi-FI" sz="2000" dirty="0"/>
              <a:t>. </a:t>
            </a:r>
          </a:p>
        </p:txBody>
      </p:sp>
      <p:pic>
        <p:nvPicPr>
          <p:cNvPr id="10244" name="Picture 15" descr="hedelmat"/>
          <p:cNvPicPr>
            <a:picLocks noChangeAspect="1" noChangeArrowheads="1"/>
          </p:cNvPicPr>
          <p:nvPr/>
        </p:nvPicPr>
        <p:blipFill>
          <a:blip r:embed="rId2" cstate="print"/>
          <a:srcRect t="2638" r="4797"/>
          <a:stretch>
            <a:fillRect/>
          </a:stretch>
        </p:blipFill>
        <p:spPr bwMode="auto">
          <a:xfrm>
            <a:off x="755650" y="4797152"/>
            <a:ext cx="3743325" cy="2276475"/>
          </a:xfrm>
          <a:prstGeom prst="rect">
            <a:avLst/>
          </a:prstGeom>
          <a:noFill/>
          <a:ln w="9525">
            <a:noFill/>
            <a:miter lim="800000"/>
            <a:headEnd/>
            <a:tailEnd/>
          </a:ln>
        </p:spPr>
      </p:pic>
      <p:pic>
        <p:nvPicPr>
          <p:cNvPr id="10245" name="Picture 17" descr="kasvis_11"/>
          <p:cNvPicPr>
            <a:picLocks noChangeAspect="1" noChangeArrowheads="1"/>
          </p:cNvPicPr>
          <p:nvPr/>
        </p:nvPicPr>
        <p:blipFill>
          <a:blip r:embed="rId3" cstate="print"/>
          <a:srcRect t="10609"/>
          <a:stretch>
            <a:fillRect/>
          </a:stretch>
        </p:blipFill>
        <p:spPr bwMode="auto">
          <a:xfrm>
            <a:off x="5003105" y="4862760"/>
            <a:ext cx="3889375"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620688"/>
            <a:ext cx="8229600" cy="994792"/>
          </a:xfrm>
        </p:spPr>
        <p:txBody>
          <a:bodyPr/>
          <a:lstStyle/>
          <a:p>
            <a:r>
              <a:rPr lang="en-GB" b="1" dirty="0" err="1"/>
              <a:t>Erilaiset</a:t>
            </a:r>
            <a:r>
              <a:rPr lang="en-GB" b="1" dirty="0"/>
              <a:t> </a:t>
            </a:r>
            <a:r>
              <a:rPr lang="en-GB" b="1" dirty="0" err="1"/>
              <a:t>kasvisruokavaliot</a:t>
            </a:r>
            <a:endParaRPr lang="en-GB" b="1" dirty="0"/>
          </a:p>
        </p:txBody>
      </p:sp>
      <p:sp>
        <p:nvSpPr>
          <p:cNvPr id="3" name="Sisällön paikkamerkki 2"/>
          <p:cNvSpPr>
            <a:spLocks noGrp="1"/>
          </p:cNvSpPr>
          <p:nvPr>
            <p:ph idx="1"/>
          </p:nvPr>
        </p:nvSpPr>
        <p:spPr>
          <a:xfrm>
            <a:off x="0" y="1628800"/>
            <a:ext cx="8964488" cy="4945736"/>
          </a:xfrm>
        </p:spPr>
        <p:txBody>
          <a:bodyPr>
            <a:normAutofit fontScale="92500" lnSpcReduction="10000"/>
          </a:bodyPr>
          <a:lstStyle/>
          <a:p>
            <a:r>
              <a:rPr lang="fi-FI" b="1" dirty="0"/>
              <a:t>VEGAANI</a:t>
            </a:r>
            <a:r>
              <a:rPr lang="fi-FI" dirty="0"/>
              <a:t> </a:t>
            </a:r>
          </a:p>
          <a:p>
            <a:r>
              <a:rPr lang="fi-FI" dirty="0"/>
              <a:t>käyttää </a:t>
            </a:r>
            <a:r>
              <a:rPr lang="fi-FI" b="1" i="1" dirty="0">
                <a:solidFill>
                  <a:srgbClr val="FFC000"/>
                </a:solidFill>
              </a:rPr>
              <a:t>vain kasvikunnan tuotteita</a:t>
            </a:r>
            <a:r>
              <a:rPr lang="fi-FI" dirty="0"/>
              <a:t>.</a:t>
            </a:r>
          </a:p>
          <a:p>
            <a:pPr>
              <a:buNone/>
            </a:pPr>
            <a:endParaRPr lang="fi-FI" dirty="0"/>
          </a:p>
          <a:p>
            <a:r>
              <a:rPr lang="fi-FI" b="1" dirty="0"/>
              <a:t>LAKTOVEGETARISTI</a:t>
            </a:r>
            <a:r>
              <a:rPr lang="fi-FI" dirty="0"/>
              <a:t> </a:t>
            </a:r>
          </a:p>
          <a:p>
            <a:r>
              <a:rPr lang="fi-FI" dirty="0"/>
              <a:t>käyttää </a:t>
            </a:r>
            <a:r>
              <a:rPr lang="fi-FI" b="1" i="1" dirty="0">
                <a:solidFill>
                  <a:srgbClr val="FFC000"/>
                </a:solidFill>
              </a:rPr>
              <a:t>kasvikunnan tuotteiden lisäksi maitovalmisteita</a:t>
            </a:r>
            <a:r>
              <a:rPr lang="fi-FI" dirty="0"/>
              <a:t>.</a:t>
            </a:r>
          </a:p>
          <a:p>
            <a:pPr>
              <a:buNone/>
            </a:pPr>
            <a:endParaRPr lang="fi-FI" dirty="0"/>
          </a:p>
          <a:p>
            <a:r>
              <a:rPr lang="fi-FI" b="1" dirty="0"/>
              <a:t>LAKTO-OVOVEGETARISTI</a:t>
            </a:r>
            <a:r>
              <a:rPr lang="fi-FI" dirty="0"/>
              <a:t> </a:t>
            </a:r>
          </a:p>
          <a:p>
            <a:r>
              <a:rPr lang="fi-FI" dirty="0"/>
              <a:t>käyttää </a:t>
            </a:r>
            <a:r>
              <a:rPr lang="fi-FI" b="1" i="1" dirty="0">
                <a:solidFill>
                  <a:srgbClr val="FFC000"/>
                </a:solidFill>
              </a:rPr>
              <a:t>kasvikunnan</a:t>
            </a:r>
            <a:r>
              <a:rPr lang="fi-FI" dirty="0"/>
              <a:t> tuotteiden </a:t>
            </a:r>
            <a:r>
              <a:rPr lang="fi-FI" b="1" i="1" dirty="0">
                <a:solidFill>
                  <a:srgbClr val="FFC000"/>
                </a:solidFill>
              </a:rPr>
              <a:t>lisäksi maitovalmisteita </a:t>
            </a:r>
            <a:r>
              <a:rPr lang="en-GB" b="1" i="1" dirty="0" err="1">
                <a:solidFill>
                  <a:srgbClr val="FFC000"/>
                </a:solidFill>
              </a:rPr>
              <a:t>sekä</a:t>
            </a:r>
            <a:r>
              <a:rPr lang="en-GB" b="1" i="1" dirty="0">
                <a:solidFill>
                  <a:srgbClr val="FFC000"/>
                </a:solidFill>
              </a:rPr>
              <a:t> </a:t>
            </a:r>
            <a:r>
              <a:rPr lang="en-GB" b="1" i="1" dirty="0" err="1">
                <a:solidFill>
                  <a:srgbClr val="FFC000"/>
                </a:solidFill>
              </a:rPr>
              <a:t>kananmunia</a:t>
            </a:r>
            <a:r>
              <a:rPr lang="en-GB" b="1" i="1" dirty="0">
                <a:solidFill>
                  <a:srgbClr val="FFC000"/>
                </a:solidFill>
              </a:rPr>
              <a:t>.</a:t>
            </a:r>
          </a:p>
          <a:p>
            <a:pPr>
              <a:buNone/>
            </a:pPr>
            <a:endParaRPr lang="en-GB" dirty="0"/>
          </a:p>
          <a:p>
            <a:r>
              <a:rPr lang="fi-FI" b="1" dirty="0"/>
              <a:t>PESCOVEGETARISTI </a:t>
            </a:r>
          </a:p>
          <a:p>
            <a:r>
              <a:rPr lang="fi-FI" dirty="0"/>
              <a:t>käyttää edellisten lisäksi </a:t>
            </a:r>
            <a:r>
              <a:rPr lang="fi-FI" b="1" i="1" dirty="0">
                <a:solidFill>
                  <a:srgbClr val="FFC000"/>
                </a:solidFill>
                <a:effectLst>
                  <a:outerShdw blurRad="38100" dist="38100" dir="2700000" algn="tl">
                    <a:srgbClr val="000000">
                      <a:alpha val="43137"/>
                    </a:srgbClr>
                  </a:outerShdw>
                </a:effectLst>
              </a:rPr>
              <a:t>kalaa</a:t>
            </a:r>
            <a:r>
              <a:rPr lang="fi-FI" i="1" dirty="0"/>
              <a:t>.</a:t>
            </a:r>
          </a:p>
          <a:p>
            <a:pPr>
              <a:buNone/>
            </a:pPr>
            <a:endParaRPr lang="fi-FI" dirty="0"/>
          </a:p>
          <a:p>
            <a:r>
              <a:rPr lang="fi-FI" b="1" dirty="0"/>
              <a:t>SEMIVEGAANI</a:t>
            </a:r>
          </a:p>
          <a:p>
            <a:r>
              <a:rPr lang="fi-FI" dirty="0"/>
              <a:t> käyttää </a:t>
            </a:r>
            <a:r>
              <a:rPr lang="fi-FI" b="1" i="1" dirty="0">
                <a:solidFill>
                  <a:srgbClr val="FFC000"/>
                </a:solidFill>
                <a:effectLst>
                  <a:outerShdw blurRad="38100" dist="38100" dir="2700000" algn="tl">
                    <a:srgbClr val="000000">
                      <a:alpha val="43137"/>
                    </a:srgbClr>
                  </a:outerShdw>
                </a:effectLst>
              </a:rPr>
              <a:t>eläinkunnan tuotteita, mikäli muuta ei ole tarjolla</a:t>
            </a:r>
            <a:r>
              <a:rPr lang="fi-FI" dirty="0"/>
              <a:t>.</a:t>
            </a:r>
            <a:endParaRPr lang="en-GB" dirty="0"/>
          </a:p>
        </p:txBody>
      </p:sp>
    </p:spTree>
    <p:extLst>
      <p:ext uri="{BB962C8B-B14F-4D97-AF65-F5344CB8AC3E}">
        <p14:creationId xmlns:p14="http://schemas.microsoft.com/office/powerpoint/2010/main" val="40301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672"/>
            <a:ext cx="8229600" cy="864096"/>
          </a:xfrm>
        </p:spPr>
        <p:txBody>
          <a:bodyPr/>
          <a:lstStyle/>
          <a:p>
            <a:pPr>
              <a:defRPr/>
            </a:pPr>
            <a:r>
              <a:rPr lang="fi-FI" b="1" dirty="0"/>
              <a:t>Suomalaisten ravitsemus</a:t>
            </a:r>
          </a:p>
        </p:txBody>
      </p:sp>
      <p:sp>
        <p:nvSpPr>
          <p:cNvPr id="3075" name="Rectangle 3"/>
          <p:cNvSpPr>
            <a:spLocks noGrp="1" noChangeArrowheads="1"/>
          </p:cNvSpPr>
          <p:nvPr>
            <p:ph idx="1"/>
          </p:nvPr>
        </p:nvSpPr>
        <p:spPr>
          <a:xfrm>
            <a:off x="457200" y="1412776"/>
            <a:ext cx="8435280" cy="5111849"/>
          </a:xfrm>
        </p:spPr>
        <p:txBody>
          <a:bodyPr>
            <a:normAutofit/>
          </a:bodyPr>
          <a:lstStyle/>
          <a:p>
            <a:pPr marL="450850" indent="-341313">
              <a:lnSpc>
                <a:spcPct val="150000"/>
              </a:lnSpc>
              <a:buFont typeface="Wingdings" pitchFamily="2" charset="2"/>
              <a:buChar char="é"/>
              <a:defRPr/>
            </a:pPr>
            <a:r>
              <a:rPr lang="fi-FI" sz="2000" b="1" dirty="0">
                <a:solidFill>
                  <a:schemeClr val="tx1"/>
                </a:solidFill>
              </a:rPr>
              <a:t>Suomalaisten ravitsemustilanne on </a:t>
            </a:r>
            <a:r>
              <a:rPr lang="fi-FI" sz="2000" b="1" dirty="0">
                <a:solidFill>
                  <a:srgbClr val="FF0000"/>
                </a:solidFill>
              </a:rPr>
              <a:t>parantunut</a:t>
            </a:r>
          </a:p>
          <a:p>
            <a:pPr marL="450850" indent="-341313">
              <a:lnSpc>
                <a:spcPct val="150000"/>
              </a:lnSpc>
              <a:buFont typeface="Wingdings" pitchFamily="2" charset="2"/>
              <a:buChar char="é"/>
              <a:defRPr/>
            </a:pPr>
            <a:r>
              <a:rPr lang="fi-FI" sz="2000" b="1" dirty="0">
                <a:solidFill>
                  <a:srgbClr val="FF0000"/>
                </a:solidFill>
              </a:rPr>
              <a:t>Vähärasvaisten ja rasvattomien </a:t>
            </a:r>
            <a:r>
              <a:rPr lang="fi-FI" sz="2000" b="1" dirty="0">
                <a:solidFill>
                  <a:schemeClr val="tx1"/>
                </a:solidFill>
              </a:rPr>
              <a:t>maitovalmisteiden, kasviöljyjen ja pehmeiden kasvirasvalevitteiden </a:t>
            </a:r>
            <a:r>
              <a:rPr lang="fi-FI" sz="2000" b="1" dirty="0">
                <a:solidFill>
                  <a:srgbClr val="FF0000"/>
                </a:solidFill>
              </a:rPr>
              <a:t>käyttö yleistynyt</a:t>
            </a:r>
          </a:p>
          <a:p>
            <a:pPr marL="450850" indent="-341313">
              <a:lnSpc>
                <a:spcPct val="150000"/>
              </a:lnSpc>
              <a:buFont typeface="Wingdings" pitchFamily="2" charset="2"/>
              <a:buChar char="é"/>
              <a:defRPr/>
            </a:pPr>
            <a:r>
              <a:rPr lang="fi-FI" sz="2000" b="1" dirty="0">
                <a:solidFill>
                  <a:srgbClr val="FF0000"/>
                </a:solidFill>
              </a:rPr>
              <a:t>Kovan rasvan saanti </a:t>
            </a:r>
            <a:r>
              <a:rPr lang="fi-FI" sz="2000" b="1" dirty="0">
                <a:solidFill>
                  <a:schemeClr val="tx1"/>
                </a:solidFill>
              </a:rPr>
              <a:t>on viime vuosikymmeninä </a:t>
            </a:r>
            <a:r>
              <a:rPr lang="fi-FI" sz="2000" b="1" dirty="0">
                <a:solidFill>
                  <a:srgbClr val="FF0000"/>
                </a:solidFill>
              </a:rPr>
              <a:t>vähentynyt</a:t>
            </a:r>
          </a:p>
          <a:p>
            <a:pPr marL="450850" indent="-341313">
              <a:lnSpc>
                <a:spcPct val="150000"/>
              </a:lnSpc>
              <a:buFont typeface="Wingdings" pitchFamily="2" charset="2"/>
              <a:buChar char="é"/>
              <a:defRPr/>
            </a:pPr>
            <a:r>
              <a:rPr lang="fi-FI" sz="2000" b="1" dirty="0">
                <a:solidFill>
                  <a:srgbClr val="FF0000"/>
                </a:solidFill>
              </a:rPr>
              <a:t>Kasvisten ja hedelmien käyttö </a:t>
            </a:r>
            <a:r>
              <a:rPr lang="fi-FI" sz="2000" b="1" dirty="0">
                <a:solidFill>
                  <a:schemeClr val="tx1"/>
                </a:solidFill>
              </a:rPr>
              <a:t>on lisääntynyt</a:t>
            </a:r>
          </a:p>
          <a:p>
            <a:pPr marL="450850" indent="-341313">
              <a:lnSpc>
                <a:spcPct val="150000"/>
              </a:lnSpc>
              <a:buFont typeface="Wingdings" pitchFamily="2" charset="2"/>
              <a:buChar char="é"/>
              <a:defRPr/>
            </a:pPr>
            <a:r>
              <a:rPr lang="fi-FI" sz="2000" b="1" dirty="0">
                <a:solidFill>
                  <a:srgbClr val="FF0000"/>
                </a:solidFill>
              </a:rPr>
              <a:t>Suolan käyttö </a:t>
            </a:r>
            <a:r>
              <a:rPr lang="fi-FI" sz="2000" b="1" dirty="0">
                <a:solidFill>
                  <a:schemeClr val="tx1"/>
                </a:solidFill>
              </a:rPr>
              <a:t>vähentynyt.</a:t>
            </a:r>
          </a:p>
          <a:p>
            <a:pPr marL="450850" indent="-341313">
              <a:lnSpc>
                <a:spcPct val="150000"/>
              </a:lnSpc>
              <a:buFont typeface="Wingdings" pitchFamily="2" charset="2"/>
              <a:buChar char="é"/>
              <a:defRPr/>
            </a:pPr>
            <a:r>
              <a:rPr lang="fi-FI" sz="2000" b="1" dirty="0">
                <a:solidFill>
                  <a:schemeClr val="tx1"/>
                </a:solidFill>
              </a:rPr>
              <a:t>Viljavalmisteista erityisesti </a:t>
            </a:r>
            <a:r>
              <a:rPr lang="fi-FI" sz="2000" b="1" dirty="0">
                <a:solidFill>
                  <a:srgbClr val="FF0000"/>
                </a:solidFill>
              </a:rPr>
              <a:t>ruisleivän kulutus </a:t>
            </a:r>
            <a:r>
              <a:rPr lang="fi-FI" sz="2000" b="1" dirty="0">
                <a:solidFill>
                  <a:schemeClr val="tx1"/>
                </a:solidFill>
              </a:rPr>
              <a:t>on kääntymässä </a:t>
            </a:r>
            <a:r>
              <a:rPr lang="fi-FI" sz="2000" b="1" dirty="0">
                <a:solidFill>
                  <a:srgbClr val="FF0000"/>
                </a:solidFill>
              </a:rPr>
              <a:t>kasvuun.</a:t>
            </a:r>
          </a:p>
          <a:p>
            <a:pPr marL="450850" indent="-341313">
              <a:lnSpc>
                <a:spcPct val="150000"/>
              </a:lnSpc>
              <a:buFont typeface="Wingdings" pitchFamily="2" charset="2"/>
              <a:buChar char="é"/>
              <a:defRPr/>
            </a:pPr>
            <a:r>
              <a:rPr lang="fi-FI" sz="2000" b="1" dirty="0">
                <a:solidFill>
                  <a:srgbClr val="FF0000"/>
                </a:solidFill>
              </a:rPr>
              <a:t>Siipikarjan</a:t>
            </a:r>
            <a:r>
              <a:rPr lang="fi-FI" sz="2000" b="1" dirty="0">
                <a:solidFill>
                  <a:schemeClr val="tx1"/>
                </a:solidFill>
              </a:rPr>
              <a:t> lihan </a:t>
            </a:r>
            <a:r>
              <a:rPr lang="fi-FI" sz="2000" b="1" dirty="0">
                <a:solidFill>
                  <a:srgbClr val="FF0000"/>
                </a:solidFill>
              </a:rPr>
              <a:t>käyttö lisääntynyt</a:t>
            </a:r>
            <a:r>
              <a:rPr lang="fi-FI" sz="2000" b="1" dirty="0">
                <a:solidFill>
                  <a:schemeClr val="tx1"/>
                </a:solidFill>
              </a:rPr>
              <a:t>, kalan kulutus on pysynyt ennallaan.</a:t>
            </a:r>
          </a:p>
          <a:p>
            <a:pPr>
              <a:lnSpc>
                <a:spcPct val="80000"/>
              </a:lnSpc>
              <a:buFont typeface="Wingdings" pitchFamily="2" charset="2"/>
              <a:buNone/>
              <a:defRPr/>
            </a:pPr>
            <a:endParaRPr lang="fi-FI" sz="800" b="1"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83568" y="1412775"/>
            <a:ext cx="7920880" cy="4165699"/>
          </a:xfrm>
        </p:spPr>
        <p:txBody>
          <a:bodyPr>
            <a:normAutofit lnSpcReduction="10000"/>
          </a:bodyPr>
          <a:lstStyle/>
          <a:p>
            <a:pPr eaLnBrk="1" fontAlgn="auto" hangingPunct="1">
              <a:spcAft>
                <a:spcPts val="0"/>
              </a:spcAft>
              <a:buFont typeface="Wingdings 2"/>
              <a:buNone/>
              <a:defRPr/>
            </a:pPr>
            <a:r>
              <a:rPr lang="fi-FI" dirty="0"/>
              <a:t>	</a:t>
            </a:r>
            <a:r>
              <a:rPr lang="fi-FI" sz="2600" b="1" dirty="0">
                <a:solidFill>
                  <a:schemeClr val="tx2"/>
                </a:solidFill>
              </a:rPr>
              <a:t>VERTAA SUOMALAISTEN RAVITSEMUSTA NYT JA 1960-LUVULLA. </a:t>
            </a:r>
          </a:p>
          <a:p>
            <a:pPr marL="365125" indent="85725" eaLnBrk="1" fontAlgn="auto" hangingPunct="1">
              <a:spcAft>
                <a:spcPts val="0"/>
              </a:spcAft>
              <a:buFont typeface="Wingdings 2"/>
              <a:buNone/>
              <a:tabLst>
                <a:tab pos="804863" algn="l"/>
              </a:tabLst>
              <a:defRPr/>
            </a:pPr>
            <a:r>
              <a:rPr lang="fi-FI" sz="2600" b="1" dirty="0">
                <a:solidFill>
                  <a:schemeClr val="tx2"/>
                </a:solidFill>
              </a:rPr>
              <a:t>	</a:t>
            </a:r>
          </a:p>
          <a:p>
            <a:pPr marL="365125" indent="85725" eaLnBrk="1" fontAlgn="auto" hangingPunct="1">
              <a:spcAft>
                <a:spcPts val="0"/>
              </a:spcAft>
              <a:buFont typeface="Wingdings 2"/>
              <a:buNone/>
              <a:tabLst>
                <a:tab pos="804863" algn="l"/>
              </a:tabLst>
              <a:defRPr/>
            </a:pPr>
            <a:endParaRPr lang="fi-FI" sz="2600" b="1" dirty="0">
              <a:solidFill>
                <a:schemeClr val="tx2"/>
              </a:solidFill>
            </a:endParaRPr>
          </a:p>
          <a:p>
            <a:pPr marL="365125" indent="85725" eaLnBrk="1" fontAlgn="auto" hangingPunct="1">
              <a:spcAft>
                <a:spcPts val="0"/>
              </a:spcAft>
              <a:buFont typeface="Wingdings 2"/>
              <a:buNone/>
              <a:tabLst>
                <a:tab pos="804863" algn="l"/>
              </a:tabLst>
              <a:defRPr/>
            </a:pPr>
            <a:r>
              <a:rPr lang="fi-FI" sz="2600" b="1" dirty="0">
                <a:solidFill>
                  <a:schemeClr val="tx2"/>
                </a:solidFill>
              </a:rPr>
              <a:t>ONKO JOKIN ASIA PAREMMIN?</a:t>
            </a:r>
          </a:p>
          <a:p>
            <a:pPr marL="365125" indent="85725" eaLnBrk="1" fontAlgn="auto" hangingPunct="1">
              <a:spcAft>
                <a:spcPts val="0"/>
              </a:spcAft>
              <a:buFont typeface="Wingdings 2"/>
              <a:buNone/>
              <a:tabLst>
                <a:tab pos="804863" algn="l"/>
              </a:tabLst>
              <a:defRPr/>
            </a:pPr>
            <a:r>
              <a:rPr lang="fi-FI" sz="2600" b="1" dirty="0">
                <a:solidFill>
                  <a:schemeClr val="tx2"/>
                </a:solidFill>
              </a:rPr>
              <a:t>	</a:t>
            </a:r>
          </a:p>
          <a:p>
            <a:pPr marL="365125" indent="85725" eaLnBrk="1" fontAlgn="auto" hangingPunct="1">
              <a:spcAft>
                <a:spcPts val="0"/>
              </a:spcAft>
              <a:buFont typeface="Wingdings 2"/>
              <a:buNone/>
              <a:tabLst>
                <a:tab pos="804863" algn="l"/>
              </a:tabLst>
              <a:defRPr/>
            </a:pPr>
            <a:r>
              <a:rPr lang="fi-FI" sz="2600" b="1" dirty="0">
                <a:solidFill>
                  <a:schemeClr val="tx2"/>
                </a:solidFill>
              </a:rPr>
              <a:t>ONKO JOKIN ASIA HEIKOMMIN?</a:t>
            </a:r>
          </a:p>
          <a:p>
            <a:pPr marL="365125" indent="85725" eaLnBrk="1" fontAlgn="auto" hangingPunct="1">
              <a:spcAft>
                <a:spcPts val="0"/>
              </a:spcAft>
              <a:buFont typeface="Wingdings 2"/>
              <a:buNone/>
              <a:tabLst>
                <a:tab pos="804863" algn="l"/>
              </a:tabLst>
              <a:defRPr/>
            </a:pPr>
            <a:endParaRPr lang="fi-FI" sz="2600" b="1" dirty="0">
              <a:solidFill>
                <a:schemeClr val="tx2"/>
              </a:solidFill>
            </a:endParaRPr>
          </a:p>
          <a:p>
            <a:pPr marL="365125" indent="85725" eaLnBrk="1" fontAlgn="auto" hangingPunct="1">
              <a:spcAft>
                <a:spcPts val="0"/>
              </a:spcAft>
              <a:buFont typeface="Wingdings 2"/>
              <a:buNone/>
              <a:tabLst>
                <a:tab pos="804863" algn="l"/>
              </a:tabLst>
              <a:defRPr/>
            </a:pPr>
            <a:r>
              <a:rPr lang="fi-FI" sz="2600" b="1" dirty="0">
                <a:solidFill>
                  <a:schemeClr val="tx2"/>
                </a:solidFill>
              </a:rPr>
              <a:t>	</a:t>
            </a:r>
          </a:p>
          <a:p>
            <a:pPr marL="365125" indent="85725" eaLnBrk="1" fontAlgn="auto" hangingPunct="1">
              <a:spcAft>
                <a:spcPts val="0"/>
              </a:spcAft>
              <a:buFont typeface="Wingdings 2"/>
              <a:buNone/>
              <a:tabLst>
                <a:tab pos="804863" algn="l"/>
              </a:tabLst>
              <a:defRPr/>
            </a:pPr>
            <a:r>
              <a:rPr lang="fi-FI" sz="2600" b="1" dirty="0">
                <a:solidFill>
                  <a:schemeClr val="tx2"/>
                </a:solidFill>
              </a:rPr>
              <a:t>MIKÄ MUUTOKSIIN ON JOHTANUT?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600" y="1143000"/>
            <a:ext cx="7715200" cy="845840"/>
          </a:xfrm>
        </p:spPr>
        <p:txBody>
          <a:bodyPr>
            <a:normAutofit/>
          </a:bodyPr>
          <a:lstStyle/>
          <a:p>
            <a:r>
              <a:rPr lang="fi-FI" sz="4000" b="1" dirty="0">
                <a:solidFill>
                  <a:srgbClr val="00B050"/>
                </a:solidFill>
              </a:rPr>
              <a:t>Energiatiheys??</a:t>
            </a:r>
          </a:p>
        </p:txBody>
      </p:sp>
      <p:sp>
        <p:nvSpPr>
          <p:cNvPr id="4099" name="Rectangle 3"/>
          <p:cNvSpPr>
            <a:spLocks noGrp="1" noChangeArrowheads="1"/>
          </p:cNvSpPr>
          <p:nvPr>
            <p:ph idx="1"/>
          </p:nvPr>
        </p:nvSpPr>
        <p:spPr>
          <a:xfrm>
            <a:off x="457200" y="1988840"/>
            <a:ext cx="8147248" cy="4485112"/>
          </a:xfrm>
        </p:spPr>
        <p:txBody>
          <a:bodyPr/>
          <a:lstStyle/>
          <a:p>
            <a:pPr marL="809625" indent="-700088" algn="l">
              <a:buNone/>
            </a:pPr>
            <a:r>
              <a:rPr lang="fi-FI" dirty="0"/>
              <a:t>    </a:t>
            </a:r>
            <a:r>
              <a:rPr lang="fi-FI" b="1" dirty="0">
                <a:solidFill>
                  <a:srgbClr val="FF3300"/>
                </a:solidFill>
              </a:rPr>
              <a:t>= ruoka-aineen sisältämä kalorimäärä tiettyä painoyksikköä kohti</a:t>
            </a:r>
            <a:r>
              <a:rPr lang="fi-FI" dirty="0"/>
              <a:t> (esim. 100g tai 100ml kohti).</a:t>
            </a:r>
          </a:p>
          <a:p>
            <a:pPr algn="l">
              <a:buNone/>
            </a:pPr>
            <a:r>
              <a:rPr lang="fi-FI" dirty="0"/>
              <a:t> </a:t>
            </a:r>
          </a:p>
          <a:p>
            <a:pPr lvl="1"/>
            <a:r>
              <a:rPr lang="fi-FI" b="1" dirty="0">
                <a:solidFill>
                  <a:schemeClr val="tx1"/>
                </a:solidFill>
              </a:rPr>
              <a:t>Pienen energiatiheyden ruuissa on </a:t>
            </a:r>
            <a:r>
              <a:rPr lang="fi-FI" b="1" dirty="0">
                <a:solidFill>
                  <a:srgbClr val="FF0000"/>
                </a:solidFill>
              </a:rPr>
              <a:t>vähän energiaa/100 g</a:t>
            </a:r>
            <a:r>
              <a:rPr lang="fi-FI" b="1" dirty="0">
                <a:solidFill>
                  <a:schemeClr val="tx1"/>
                </a:solidFill>
              </a:rPr>
              <a:t>, </a:t>
            </a:r>
            <a:r>
              <a:rPr lang="fi-FI" dirty="0">
                <a:solidFill>
                  <a:schemeClr val="tx1"/>
                </a:solidFill>
              </a:rPr>
              <a:t>suuren energiatiheyden ruuissa paljon. </a:t>
            </a:r>
          </a:p>
          <a:p>
            <a:pPr algn="l"/>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normAutofit/>
          </a:bodyPr>
          <a:lstStyle/>
          <a:p>
            <a:pPr eaLnBrk="1" hangingPunct="1"/>
            <a:r>
              <a:rPr lang="fi-FI" sz="4000" b="1" dirty="0"/>
              <a:t>Enemmän tai vähemmän tiheitä ruokia</a:t>
            </a:r>
          </a:p>
        </p:txBody>
      </p:sp>
      <p:sp>
        <p:nvSpPr>
          <p:cNvPr id="28676" name="Text Box 5"/>
          <p:cNvSpPr txBox="1">
            <a:spLocks noChangeArrowheads="1"/>
          </p:cNvSpPr>
          <p:nvPr/>
        </p:nvSpPr>
        <p:spPr bwMode="auto">
          <a:xfrm>
            <a:off x="7164288" y="6309320"/>
            <a:ext cx="939800" cy="244475"/>
          </a:xfrm>
          <a:prstGeom prst="rect">
            <a:avLst/>
          </a:prstGeom>
          <a:noFill/>
          <a:ln w="9525">
            <a:noFill/>
            <a:miter lim="800000"/>
            <a:headEnd/>
            <a:tailEnd/>
          </a:ln>
        </p:spPr>
        <p:txBody>
          <a:bodyPr wrap="none">
            <a:spAutoFit/>
          </a:bodyPr>
          <a:lstStyle/>
          <a:p>
            <a:r>
              <a:rPr lang="fi-FI" sz="1000"/>
              <a:t>(www.fineli.fi)</a:t>
            </a:r>
          </a:p>
        </p:txBody>
      </p:sp>
      <p:sp>
        <p:nvSpPr>
          <p:cNvPr id="6" name="Tekstiruutu 5"/>
          <p:cNvSpPr txBox="1"/>
          <p:nvPr/>
        </p:nvSpPr>
        <p:spPr>
          <a:xfrm>
            <a:off x="467544" y="1628800"/>
            <a:ext cx="8280920" cy="4680520"/>
          </a:xfrm>
          <a:prstGeom prst="rect">
            <a:avLst/>
          </a:prstGeom>
          <a:noFill/>
        </p:spPr>
        <p:txBody>
          <a:bodyPr wrap="square" numCol="2" spcCol="360000">
            <a:spAutoFit/>
          </a:bodyPr>
          <a:lstStyle/>
          <a:p>
            <a:pPr>
              <a:defRPr/>
            </a:pPr>
            <a:endParaRPr lang="fi-FI" b="1" i="1" dirty="0">
              <a:latin typeface="Arial" pitchFamily="-65" charset="0"/>
              <a:ea typeface="+mn-ea"/>
            </a:endParaRPr>
          </a:p>
          <a:p>
            <a:pPr>
              <a:defRPr/>
            </a:pPr>
            <a:r>
              <a:rPr lang="fi-FI" b="1" i="1" dirty="0">
                <a:latin typeface="Arial" pitchFamily="-65" charset="0"/>
                <a:ea typeface="+mn-ea"/>
              </a:rPr>
              <a:t>Ruokien energiatiheyksiä</a:t>
            </a:r>
            <a:endParaRPr lang="fi-FI" sz="1600" dirty="0">
              <a:latin typeface="Arial" pitchFamily="-65" charset="0"/>
              <a:ea typeface="+mn-ea"/>
            </a:endParaRPr>
          </a:p>
          <a:p>
            <a:pPr>
              <a:defRPr/>
            </a:pPr>
            <a:r>
              <a:rPr lang="fi-FI" sz="1600" dirty="0">
                <a:latin typeface="Arial" pitchFamily="-65" charset="0"/>
                <a:ea typeface="+mn-ea"/>
              </a:rPr>
              <a:t>	</a:t>
            </a:r>
          </a:p>
          <a:p>
            <a:pPr>
              <a:defRPr/>
            </a:pPr>
            <a:r>
              <a:rPr lang="fi-FI" sz="1600" dirty="0">
                <a:latin typeface="Arial" pitchFamily="-65" charset="0"/>
                <a:ea typeface="+mn-ea"/>
              </a:rPr>
              <a:t>	</a:t>
            </a:r>
            <a:r>
              <a:rPr lang="fi-FI" sz="1200" dirty="0">
                <a:latin typeface="Arial" pitchFamily="-65" charset="0"/>
                <a:ea typeface="+mn-ea"/>
              </a:rPr>
              <a:t>Energiaa/ 100 g</a:t>
            </a:r>
          </a:p>
          <a:p>
            <a:pPr>
              <a:defRPr/>
            </a:pPr>
            <a:r>
              <a:rPr lang="fi-FI" sz="1200" dirty="0">
                <a:latin typeface="Arial" pitchFamily="-65" charset="0"/>
                <a:ea typeface="+mn-ea"/>
              </a:rPr>
              <a:t>		</a:t>
            </a:r>
            <a:r>
              <a:rPr lang="fi-FI" sz="1200" dirty="0" err="1">
                <a:latin typeface="Arial" pitchFamily="-65" charset="0"/>
                <a:ea typeface="+mn-ea"/>
              </a:rPr>
              <a:t>kJ</a:t>
            </a:r>
            <a:r>
              <a:rPr lang="fi-FI" sz="1200" dirty="0">
                <a:latin typeface="Arial" pitchFamily="-65" charset="0"/>
                <a:ea typeface="+mn-ea"/>
              </a:rPr>
              <a:t>	</a:t>
            </a:r>
            <a:r>
              <a:rPr lang="fi-FI" sz="1200" dirty="0" err="1">
                <a:latin typeface="Arial" pitchFamily="-65" charset="0"/>
                <a:ea typeface="+mn-ea"/>
              </a:rPr>
              <a:t>kcal</a:t>
            </a:r>
            <a:endParaRPr lang="fi-FI" sz="1200" dirty="0">
              <a:latin typeface="Arial" pitchFamily="-65" charset="0"/>
              <a:ea typeface="+mn-ea"/>
            </a:endParaRPr>
          </a:p>
          <a:p>
            <a:pPr>
              <a:defRPr/>
            </a:pPr>
            <a:r>
              <a:rPr lang="fi-FI" sz="1600" b="1" dirty="0">
                <a:solidFill>
                  <a:srgbClr val="FF0000"/>
                </a:solidFill>
                <a:latin typeface="Arial" pitchFamily="-65" charset="0"/>
                <a:ea typeface="+mn-ea"/>
              </a:rPr>
              <a:t>Maitosuklaa</a:t>
            </a:r>
            <a:r>
              <a:rPr lang="fi-FI" sz="1600" dirty="0">
                <a:latin typeface="Arial" pitchFamily="-65" charset="0"/>
                <a:ea typeface="+mn-ea"/>
              </a:rPr>
              <a:t>	</a:t>
            </a:r>
            <a:r>
              <a:rPr lang="fi-FI" sz="1600" b="1" dirty="0">
                <a:solidFill>
                  <a:srgbClr val="FF0000"/>
                </a:solidFill>
                <a:latin typeface="Arial" pitchFamily="-65" charset="0"/>
                <a:ea typeface="+mn-ea"/>
              </a:rPr>
              <a:t>2 260	538</a:t>
            </a:r>
          </a:p>
          <a:p>
            <a:pPr>
              <a:defRPr/>
            </a:pPr>
            <a:r>
              <a:rPr lang="fi-FI" sz="1600" dirty="0">
                <a:latin typeface="Arial" pitchFamily="-65" charset="0"/>
                <a:ea typeface="+mn-ea"/>
              </a:rPr>
              <a:t>Perunalastut	2 190	522</a:t>
            </a:r>
          </a:p>
          <a:p>
            <a:pPr>
              <a:defRPr/>
            </a:pPr>
            <a:r>
              <a:rPr lang="fi-FI" sz="1600" dirty="0">
                <a:latin typeface="Arial" pitchFamily="-65" charset="0"/>
                <a:ea typeface="+mn-ea"/>
              </a:rPr>
              <a:t>Popcorn		2 000	477</a:t>
            </a:r>
          </a:p>
          <a:p>
            <a:pPr>
              <a:defRPr/>
            </a:pPr>
            <a:r>
              <a:rPr lang="fi-FI" sz="1600" dirty="0">
                <a:latin typeface="Arial" pitchFamily="-65" charset="0"/>
                <a:ea typeface="+mn-ea"/>
              </a:rPr>
              <a:t>Kaurakeksi	1 890	450</a:t>
            </a:r>
          </a:p>
          <a:p>
            <a:pPr>
              <a:defRPr/>
            </a:pPr>
            <a:r>
              <a:rPr lang="fi-FI" sz="1600" dirty="0">
                <a:latin typeface="Arial" pitchFamily="-65" charset="0"/>
                <a:ea typeface="+mn-ea"/>
              </a:rPr>
              <a:t>Lihariisipasteija	1 760	418</a:t>
            </a:r>
          </a:p>
          <a:p>
            <a:pPr>
              <a:defRPr/>
            </a:pPr>
            <a:r>
              <a:rPr lang="fi-FI" sz="1600" dirty="0">
                <a:latin typeface="Arial" pitchFamily="-65" charset="0"/>
                <a:ea typeface="+mn-ea"/>
              </a:rPr>
              <a:t>Viineri		1 640	390</a:t>
            </a:r>
          </a:p>
          <a:p>
            <a:pPr>
              <a:defRPr/>
            </a:pPr>
            <a:r>
              <a:rPr lang="fi-FI" sz="1600" dirty="0">
                <a:latin typeface="Arial" pitchFamily="-65" charset="0"/>
                <a:ea typeface="+mn-ea"/>
              </a:rPr>
              <a:t>Lakritsi		1 590	378</a:t>
            </a:r>
          </a:p>
          <a:p>
            <a:pPr>
              <a:defRPr/>
            </a:pPr>
            <a:r>
              <a:rPr lang="fi-FI" sz="1600" dirty="0">
                <a:latin typeface="Arial" pitchFamily="-65" charset="0"/>
                <a:ea typeface="+mn-ea"/>
              </a:rPr>
              <a:t>Lihapiirakka	1 560	372</a:t>
            </a:r>
          </a:p>
          <a:p>
            <a:pPr>
              <a:defRPr/>
            </a:pPr>
            <a:r>
              <a:rPr lang="fi-FI" sz="1600" dirty="0">
                <a:latin typeface="Arial" pitchFamily="-65" charset="0"/>
                <a:ea typeface="+mn-ea"/>
              </a:rPr>
              <a:t>Rusinat		1 160	275</a:t>
            </a:r>
          </a:p>
          <a:p>
            <a:pPr>
              <a:defRPr/>
            </a:pPr>
            <a:r>
              <a:rPr lang="fi-FI" sz="1600" b="1" dirty="0">
                <a:solidFill>
                  <a:schemeClr val="accent1"/>
                </a:solidFill>
                <a:latin typeface="Arial" pitchFamily="-65" charset="0"/>
                <a:ea typeface="+mn-ea"/>
              </a:rPr>
              <a:t>Hampurilainen	1 000	240</a:t>
            </a:r>
          </a:p>
          <a:p>
            <a:pPr>
              <a:defRPr/>
            </a:pPr>
            <a:endParaRPr lang="fi-FI" sz="1600" dirty="0">
              <a:latin typeface="Arial" pitchFamily="-65" charset="0"/>
              <a:ea typeface="+mn-ea"/>
            </a:endParaRPr>
          </a:p>
          <a:p>
            <a:pPr>
              <a:defRPr/>
            </a:pPr>
            <a:endParaRPr lang="fi-FI" sz="1600" dirty="0">
              <a:latin typeface="Arial" pitchFamily="-65" charset="0"/>
              <a:ea typeface="+mn-ea"/>
            </a:endParaRPr>
          </a:p>
          <a:p>
            <a:pPr>
              <a:defRPr/>
            </a:pPr>
            <a:r>
              <a:rPr lang="fi-FI" sz="1600" dirty="0">
                <a:latin typeface="Arial" pitchFamily="-65" charset="0"/>
                <a:ea typeface="+mn-ea"/>
              </a:rPr>
              <a:t>			</a:t>
            </a:r>
            <a:r>
              <a:rPr lang="fi-FI" sz="1200" dirty="0">
                <a:latin typeface="Arial" pitchFamily="-65" charset="0"/>
                <a:ea typeface="+mn-ea"/>
              </a:rPr>
              <a:t>		</a:t>
            </a:r>
          </a:p>
          <a:p>
            <a:pPr>
              <a:defRPr/>
            </a:pPr>
            <a:r>
              <a:rPr lang="fi-FI" sz="1200" dirty="0">
                <a:latin typeface="Arial" pitchFamily="-65" charset="0"/>
                <a:ea typeface="+mn-ea"/>
              </a:rPr>
              <a:t>			</a:t>
            </a:r>
            <a:endParaRPr lang="fi-FI" sz="1200" dirty="0">
              <a:latin typeface="Arial" pitchFamily="-65" charset="0"/>
            </a:endParaRPr>
          </a:p>
          <a:p>
            <a:pPr>
              <a:defRPr/>
            </a:pPr>
            <a:r>
              <a:rPr lang="fi-FI" sz="1200" dirty="0">
                <a:latin typeface="Arial" pitchFamily="-65" charset="0"/>
              </a:rPr>
              <a:t>		</a:t>
            </a:r>
          </a:p>
          <a:p>
            <a:pPr>
              <a:defRPr/>
            </a:pPr>
            <a:endParaRPr lang="fi-FI" sz="1200" dirty="0">
              <a:latin typeface="Arial" pitchFamily="-65" charset="0"/>
            </a:endParaRPr>
          </a:p>
          <a:p>
            <a:pPr>
              <a:defRPr/>
            </a:pPr>
            <a:r>
              <a:rPr lang="fi-FI" sz="1200" dirty="0">
                <a:latin typeface="Arial" pitchFamily="-65" charset="0"/>
              </a:rPr>
              <a:t>		Energiaa/ 100 g </a:t>
            </a:r>
            <a:r>
              <a:rPr lang="fi-FI" sz="1200" dirty="0">
                <a:latin typeface="Arial" pitchFamily="-65" charset="0"/>
                <a:ea typeface="+mn-ea"/>
              </a:rPr>
              <a:t>	</a:t>
            </a:r>
          </a:p>
          <a:p>
            <a:pPr>
              <a:defRPr/>
            </a:pPr>
            <a:r>
              <a:rPr lang="fi-FI" sz="1600" dirty="0">
                <a:latin typeface="Arial" pitchFamily="-65" charset="0"/>
              </a:rPr>
              <a:t>		</a:t>
            </a:r>
            <a:r>
              <a:rPr lang="fi-FI" sz="1200" dirty="0" err="1">
                <a:latin typeface="Arial" pitchFamily="-65" charset="0"/>
              </a:rPr>
              <a:t>kJ</a:t>
            </a:r>
            <a:r>
              <a:rPr lang="fi-FI" sz="1200" dirty="0">
                <a:latin typeface="Arial" pitchFamily="-65" charset="0"/>
              </a:rPr>
              <a:t>	</a:t>
            </a:r>
            <a:r>
              <a:rPr lang="fi-FI" sz="1200" dirty="0" err="1">
                <a:latin typeface="Arial" pitchFamily="-65" charset="0"/>
              </a:rPr>
              <a:t>kcal</a:t>
            </a:r>
            <a:endParaRPr lang="fi-FI" sz="1200" dirty="0">
              <a:latin typeface="Arial" pitchFamily="-65" charset="0"/>
              <a:ea typeface="+mn-ea"/>
            </a:endParaRPr>
          </a:p>
          <a:p>
            <a:pPr>
              <a:defRPr/>
            </a:pPr>
            <a:r>
              <a:rPr lang="fi-FI" sz="1600" dirty="0">
                <a:latin typeface="Arial" pitchFamily="-65" charset="0"/>
                <a:ea typeface="+mn-ea"/>
              </a:rPr>
              <a:t>Lenkkimakkara	900	215</a:t>
            </a:r>
          </a:p>
          <a:p>
            <a:pPr>
              <a:defRPr/>
            </a:pPr>
            <a:r>
              <a:rPr lang="fi-FI" sz="1600" dirty="0">
                <a:latin typeface="Arial" pitchFamily="-65" charset="0"/>
                <a:ea typeface="+mn-ea"/>
              </a:rPr>
              <a:t>Makaronilaatikko	550	130</a:t>
            </a:r>
          </a:p>
          <a:p>
            <a:pPr>
              <a:defRPr/>
            </a:pPr>
            <a:r>
              <a:rPr lang="fi-FI" sz="1600" dirty="0">
                <a:latin typeface="Arial" pitchFamily="-65" charset="0"/>
                <a:ea typeface="+mn-ea"/>
              </a:rPr>
              <a:t>Broilerin filee	460	110</a:t>
            </a:r>
          </a:p>
          <a:p>
            <a:pPr>
              <a:defRPr/>
            </a:pPr>
            <a:r>
              <a:rPr lang="fi-FI" sz="1600" b="1" dirty="0">
                <a:solidFill>
                  <a:srgbClr val="FFC000"/>
                </a:solidFill>
                <a:latin typeface="Arial" pitchFamily="-65" charset="0"/>
                <a:ea typeface="+mn-ea"/>
              </a:rPr>
              <a:t>Banaani		350	  84</a:t>
            </a:r>
          </a:p>
          <a:p>
            <a:pPr>
              <a:defRPr/>
            </a:pPr>
            <a:r>
              <a:rPr lang="fi-FI" sz="1600" dirty="0">
                <a:latin typeface="Arial" pitchFamily="-65" charset="0"/>
                <a:ea typeface="+mn-ea"/>
              </a:rPr>
              <a:t>Lohikeitto (veteen)  	320	  76</a:t>
            </a:r>
          </a:p>
          <a:p>
            <a:pPr>
              <a:defRPr/>
            </a:pPr>
            <a:r>
              <a:rPr lang="fi-FI" sz="1600" dirty="0">
                <a:latin typeface="Arial" pitchFamily="-65" charset="0"/>
                <a:ea typeface="+mn-ea"/>
              </a:rPr>
              <a:t>Kaurapuuro (veteen)190	  46</a:t>
            </a:r>
          </a:p>
          <a:p>
            <a:pPr>
              <a:defRPr/>
            </a:pPr>
            <a:r>
              <a:rPr lang="fi-FI" sz="1600" dirty="0">
                <a:latin typeface="Arial" pitchFamily="-65" charset="0"/>
                <a:ea typeface="+mn-ea"/>
              </a:rPr>
              <a:t>Omena		170	  41</a:t>
            </a:r>
          </a:p>
          <a:p>
            <a:pPr>
              <a:defRPr/>
            </a:pPr>
            <a:r>
              <a:rPr lang="fi-FI" sz="1600" dirty="0">
                <a:latin typeface="Arial" pitchFamily="-65" charset="0"/>
                <a:ea typeface="+mn-ea"/>
              </a:rPr>
              <a:t>Porkkana	   	110	  27</a:t>
            </a:r>
          </a:p>
          <a:p>
            <a:pPr>
              <a:defRPr/>
            </a:pPr>
            <a:r>
              <a:rPr lang="fi-FI" sz="1600" dirty="0">
                <a:latin typeface="Arial" pitchFamily="-65" charset="0"/>
                <a:ea typeface="+mn-ea"/>
              </a:rPr>
              <a:t>Tomaatti		  90	  21</a:t>
            </a:r>
          </a:p>
          <a:p>
            <a:pPr>
              <a:defRPr/>
            </a:pPr>
            <a:r>
              <a:rPr lang="fi-FI" sz="1600" b="1" dirty="0">
                <a:solidFill>
                  <a:srgbClr val="00B050"/>
                </a:solidFill>
                <a:latin typeface="Arial" pitchFamily="-65" charset="0"/>
                <a:ea typeface="+mn-ea"/>
              </a:rPr>
              <a:t>Kurkku</a:t>
            </a:r>
            <a:r>
              <a:rPr lang="fi-FI" sz="1600" dirty="0">
                <a:latin typeface="Arial" pitchFamily="-65" charset="0"/>
                <a:ea typeface="+mn-ea"/>
              </a:rPr>
              <a:t>		  </a:t>
            </a:r>
            <a:r>
              <a:rPr lang="fi-FI" sz="1600" b="1" dirty="0">
                <a:solidFill>
                  <a:srgbClr val="00B050"/>
                </a:solidFill>
                <a:latin typeface="Arial" pitchFamily="-65" charset="0"/>
                <a:ea typeface="+mn-ea"/>
              </a:rPr>
              <a:t>40	  10</a:t>
            </a:r>
            <a:r>
              <a:rPr lang="fi-FI" sz="1600" dirty="0">
                <a:latin typeface="Arial" pitchFamily="-65" charset="0"/>
                <a:ea typeface="+mn-ea"/>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08720"/>
            <a:ext cx="8229600" cy="1066800"/>
          </a:xfrm>
        </p:spPr>
        <p:txBody>
          <a:bodyPr/>
          <a:lstStyle/>
          <a:p>
            <a:pPr algn="l"/>
            <a:r>
              <a:rPr lang="fi-FI" b="1" dirty="0">
                <a:solidFill>
                  <a:srgbClr val="FFC000"/>
                </a:solidFill>
              </a:rPr>
              <a:t>Ravintoainetiheys??</a:t>
            </a:r>
            <a:endParaRPr lang="fi-FI" b="1" dirty="0">
              <a:solidFill>
                <a:schemeClr val="tx1"/>
              </a:solidFill>
            </a:endParaRPr>
          </a:p>
        </p:txBody>
      </p:sp>
      <p:sp>
        <p:nvSpPr>
          <p:cNvPr id="11267" name="Rectangle 3"/>
          <p:cNvSpPr>
            <a:spLocks noGrp="1" noChangeArrowheads="1"/>
          </p:cNvSpPr>
          <p:nvPr>
            <p:ph idx="1"/>
          </p:nvPr>
        </p:nvSpPr>
        <p:spPr>
          <a:xfrm>
            <a:off x="0" y="2348880"/>
            <a:ext cx="9144000" cy="4267200"/>
          </a:xfrm>
        </p:spPr>
        <p:txBody>
          <a:bodyPr/>
          <a:lstStyle/>
          <a:p>
            <a:pPr>
              <a:buFontTx/>
              <a:buNone/>
            </a:pPr>
            <a:r>
              <a:rPr lang="fi-FI" dirty="0"/>
              <a:t>	</a:t>
            </a:r>
            <a:r>
              <a:rPr lang="fi-FI" b="1" dirty="0"/>
              <a:t>=</a:t>
            </a:r>
            <a:r>
              <a:rPr lang="fi-FI" b="1" dirty="0">
                <a:solidFill>
                  <a:srgbClr val="FF3300"/>
                </a:solidFill>
              </a:rPr>
              <a:t> 	</a:t>
            </a:r>
            <a:r>
              <a:rPr lang="fi-FI" b="1" dirty="0">
                <a:solidFill>
                  <a:srgbClr val="FF0000"/>
                </a:solidFill>
              </a:rPr>
              <a:t>ravintoaineiden määrä </a:t>
            </a:r>
            <a:r>
              <a:rPr lang="fi-FI" dirty="0"/>
              <a:t>tiettyä</a:t>
            </a:r>
            <a:r>
              <a:rPr lang="fi-FI" b="1" dirty="0">
                <a:solidFill>
                  <a:srgbClr val="FF3300"/>
                </a:solidFill>
              </a:rPr>
              <a:t>   	</a:t>
            </a:r>
            <a:r>
              <a:rPr lang="fi-FI" b="1" dirty="0"/>
              <a:t>energiamäärää</a:t>
            </a:r>
            <a:r>
              <a:rPr lang="fi-FI" b="1" dirty="0">
                <a:solidFill>
                  <a:srgbClr val="FF3300"/>
                </a:solidFill>
              </a:rPr>
              <a:t> </a:t>
            </a:r>
            <a:r>
              <a:rPr lang="fi-FI" b="1" dirty="0"/>
              <a:t>kohti </a:t>
            </a:r>
          </a:p>
          <a:p>
            <a:pPr>
              <a:buFontTx/>
              <a:buNone/>
            </a:pPr>
            <a:endParaRPr lang="fi-FI" b="1" dirty="0"/>
          </a:p>
          <a:p>
            <a:pPr>
              <a:buFontTx/>
              <a:buNone/>
            </a:pPr>
            <a:r>
              <a:rPr lang="fi-FI" dirty="0"/>
              <a:t>	Mm. </a:t>
            </a:r>
            <a:r>
              <a:rPr lang="fi-FI" b="1" dirty="0"/>
              <a:t>vihanneksilla, marjoilla ja hedelmillä on </a:t>
            </a:r>
            <a:r>
              <a:rPr lang="fi-FI" b="1" dirty="0">
                <a:solidFill>
                  <a:srgbClr val="FF3300"/>
                </a:solidFill>
              </a:rPr>
              <a:t>suuri ravintoainetiheys</a:t>
            </a:r>
            <a:r>
              <a:rPr lang="fi-FI" dirty="0"/>
              <a:t>, eli ne sisältävät </a:t>
            </a:r>
            <a:r>
              <a:rPr lang="fi-FI" b="1" dirty="0">
                <a:solidFill>
                  <a:srgbClr val="00B050"/>
                </a:solidFill>
              </a:rPr>
              <a:t>runsaasti välttämättömiä ravintoaineita suhteessa niistä saatuun energiamäärään</a:t>
            </a:r>
          </a:p>
        </p:txBody>
      </p:sp>
      <p:pic>
        <p:nvPicPr>
          <p:cNvPr id="11269" name="Picture 5" descr="tuotteetkuva"/>
          <p:cNvPicPr>
            <a:picLocks noChangeAspect="1" noChangeArrowheads="1"/>
          </p:cNvPicPr>
          <p:nvPr/>
        </p:nvPicPr>
        <p:blipFill>
          <a:blip r:embed="rId2" cstate="print"/>
          <a:srcRect l="1707" t="6305" r="2078" b="17380"/>
          <a:stretch>
            <a:fillRect/>
          </a:stretch>
        </p:blipFill>
        <p:spPr bwMode="auto">
          <a:xfrm>
            <a:off x="5638800" y="381000"/>
            <a:ext cx="3276600" cy="175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554162"/>
          </a:xfrm>
        </p:spPr>
        <p:txBody>
          <a:bodyPr/>
          <a:lstStyle/>
          <a:p>
            <a:pPr algn="l"/>
            <a:r>
              <a:rPr lang="fi-FI" b="1" dirty="0" err="1"/>
              <a:t>Junk</a:t>
            </a:r>
            <a:r>
              <a:rPr lang="fi-FI" b="1" dirty="0"/>
              <a:t> food</a:t>
            </a:r>
          </a:p>
        </p:txBody>
      </p:sp>
      <p:sp>
        <p:nvSpPr>
          <p:cNvPr id="12291" name="Rectangle 3"/>
          <p:cNvSpPr>
            <a:spLocks noGrp="1" noChangeArrowheads="1"/>
          </p:cNvSpPr>
          <p:nvPr>
            <p:ph idx="1"/>
          </p:nvPr>
        </p:nvSpPr>
        <p:spPr>
          <a:xfrm>
            <a:off x="152400" y="1600200"/>
            <a:ext cx="5355704" cy="4709120"/>
          </a:xfrm>
        </p:spPr>
        <p:txBody>
          <a:bodyPr/>
          <a:lstStyle/>
          <a:p>
            <a:endParaRPr lang="fi-FI" dirty="0"/>
          </a:p>
          <a:p>
            <a:pPr>
              <a:buFontTx/>
              <a:buNone/>
            </a:pPr>
            <a:r>
              <a:rPr lang="fi-FI" dirty="0"/>
              <a:t>	</a:t>
            </a:r>
            <a:r>
              <a:rPr lang="fi-FI" b="1" dirty="0"/>
              <a:t>Mitä pitemmälle elintarvike                              </a:t>
            </a:r>
            <a:r>
              <a:rPr lang="fi-FI" dirty="0"/>
              <a:t>on</a:t>
            </a:r>
            <a:r>
              <a:rPr lang="fi-FI" b="1" dirty="0"/>
              <a:t> </a:t>
            </a:r>
            <a:r>
              <a:rPr lang="fi-FI" b="1" dirty="0">
                <a:solidFill>
                  <a:srgbClr val="FF0000"/>
                </a:solidFill>
              </a:rPr>
              <a:t>puhdistettu </a:t>
            </a:r>
            <a:r>
              <a:rPr lang="fi-FI" dirty="0"/>
              <a:t>ja mitä enemmän </a:t>
            </a:r>
          </a:p>
          <a:p>
            <a:pPr>
              <a:buFontTx/>
              <a:buNone/>
            </a:pPr>
            <a:r>
              <a:rPr lang="fi-FI" dirty="0"/>
              <a:t>	se </a:t>
            </a:r>
            <a:r>
              <a:rPr lang="fi-FI" b="1" dirty="0"/>
              <a:t>sisältää</a:t>
            </a:r>
            <a:r>
              <a:rPr lang="fi-FI" dirty="0"/>
              <a:t> </a:t>
            </a:r>
            <a:r>
              <a:rPr lang="fi-FI" b="1" dirty="0">
                <a:solidFill>
                  <a:srgbClr val="FF0000"/>
                </a:solidFill>
              </a:rPr>
              <a:t>sokeria, rasvaa </a:t>
            </a:r>
            <a:r>
              <a:rPr lang="fi-FI" dirty="0"/>
              <a:t>ja/</a:t>
            </a:r>
            <a:r>
              <a:rPr lang="fi-FI" b="1" dirty="0">
                <a:solidFill>
                  <a:srgbClr val="FF0000"/>
                </a:solidFill>
              </a:rPr>
              <a:t>tai                                  alkoholia</a:t>
            </a:r>
            <a:r>
              <a:rPr lang="fi-FI" dirty="0"/>
              <a:t>, </a:t>
            </a:r>
            <a:r>
              <a:rPr lang="fi-FI" b="1" dirty="0"/>
              <a:t>sitä heikompi </a:t>
            </a:r>
            <a:r>
              <a:rPr lang="fi-FI" dirty="0"/>
              <a:t>ruoka-aineen                         </a:t>
            </a:r>
            <a:r>
              <a:rPr lang="fi-FI" b="1" u="sng" dirty="0">
                <a:solidFill>
                  <a:srgbClr val="0070C0"/>
                </a:solidFill>
              </a:rPr>
              <a:t>ravintoainetiheys</a:t>
            </a:r>
            <a:r>
              <a:rPr lang="fi-FI" dirty="0"/>
              <a:t>.</a:t>
            </a:r>
          </a:p>
        </p:txBody>
      </p:sp>
      <p:pic>
        <p:nvPicPr>
          <p:cNvPr id="12293" name="Picture 5" descr="roskaruoka_HRU_lh"/>
          <p:cNvPicPr>
            <a:picLocks noChangeAspect="1" noChangeArrowheads="1"/>
          </p:cNvPicPr>
          <p:nvPr/>
        </p:nvPicPr>
        <p:blipFill>
          <a:blip r:embed="rId2" cstate="print"/>
          <a:srcRect/>
          <a:stretch>
            <a:fillRect/>
          </a:stretch>
        </p:blipFill>
        <p:spPr bwMode="auto">
          <a:xfrm>
            <a:off x="5508104" y="908720"/>
            <a:ext cx="3327400" cy="51101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188913"/>
            <a:ext cx="8229600" cy="935831"/>
          </a:xfrm>
        </p:spPr>
        <p:txBody>
          <a:bodyPr/>
          <a:lstStyle/>
          <a:p>
            <a:pPr eaLnBrk="1" hangingPunct="1">
              <a:defRPr/>
            </a:pPr>
            <a:r>
              <a:rPr lang="fi-FI" b="1" dirty="0">
                <a:solidFill>
                  <a:srgbClr val="FFC000"/>
                </a:solidFill>
                <a:latin typeface="+mn-lt"/>
              </a:rPr>
              <a:t>Erityisruokavaliot</a:t>
            </a:r>
          </a:p>
        </p:txBody>
      </p:sp>
      <p:sp>
        <p:nvSpPr>
          <p:cNvPr id="31747" name="Rectangle 3"/>
          <p:cNvSpPr>
            <a:spLocks noGrp="1" noChangeArrowheads="1"/>
          </p:cNvSpPr>
          <p:nvPr>
            <p:ph idx="1"/>
          </p:nvPr>
        </p:nvSpPr>
        <p:spPr>
          <a:xfrm>
            <a:off x="107950" y="1196975"/>
            <a:ext cx="7559675" cy="5256213"/>
          </a:xfrm>
        </p:spPr>
        <p:txBody>
          <a:bodyPr/>
          <a:lstStyle/>
          <a:p>
            <a:pPr eaLnBrk="1" hangingPunct="1">
              <a:lnSpc>
                <a:spcPct val="80000"/>
              </a:lnSpc>
              <a:defRPr/>
            </a:pPr>
            <a:r>
              <a:rPr lang="fi-FI" sz="2000" b="1" u="sng" dirty="0">
                <a:solidFill>
                  <a:srgbClr val="7030A0"/>
                </a:solidFill>
              </a:rPr>
              <a:t>Keliakiaa sairastavan ruokavalio</a:t>
            </a:r>
          </a:p>
          <a:p>
            <a:pPr eaLnBrk="1" hangingPunct="1">
              <a:lnSpc>
                <a:spcPct val="80000"/>
              </a:lnSpc>
              <a:buFont typeface="Wingdings" pitchFamily="2" charset="2"/>
              <a:buNone/>
              <a:defRPr/>
            </a:pPr>
            <a:r>
              <a:rPr lang="fi-FI" sz="2000" dirty="0"/>
              <a:t>	</a:t>
            </a:r>
            <a:r>
              <a:rPr lang="fi-FI" sz="2000" b="1" dirty="0">
                <a:solidFill>
                  <a:srgbClr val="FF0000"/>
                </a:solidFill>
              </a:rPr>
              <a:t>EI: </a:t>
            </a:r>
            <a:r>
              <a:rPr lang="fi-FI" sz="2000" dirty="0"/>
              <a:t>gluteenia sisältävät viljat vehnä, ohra ja ruis sekä ruuat joissa näitä viljoja on käytetty (esimerkiksi makaroni, spagetti)</a:t>
            </a:r>
          </a:p>
          <a:p>
            <a:pPr eaLnBrk="1" hangingPunct="1">
              <a:lnSpc>
                <a:spcPct val="80000"/>
              </a:lnSpc>
              <a:buFont typeface="Wingdings" pitchFamily="2" charset="2"/>
              <a:buNone/>
              <a:defRPr/>
            </a:pPr>
            <a:r>
              <a:rPr lang="fi-FI" sz="2000" dirty="0"/>
              <a:t>	</a:t>
            </a:r>
            <a:r>
              <a:rPr lang="fi-FI" sz="2000" b="1" dirty="0">
                <a:solidFill>
                  <a:srgbClr val="00B050"/>
                </a:solidFill>
              </a:rPr>
              <a:t>OK:</a:t>
            </a:r>
            <a:r>
              <a:rPr lang="fi-FI" sz="2000" dirty="0"/>
              <a:t> </a:t>
            </a:r>
            <a:r>
              <a:rPr lang="fi-FI" sz="2000" b="1" dirty="0"/>
              <a:t>gluteenittomat viljat eli riisi, maissi, hirssi ja tattari, kaura</a:t>
            </a:r>
          </a:p>
          <a:p>
            <a:pPr eaLnBrk="1" hangingPunct="1">
              <a:lnSpc>
                <a:spcPct val="80000"/>
              </a:lnSpc>
              <a:buFont typeface="Wingdings" pitchFamily="2" charset="2"/>
              <a:buNone/>
              <a:defRPr/>
            </a:pPr>
            <a:endParaRPr lang="fi-FI" sz="2000" dirty="0"/>
          </a:p>
          <a:p>
            <a:pPr eaLnBrk="1" hangingPunct="1">
              <a:lnSpc>
                <a:spcPct val="80000"/>
              </a:lnSpc>
              <a:defRPr/>
            </a:pPr>
            <a:r>
              <a:rPr lang="fi-FI" sz="2000" b="1" u="sng" dirty="0">
                <a:solidFill>
                  <a:srgbClr val="7030A0"/>
                </a:solidFill>
              </a:rPr>
              <a:t>Laktoosi-intoleranssia</a:t>
            </a:r>
            <a:r>
              <a:rPr lang="fi-FI" sz="2000" b="1" u="sng" dirty="0">
                <a:solidFill>
                  <a:srgbClr val="FFC000"/>
                </a:solidFill>
              </a:rPr>
              <a:t> </a:t>
            </a:r>
            <a:r>
              <a:rPr lang="fi-FI" sz="2000" b="1" u="sng" dirty="0">
                <a:solidFill>
                  <a:srgbClr val="7030A0"/>
                </a:solidFill>
              </a:rPr>
              <a:t>sairastavan ruokavalio</a:t>
            </a:r>
          </a:p>
          <a:p>
            <a:pPr eaLnBrk="1" hangingPunct="1">
              <a:lnSpc>
                <a:spcPct val="80000"/>
              </a:lnSpc>
              <a:buFont typeface="Wingdings" pitchFamily="2" charset="2"/>
              <a:buNone/>
              <a:defRPr/>
            </a:pPr>
            <a:r>
              <a:rPr lang="fi-FI" sz="2000" dirty="0"/>
              <a:t>	</a:t>
            </a:r>
            <a:r>
              <a:rPr lang="fi-FI" sz="2000" b="1" dirty="0">
                <a:solidFill>
                  <a:srgbClr val="FF0000"/>
                </a:solidFill>
              </a:rPr>
              <a:t>EI:</a:t>
            </a:r>
            <a:r>
              <a:rPr lang="fi-FI" sz="2000" dirty="0"/>
              <a:t> laktoosia eli maitosokeria sisältävät tuotteet.</a:t>
            </a:r>
          </a:p>
          <a:p>
            <a:pPr eaLnBrk="1" hangingPunct="1">
              <a:lnSpc>
                <a:spcPct val="80000"/>
              </a:lnSpc>
              <a:buFont typeface="Wingdings" pitchFamily="2" charset="2"/>
              <a:buNone/>
              <a:defRPr/>
            </a:pPr>
            <a:r>
              <a:rPr lang="fi-FI" sz="2000" dirty="0"/>
              <a:t>	</a:t>
            </a:r>
            <a:r>
              <a:rPr lang="fi-FI" sz="2000" b="1" dirty="0">
                <a:solidFill>
                  <a:srgbClr val="00B050"/>
                </a:solidFill>
              </a:rPr>
              <a:t>OK: </a:t>
            </a:r>
            <a:r>
              <a:rPr lang="fi-FI" sz="2000" b="1" dirty="0"/>
              <a:t>vähälaktoosiset &amp; laktoosittomat tuotteet, hapanmaitotuotteet</a:t>
            </a:r>
          </a:p>
          <a:p>
            <a:pPr eaLnBrk="1" hangingPunct="1">
              <a:lnSpc>
                <a:spcPct val="80000"/>
              </a:lnSpc>
              <a:buFont typeface="Wingdings" pitchFamily="2" charset="2"/>
              <a:buNone/>
              <a:defRPr/>
            </a:pPr>
            <a:endParaRPr lang="fi-FI" sz="2000" dirty="0"/>
          </a:p>
          <a:p>
            <a:pPr eaLnBrk="1" hangingPunct="1">
              <a:lnSpc>
                <a:spcPct val="80000"/>
              </a:lnSpc>
              <a:defRPr/>
            </a:pPr>
            <a:r>
              <a:rPr lang="fi-FI" sz="2000" b="1" u="sng" dirty="0">
                <a:solidFill>
                  <a:srgbClr val="7030A0"/>
                </a:solidFill>
              </a:rPr>
              <a:t>Ruoka-allergiaa sairastavan ruokavalio</a:t>
            </a:r>
          </a:p>
          <a:p>
            <a:pPr eaLnBrk="1" hangingPunct="1">
              <a:lnSpc>
                <a:spcPct val="80000"/>
              </a:lnSpc>
              <a:buFont typeface="Wingdings" pitchFamily="2" charset="2"/>
              <a:buNone/>
              <a:defRPr/>
            </a:pPr>
            <a:r>
              <a:rPr lang="fi-FI" sz="2000" dirty="0"/>
              <a:t>	</a:t>
            </a:r>
            <a:r>
              <a:rPr lang="fi-FI" sz="2000" b="1" dirty="0">
                <a:solidFill>
                  <a:srgbClr val="FF0000"/>
                </a:solidFill>
              </a:rPr>
              <a:t>Pavut, kananmuna, kala, porkkana, tomaatti ja omena... </a:t>
            </a:r>
          </a:p>
          <a:p>
            <a:pPr eaLnBrk="1" hangingPunct="1">
              <a:lnSpc>
                <a:spcPct val="80000"/>
              </a:lnSpc>
              <a:buFont typeface="Wingdings" pitchFamily="2" charset="2"/>
              <a:buNone/>
              <a:defRPr/>
            </a:pPr>
            <a:r>
              <a:rPr lang="fi-FI" sz="2000" b="1" dirty="0">
                <a:solidFill>
                  <a:srgbClr val="FF0000"/>
                </a:solidFill>
              </a:rPr>
              <a:t>	</a:t>
            </a:r>
            <a:r>
              <a:rPr lang="fi-FI" sz="2000" u="sng" dirty="0"/>
              <a:t>Pikkulapsilla voi esiintyä vilja-allergiaa (</a:t>
            </a:r>
            <a:r>
              <a:rPr lang="fi-FI" sz="2000" u="sng" dirty="0">
                <a:solidFill>
                  <a:schemeClr val="accent3"/>
                </a:solidFill>
              </a:rPr>
              <a:t>eri asia kuin keliakia</a:t>
            </a:r>
            <a:r>
              <a:rPr lang="fi-FI" sz="2000" u="sng" dirty="0"/>
              <a:t>) ja maitoallergiaa </a:t>
            </a:r>
            <a:r>
              <a:rPr lang="fi-FI" sz="2000" dirty="0"/>
              <a:t>(</a:t>
            </a:r>
            <a:r>
              <a:rPr lang="fi-FI" sz="2000" u="sng" dirty="0">
                <a:solidFill>
                  <a:schemeClr val="accent3"/>
                </a:solidFill>
              </a:rPr>
              <a:t>eri asia kuin laktoosi-intoleranssi</a:t>
            </a:r>
            <a:r>
              <a:rPr lang="fi-FI" sz="2000" dirty="0"/>
              <a:t>). </a:t>
            </a:r>
          </a:p>
          <a:p>
            <a:pPr eaLnBrk="1" hangingPunct="1">
              <a:lnSpc>
                <a:spcPct val="80000"/>
              </a:lnSpc>
              <a:buFont typeface="Wingdings" pitchFamily="2" charset="2"/>
              <a:buNone/>
              <a:defRPr/>
            </a:pPr>
            <a:r>
              <a:rPr lang="fi-FI" sz="2000" dirty="0"/>
              <a:t>	</a:t>
            </a:r>
            <a:r>
              <a:rPr lang="fi-FI" sz="2000" dirty="0">
                <a:sym typeface="Wingdings" pitchFamily="2" charset="2"/>
              </a:rPr>
              <a:t> allergioita hyvin eri asteisia</a:t>
            </a:r>
          </a:p>
          <a:p>
            <a:pPr eaLnBrk="1" hangingPunct="1">
              <a:lnSpc>
                <a:spcPct val="80000"/>
              </a:lnSpc>
              <a:buFont typeface="Wingdings" pitchFamily="2" charset="2"/>
              <a:buNone/>
              <a:defRPr/>
            </a:pPr>
            <a:endParaRPr lang="fi-FI" sz="2000" dirty="0"/>
          </a:p>
        </p:txBody>
      </p:sp>
      <p:pic>
        <p:nvPicPr>
          <p:cNvPr id="7172" name="Picture 5" descr="%3Fid%3D3906298">
            <a:hlinkClick r:id="rId3"/>
          </p:cNvPr>
          <p:cNvPicPr>
            <a:picLocks noChangeAspect="1" noChangeArrowheads="1"/>
          </p:cNvPicPr>
          <p:nvPr/>
        </p:nvPicPr>
        <p:blipFill>
          <a:blip r:embed="rId4" cstate="print"/>
          <a:srcRect/>
          <a:stretch>
            <a:fillRect/>
          </a:stretch>
        </p:blipFill>
        <p:spPr bwMode="auto">
          <a:xfrm>
            <a:off x="7667625" y="1125538"/>
            <a:ext cx="1331913" cy="1331912"/>
          </a:xfrm>
          <a:prstGeom prst="rect">
            <a:avLst/>
          </a:prstGeom>
          <a:noFill/>
          <a:ln w="9525">
            <a:noFill/>
            <a:miter lim="800000"/>
            <a:headEnd/>
            <a:tailEnd/>
          </a:ln>
        </p:spPr>
      </p:pic>
      <p:pic>
        <p:nvPicPr>
          <p:cNvPr id="7173" name="Picture 7" descr="585px-Hyla_sininen">
            <a:hlinkClick r:id="rId5"/>
          </p:cNvPr>
          <p:cNvPicPr>
            <a:picLocks noChangeAspect="1" noChangeArrowheads="1"/>
          </p:cNvPicPr>
          <p:nvPr/>
        </p:nvPicPr>
        <p:blipFill>
          <a:blip r:embed="rId6" cstate="print"/>
          <a:srcRect/>
          <a:stretch>
            <a:fillRect/>
          </a:stretch>
        </p:blipFill>
        <p:spPr bwMode="auto">
          <a:xfrm>
            <a:off x="7667625" y="2636838"/>
            <a:ext cx="1285875" cy="523875"/>
          </a:xfrm>
          <a:prstGeom prst="rect">
            <a:avLst/>
          </a:prstGeom>
          <a:noFill/>
          <a:ln w="9525">
            <a:noFill/>
            <a:miter lim="800000"/>
            <a:headEnd/>
            <a:tailEnd/>
          </a:ln>
        </p:spPr>
      </p:pic>
      <p:pic>
        <p:nvPicPr>
          <p:cNvPr id="7174" name="Picture 9" descr="laktoositon"/>
          <p:cNvPicPr>
            <a:picLocks noChangeAspect="1" noChangeArrowheads="1"/>
          </p:cNvPicPr>
          <p:nvPr/>
        </p:nvPicPr>
        <p:blipFill>
          <a:blip r:embed="rId7" cstate="print"/>
          <a:srcRect/>
          <a:stretch>
            <a:fillRect/>
          </a:stretch>
        </p:blipFill>
        <p:spPr bwMode="auto">
          <a:xfrm>
            <a:off x="7667625" y="3284538"/>
            <a:ext cx="1296988" cy="1081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defRPr/>
            </a:pPr>
            <a:endParaRPr lang="fi-FI"/>
          </a:p>
        </p:txBody>
      </p:sp>
      <p:sp>
        <p:nvSpPr>
          <p:cNvPr id="3" name="Alaotsikko 2"/>
          <p:cNvSpPr>
            <a:spLocks noGrp="1"/>
          </p:cNvSpPr>
          <p:nvPr>
            <p:ph type="subTitle" idx="1"/>
          </p:nvPr>
        </p:nvSpPr>
        <p:spPr/>
        <p:txBody>
          <a:bodyPr/>
          <a:lstStyle/>
          <a:p>
            <a:pPr>
              <a:defRPr/>
            </a:pPr>
            <a:endParaRPr lang="fi-FI"/>
          </a:p>
        </p:txBody>
      </p:sp>
      <p:pic>
        <p:nvPicPr>
          <p:cNvPr id="5124" name="Picture 2"/>
          <p:cNvPicPr>
            <a:picLocks noChangeAspect="1" noChangeArrowheads="1"/>
          </p:cNvPicPr>
          <p:nvPr/>
        </p:nvPicPr>
        <p:blipFill>
          <a:blip r:embed="rId2" cstate="print"/>
          <a:srcRect/>
          <a:stretch>
            <a:fillRect/>
          </a:stretch>
        </p:blipFill>
        <p:spPr bwMode="auto">
          <a:xfrm>
            <a:off x="2411413" y="0"/>
            <a:ext cx="4284662" cy="6858000"/>
          </a:xfrm>
          <a:prstGeom prst="rect">
            <a:avLst/>
          </a:prstGeom>
          <a:noFill/>
          <a:ln w="9525">
            <a:noFill/>
            <a:miter lim="800000"/>
            <a:headEnd/>
            <a:tailEnd/>
          </a:ln>
        </p:spPr>
      </p:pic>
      <p:pic>
        <p:nvPicPr>
          <p:cNvPr id="5125" name="Picture 4" descr="http://secretsofdiet.com/wp-content/uploads/2010/02/Atkins-779787.jpg"/>
          <p:cNvPicPr>
            <a:picLocks noChangeAspect="1" noChangeArrowheads="1"/>
          </p:cNvPicPr>
          <p:nvPr/>
        </p:nvPicPr>
        <p:blipFill>
          <a:blip r:embed="rId3" cstate="print"/>
          <a:srcRect/>
          <a:stretch>
            <a:fillRect/>
          </a:stretch>
        </p:blipFill>
        <p:spPr bwMode="auto">
          <a:xfrm>
            <a:off x="6696075" y="2349500"/>
            <a:ext cx="2447925" cy="2733675"/>
          </a:xfrm>
          <a:prstGeom prst="rect">
            <a:avLst/>
          </a:prstGeom>
          <a:noFill/>
          <a:ln w="9525">
            <a:noFill/>
            <a:miter lim="800000"/>
            <a:headEnd/>
            <a:tailEnd/>
          </a:ln>
        </p:spPr>
      </p:pic>
      <p:pic>
        <p:nvPicPr>
          <p:cNvPr id="5126" name="Picture 6" descr="http://1.bp.blogspot.com/_OpRAFu5XoD8/TLSS_q1x5xI/AAAAAAAACfU/4QFVyhknprA/s1600/lautasmalli.jpg"/>
          <p:cNvPicPr>
            <a:picLocks noChangeAspect="1" noChangeArrowheads="1"/>
          </p:cNvPicPr>
          <p:nvPr/>
        </p:nvPicPr>
        <p:blipFill>
          <a:blip r:embed="rId4" cstate="print"/>
          <a:srcRect/>
          <a:stretch>
            <a:fillRect/>
          </a:stretch>
        </p:blipFill>
        <p:spPr bwMode="auto">
          <a:xfrm>
            <a:off x="0" y="2060575"/>
            <a:ext cx="2411413" cy="2952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323528" y="404664"/>
            <a:ext cx="8229600" cy="720080"/>
          </a:xfrm>
        </p:spPr>
        <p:txBody>
          <a:bodyPr/>
          <a:lstStyle/>
          <a:p>
            <a:pPr>
              <a:defRPr/>
            </a:pPr>
            <a:r>
              <a:rPr lang="fi-FI" b="1" dirty="0">
                <a:latin typeface="Georgia" pitchFamily="18" charset="0"/>
              </a:rPr>
              <a:t>Aikaisemmin kysyttyä</a:t>
            </a:r>
          </a:p>
        </p:txBody>
      </p:sp>
      <p:sp>
        <p:nvSpPr>
          <p:cNvPr id="461827" name="Rectangle 3"/>
          <p:cNvSpPr>
            <a:spLocks noGrp="1" noChangeArrowheads="1"/>
          </p:cNvSpPr>
          <p:nvPr>
            <p:ph idx="1"/>
          </p:nvPr>
        </p:nvSpPr>
        <p:spPr>
          <a:xfrm>
            <a:off x="179388" y="1196752"/>
            <a:ext cx="8964612" cy="5400600"/>
          </a:xfrm>
        </p:spPr>
        <p:txBody>
          <a:bodyPr>
            <a:normAutofit fontScale="92500" lnSpcReduction="20000"/>
          </a:bodyPr>
          <a:lstStyle/>
          <a:p>
            <a:pPr marL="179388" indent="-69850">
              <a:lnSpc>
                <a:spcPct val="110000"/>
              </a:lnSpc>
              <a:buFont typeface="Wingdings" pitchFamily="2" charset="2"/>
              <a:buNone/>
              <a:defRPr/>
            </a:pPr>
            <a:r>
              <a:rPr lang="fi-FI" sz="1600" dirty="0"/>
              <a:t>	</a:t>
            </a:r>
            <a:r>
              <a:rPr lang="fi-FI" sz="1600" b="1" dirty="0"/>
              <a:t>Mitä tarjoukset kertovat kauppojen elintarvikemainonnasta ja -markkinoinnista? Miten arvioit ravitsemussuositusten toteutumista jos ihmisten aterioiden perustana jatkuvasti ovat vain tarjouksissa myydyt tuotteet?	</a:t>
            </a:r>
            <a:r>
              <a:rPr lang="fi-FI" sz="1400" b="1" dirty="0">
                <a:solidFill>
                  <a:srgbClr val="CC0000"/>
                </a:solidFill>
              </a:rPr>
              <a:t>(2007 kevät)</a:t>
            </a:r>
          </a:p>
          <a:p>
            <a:pPr marL="179388" indent="-69850">
              <a:lnSpc>
                <a:spcPct val="110000"/>
              </a:lnSpc>
              <a:buFont typeface="Wingdings" pitchFamily="2" charset="2"/>
              <a:buNone/>
              <a:defRPr/>
            </a:pPr>
            <a:endParaRPr lang="fi-FI" sz="1050" b="1" dirty="0">
              <a:solidFill>
                <a:srgbClr val="CC0000"/>
              </a:solidFill>
            </a:endParaRPr>
          </a:p>
          <a:p>
            <a:pPr marL="179388" indent="-69850">
              <a:lnSpc>
                <a:spcPct val="110000"/>
              </a:lnSpc>
              <a:buFont typeface="Wingdings" pitchFamily="2" charset="2"/>
              <a:buNone/>
              <a:defRPr/>
            </a:pPr>
            <a:r>
              <a:rPr lang="fi-FI" sz="1600" b="1" dirty="0"/>
              <a:t>	Julkisessa keskustelussa on esitetty, että ihmisten tulisi itse vastata syntyneistä hoitokustannuksista, mikäli he laiminlyövät terveydestään huolehtimisen. Esitä argumentteja tämän näkökannan puolesta ja vastaan.	</a:t>
            </a:r>
            <a:r>
              <a:rPr lang="fi-FI" sz="1400" b="1" dirty="0">
                <a:solidFill>
                  <a:srgbClr val="CC0000"/>
                </a:solidFill>
              </a:rPr>
              <a:t>(2007 kevät)</a:t>
            </a:r>
          </a:p>
          <a:p>
            <a:pPr marL="179388" indent="-69850">
              <a:lnSpc>
                <a:spcPct val="80000"/>
              </a:lnSpc>
              <a:buFont typeface="Wingdings" pitchFamily="2" charset="2"/>
              <a:buNone/>
              <a:defRPr/>
            </a:pPr>
            <a:endParaRPr lang="fi-FI" sz="1050" b="1" dirty="0">
              <a:solidFill>
                <a:srgbClr val="CC0000"/>
              </a:solidFill>
            </a:endParaRPr>
          </a:p>
          <a:p>
            <a:pPr marL="179388" indent="-69850">
              <a:lnSpc>
                <a:spcPct val="80000"/>
              </a:lnSpc>
              <a:buFont typeface="Wingdings" pitchFamily="2" charset="2"/>
              <a:buNone/>
              <a:defRPr/>
            </a:pPr>
            <a:r>
              <a:rPr lang="fi-FI" sz="1600" b="1" dirty="0"/>
              <a:t>	Käsite: keliakia </a:t>
            </a:r>
            <a:r>
              <a:rPr lang="fi-FI" sz="1400" b="1" dirty="0">
                <a:solidFill>
                  <a:srgbClr val="CC0000"/>
                </a:solidFill>
              </a:rPr>
              <a:t>(2007 syksy)</a:t>
            </a:r>
          </a:p>
          <a:p>
            <a:pPr marL="179388" indent="-69850">
              <a:lnSpc>
                <a:spcPct val="80000"/>
              </a:lnSpc>
              <a:buFont typeface="Wingdings" pitchFamily="2" charset="2"/>
              <a:buNone/>
              <a:defRPr/>
            </a:pPr>
            <a:endParaRPr lang="fi-FI" sz="1000" b="1" dirty="0"/>
          </a:p>
          <a:p>
            <a:pPr marL="179388" indent="-69850">
              <a:lnSpc>
                <a:spcPct val="80000"/>
              </a:lnSpc>
              <a:buFont typeface="Wingdings" pitchFamily="2" charset="2"/>
              <a:buNone/>
              <a:defRPr/>
            </a:pPr>
            <a:r>
              <a:rPr lang="fi-FI" sz="1600" b="1" dirty="0"/>
              <a:t>	Kuvaile, millä eri tavoilla voidaan tutkia kouluruokailun terveellisyyttä</a:t>
            </a:r>
            <a:r>
              <a:rPr lang="fi-FI" sz="1400" b="1" dirty="0"/>
              <a:t>.</a:t>
            </a:r>
            <a:r>
              <a:rPr lang="fi-FI" sz="1400" b="1" dirty="0">
                <a:solidFill>
                  <a:srgbClr val="CC0000"/>
                </a:solidFill>
              </a:rPr>
              <a:t>(2007 syksy)</a:t>
            </a:r>
          </a:p>
          <a:p>
            <a:pPr marL="179388" indent="-69850">
              <a:lnSpc>
                <a:spcPct val="80000"/>
              </a:lnSpc>
              <a:buFont typeface="Wingdings" pitchFamily="2" charset="2"/>
              <a:buNone/>
              <a:defRPr/>
            </a:pPr>
            <a:endParaRPr lang="fi-FI" sz="1050" b="1" dirty="0"/>
          </a:p>
          <a:p>
            <a:pPr marL="179388" indent="-69850">
              <a:lnSpc>
                <a:spcPct val="80000"/>
              </a:lnSpc>
              <a:buFont typeface="Wingdings" pitchFamily="2" charset="2"/>
              <a:buNone/>
              <a:defRPr/>
            </a:pPr>
            <a:r>
              <a:rPr lang="fi-FI" sz="1600" b="1" dirty="0"/>
              <a:t>	Pohdi lihavuuteen liittyviä eettisiä näkökulmia  </a:t>
            </a:r>
            <a:r>
              <a:rPr lang="fi-FI" sz="1400" b="1" dirty="0">
                <a:solidFill>
                  <a:srgbClr val="CC0000"/>
                </a:solidFill>
              </a:rPr>
              <a:t>(2007 syksy)</a:t>
            </a:r>
          </a:p>
          <a:p>
            <a:pPr marL="179388" indent="-69850">
              <a:lnSpc>
                <a:spcPct val="80000"/>
              </a:lnSpc>
              <a:buFont typeface="Wingdings" pitchFamily="2" charset="2"/>
              <a:buNone/>
              <a:defRPr/>
            </a:pPr>
            <a:endParaRPr lang="fi-FI" sz="1000" b="1" dirty="0">
              <a:solidFill>
                <a:srgbClr val="CC0000"/>
              </a:solidFill>
            </a:endParaRPr>
          </a:p>
          <a:p>
            <a:pPr marL="179388" indent="-69850">
              <a:lnSpc>
                <a:spcPct val="80000"/>
              </a:lnSpc>
              <a:buFont typeface="Wingdings" pitchFamily="2" charset="2"/>
              <a:buNone/>
              <a:defRPr/>
            </a:pPr>
            <a:r>
              <a:rPr lang="fi-FI" sz="1600" b="1" dirty="0"/>
              <a:t>	Liikunta ja nestetasapaino.   </a:t>
            </a:r>
            <a:r>
              <a:rPr lang="fi-FI" sz="1400" b="1" dirty="0">
                <a:solidFill>
                  <a:srgbClr val="CC0000"/>
                </a:solidFill>
              </a:rPr>
              <a:t>(2008 kevät)</a:t>
            </a:r>
          </a:p>
          <a:p>
            <a:pPr marL="179388" indent="-69850">
              <a:lnSpc>
                <a:spcPct val="80000"/>
              </a:lnSpc>
              <a:buFont typeface="Wingdings" pitchFamily="2" charset="2"/>
              <a:buNone/>
              <a:defRPr/>
            </a:pPr>
            <a:endParaRPr lang="fi-FI" sz="1000" b="1" dirty="0"/>
          </a:p>
          <a:p>
            <a:pPr marL="179388" indent="-69850">
              <a:lnSpc>
                <a:spcPct val="80000"/>
              </a:lnSpc>
              <a:spcBef>
                <a:spcPct val="0"/>
              </a:spcBef>
              <a:buFont typeface="Wingdings" pitchFamily="2" charset="2"/>
              <a:buNone/>
              <a:defRPr/>
            </a:pPr>
            <a:r>
              <a:rPr lang="fi-FI" sz="1600" b="1" dirty="0"/>
              <a:t>	</a:t>
            </a:r>
          </a:p>
          <a:p>
            <a:pPr marL="179388" indent="-69850">
              <a:lnSpc>
                <a:spcPct val="80000"/>
              </a:lnSpc>
              <a:spcBef>
                <a:spcPct val="0"/>
              </a:spcBef>
              <a:buFont typeface="Wingdings" pitchFamily="2" charset="2"/>
              <a:buNone/>
              <a:defRPr/>
            </a:pPr>
            <a:r>
              <a:rPr lang="fi-FI" sz="1600" b="1" dirty="0"/>
              <a:t>	Selvitä sepelvaltimojen </a:t>
            </a:r>
            <a:r>
              <a:rPr lang="fi-FI" sz="1600" b="1" dirty="0" err="1"/>
              <a:t>ateroskleroosin</a:t>
            </a:r>
            <a:r>
              <a:rPr lang="fi-FI" sz="1600" b="1" dirty="0"/>
              <a:t> synty ja seuraukset 	</a:t>
            </a:r>
            <a:r>
              <a:rPr lang="fi-FI" sz="1400" b="1" dirty="0">
                <a:solidFill>
                  <a:srgbClr val="CC0000"/>
                </a:solidFill>
              </a:rPr>
              <a:t>(2008 kevät)</a:t>
            </a:r>
          </a:p>
          <a:p>
            <a:pPr marL="179388" indent="-69850">
              <a:lnSpc>
                <a:spcPct val="80000"/>
              </a:lnSpc>
              <a:spcBef>
                <a:spcPct val="0"/>
              </a:spcBef>
              <a:buFont typeface="Wingdings" pitchFamily="2" charset="2"/>
              <a:buNone/>
              <a:defRPr/>
            </a:pPr>
            <a:endParaRPr lang="fi-FI" sz="1400" b="1" dirty="0">
              <a:solidFill>
                <a:srgbClr val="CC0000"/>
              </a:solidFill>
            </a:endParaRPr>
          </a:p>
          <a:p>
            <a:pPr marL="179388" indent="-69850">
              <a:lnSpc>
                <a:spcPct val="80000"/>
              </a:lnSpc>
              <a:buFont typeface="Wingdings" pitchFamily="2" charset="2"/>
              <a:buNone/>
              <a:defRPr/>
            </a:pPr>
            <a:r>
              <a:rPr lang="fi-FI" sz="1400" b="1" dirty="0"/>
              <a:t>	</a:t>
            </a:r>
          </a:p>
          <a:p>
            <a:pPr marL="179388" indent="-69850">
              <a:lnSpc>
                <a:spcPct val="80000"/>
              </a:lnSpc>
              <a:buFont typeface="Wingdings" pitchFamily="2" charset="2"/>
              <a:buNone/>
              <a:defRPr/>
            </a:pPr>
            <a:r>
              <a:rPr lang="fi-FI" sz="1400" b="1" dirty="0"/>
              <a:t>	</a:t>
            </a:r>
            <a:r>
              <a:rPr lang="fi-FI" sz="1600" b="1" dirty="0"/>
              <a:t>Tarkastele erilaisia syömishäiriöitä ja niiden seurauksia </a:t>
            </a:r>
            <a:r>
              <a:rPr lang="fi-FI" sz="1600" b="1" dirty="0">
                <a:solidFill>
                  <a:srgbClr val="CC0000"/>
                </a:solidFill>
              </a:rPr>
              <a:t>(2008 kevät)</a:t>
            </a:r>
            <a:endParaRPr lang="fi-FI" sz="1400" b="1" dirty="0">
              <a:solidFill>
                <a:srgbClr val="CC0000"/>
              </a:solidFill>
            </a:endParaRPr>
          </a:p>
          <a:p>
            <a:pPr marL="179388" indent="-69850">
              <a:lnSpc>
                <a:spcPct val="80000"/>
              </a:lnSpc>
              <a:spcBef>
                <a:spcPct val="0"/>
              </a:spcBef>
              <a:buFont typeface="Wingdings" pitchFamily="2" charset="2"/>
              <a:buNone/>
              <a:defRPr/>
            </a:pPr>
            <a:endParaRPr lang="fi-FI" sz="1000" b="1" dirty="0">
              <a:solidFill>
                <a:srgbClr val="CC0000"/>
              </a:solidFill>
            </a:endParaRPr>
          </a:p>
          <a:p>
            <a:pPr marL="179388" indent="-69850">
              <a:lnSpc>
                <a:spcPct val="80000"/>
              </a:lnSpc>
              <a:spcBef>
                <a:spcPct val="0"/>
              </a:spcBef>
              <a:buFont typeface="Wingdings" pitchFamily="2" charset="2"/>
              <a:buNone/>
              <a:defRPr/>
            </a:pPr>
            <a:r>
              <a:rPr lang="fi-FI" sz="1400" b="1" dirty="0"/>
              <a:t>	</a:t>
            </a:r>
            <a:r>
              <a:rPr lang="fi-FI" sz="1600" b="1" dirty="0"/>
              <a:t>Kala ja ihmisen terveys </a:t>
            </a:r>
            <a:r>
              <a:rPr lang="fi-FI" sz="1600" b="1" dirty="0">
                <a:solidFill>
                  <a:srgbClr val="CC0000"/>
                </a:solidFill>
              </a:rPr>
              <a:t>(2008 kevät</a:t>
            </a:r>
            <a:r>
              <a:rPr lang="fi-FI" sz="1400" b="1" dirty="0">
                <a:solidFill>
                  <a:srgbClr val="CC0000"/>
                </a:solidFill>
              </a:rPr>
              <a:t>)</a:t>
            </a:r>
          </a:p>
          <a:p>
            <a:pPr marL="179388" indent="-69850">
              <a:lnSpc>
                <a:spcPct val="80000"/>
              </a:lnSpc>
              <a:spcBef>
                <a:spcPct val="0"/>
              </a:spcBef>
              <a:buFont typeface="Wingdings" pitchFamily="2" charset="2"/>
              <a:buNone/>
              <a:defRPr/>
            </a:pPr>
            <a:r>
              <a:rPr lang="fi-FI" sz="1000" b="1" dirty="0">
                <a:solidFill>
                  <a:srgbClr val="CC0000"/>
                </a:solidFill>
                <a:effectLst>
                  <a:outerShdw blurRad="38100" dist="38100" dir="2700000" algn="tl">
                    <a:srgbClr val="000000">
                      <a:alpha val="43137"/>
                    </a:srgbClr>
                  </a:outerShdw>
                </a:effectLst>
              </a:rPr>
              <a:t>	</a:t>
            </a:r>
          </a:p>
          <a:p>
            <a:pPr>
              <a:lnSpc>
                <a:spcPct val="80000"/>
              </a:lnSpc>
              <a:spcBef>
                <a:spcPct val="0"/>
              </a:spcBef>
              <a:buFont typeface="Wingdings" pitchFamily="2" charset="2"/>
              <a:buNone/>
              <a:defRPr/>
            </a:pPr>
            <a:endParaRPr lang="fi-FI" sz="1400" b="1" dirty="0">
              <a:solidFill>
                <a:srgbClr val="CC0000"/>
              </a:solidFill>
              <a:effectLst>
                <a:outerShdw blurRad="38100" dist="38100" dir="2700000" algn="tl">
                  <a:srgbClr val="000000"/>
                </a:outerShdw>
              </a:effectLst>
            </a:endParaRPr>
          </a:p>
          <a:p>
            <a:pPr>
              <a:lnSpc>
                <a:spcPct val="80000"/>
              </a:lnSpc>
              <a:spcBef>
                <a:spcPct val="0"/>
              </a:spcBef>
              <a:buFont typeface="Wingdings" pitchFamily="2" charset="2"/>
              <a:buNone/>
              <a:defRPr/>
            </a:pPr>
            <a:endParaRPr lang="fi-FI" sz="1400" b="1" dirty="0">
              <a:solidFill>
                <a:srgbClr val="CC0000"/>
              </a:solidFill>
              <a:effectLst>
                <a:outerShdw blurRad="38100" dist="38100" dir="2700000" algn="tl">
                  <a:srgbClr val="000000"/>
                </a:outerShdw>
              </a:effectLst>
            </a:endParaRPr>
          </a:p>
          <a:p>
            <a:pPr>
              <a:lnSpc>
                <a:spcPct val="80000"/>
              </a:lnSpc>
              <a:spcBef>
                <a:spcPct val="0"/>
              </a:spcBef>
              <a:buFont typeface="Wingdings" pitchFamily="2" charset="2"/>
              <a:buNone/>
              <a:defRPr/>
            </a:pPr>
            <a:r>
              <a:rPr lang="fi-FI" sz="1600" b="1" dirty="0">
                <a:effectLst>
                  <a:outerShdw blurRad="38100" dist="38100" dir="2700000" algn="tl">
                    <a:srgbClr val="000000"/>
                  </a:outerShdw>
                </a:effectLst>
              </a:rPr>
              <a:t>	</a:t>
            </a:r>
            <a:endParaRPr lang="fi-FI" sz="1600" dirty="0">
              <a:effectLst>
                <a:outerShdw blurRad="38100" dist="38100" dir="2700000" algn="tl">
                  <a:srgbClr val="000000"/>
                </a:outerShdw>
              </a:effectLst>
            </a:endParaRPr>
          </a:p>
          <a:p>
            <a:pPr>
              <a:lnSpc>
                <a:spcPct val="80000"/>
              </a:lnSpc>
              <a:buFont typeface="Wingdings" pitchFamily="2" charset="2"/>
              <a:buNone/>
              <a:defRPr/>
            </a:pPr>
            <a:endParaRPr lang="fi-FI" sz="1600" dirty="0">
              <a:effectLst>
                <a:outerShdw blurRad="38100" dist="38100" dir="2700000" algn="tl">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72260C18-9491-42D3-A55D-75301ECD0013}"/>
              </a:ext>
            </a:extLst>
          </p:cNvPr>
          <p:cNvSpPr>
            <a:spLocks noGrp="1"/>
          </p:cNvSpPr>
          <p:nvPr>
            <p:ph type="title"/>
          </p:nvPr>
        </p:nvSpPr>
        <p:spPr>
          <a:xfrm flipV="1">
            <a:off x="628650" y="283465"/>
            <a:ext cx="7886700" cy="81662"/>
          </a:xfrm>
        </p:spPr>
        <p:txBody>
          <a:bodyPr>
            <a:normAutofit fontScale="90000"/>
          </a:bodyPr>
          <a:lstStyle/>
          <a:p>
            <a:endParaRPr lang="fi-FI"/>
          </a:p>
        </p:txBody>
      </p:sp>
      <p:sp>
        <p:nvSpPr>
          <p:cNvPr id="3" name="Sisällön paikkamerkki 2">
            <a:extLst>
              <a:ext uri="{FF2B5EF4-FFF2-40B4-BE49-F238E27FC236}">
                <a16:creationId xmlns:a16="http://schemas.microsoft.com/office/drawing/2014/main" xmlns="" id="{CB900932-6EA4-42A5-BE5E-543FAD5829F1}"/>
              </a:ext>
            </a:extLst>
          </p:cNvPr>
          <p:cNvSpPr>
            <a:spLocks noGrp="1"/>
          </p:cNvSpPr>
          <p:nvPr>
            <p:ph idx="1"/>
          </p:nvPr>
        </p:nvSpPr>
        <p:spPr>
          <a:xfrm>
            <a:off x="457200" y="548680"/>
            <a:ext cx="8229600" cy="6025856"/>
          </a:xfrm>
        </p:spPr>
        <p:txBody>
          <a:bodyPr>
            <a:normAutofit/>
          </a:bodyPr>
          <a:lstStyle/>
          <a:p>
            <a:pPr marL="109728" indent="0">
              <a:buNone/>
            </a:pPr>
            <a:r>
              <a:rPr lang="fi-FI" sz="4000" b="1" dirty="0"/>
              <a:t>Käsitteen määrittely</a:t>
            </a:r>
          </a:p>
          <a:p>
            <a:pPr marL="109728" indent="0">
              <a:buNone/>
            </a:pPr>
            <a:r>
              <a:rPr lang="fi-FI" sz="3200" dirty="0"/>
              <a:t>Määrittele seuraavat käsitteet lyhyesti</a:t>
            </a:r>
          </a:p>
          <a:p>
            <a:pPr marL="624078" indent="-514350">
              <a:buAutoNum type="arabicPeriod"/>
            </a:pPr>
            <a:endParaRPr lang="fi-FI" sz="3200" dirty="0"/>
          </a:p>
          <a:p>
            <a:pPr marL="624078" indent="-514350">
              <a:buAutoNum type="arabicPeriod"/>
            </a:pPr>
            <a:r>
              <a:rPr lang="fi-FI" sz="3200" dirty="0" err="1"/>
              <a:t>Kasvistrerolit</a:t>
            </a:r>
            <a:r>
              <a:rPr lang="fi-FI" sz="3200" dirty="0"/>
              <a:t>,-</a:t>
            </a:r>
            <a:r>
              <a:rPr lang="fi-FI" sz="3200" dirty="0" err="1"/>
              <a:t>stanolit</a:t>
            </a:r>
            <a:endParaRPr lang="fi-FI" sz="3200" dirty="0"/>
          </a:p>
          <a:p>
            <a:pPr marL="624078" indent="-514350">
              <a:buAutoNum type="arabicPeriod"/>
            </a:pPr>
            <a:r>
              <a:rPr lang="fi-FI" sz="3200" dirty="0"/>
              <a:t>Probiootti, </a:t>
            </a:r>
            <a:r>
              <a:rPr lang="fi-FI" sz="3200" dirty="0" err="1"/>
              <a:t>prebiootti</a:t>
            </a:r>
            <a:r>
              <a:rPr lang="fi-FI" sz="3200" dirty="0"/>
              <a:t>, </a:t>
            </a:r>
            <a:r>
              <a:rPr lang="fi-FI" sz="3200" dirty="0" smtClean="0"/>
              <a:t>maitohappobakteeri</a:t>
            </a:r>
            <a:endParaRPr lang="fi-FI" sz="3200" dirty="0"/>
          </a:p>
          <a:p>
            <a:pPr marL="624078" indent="-514350">
              <a:buAutoNum type="arabicPeriod"/>
            </a:pPr>
            <a:r>
              <a:rPr lang="fi-FI" sz="3200" dirty="0"/>
              <a:t>Omega rasvahapot (Omega3 ja 6)</a:t>
            </a:r>
          </a:p>
          <a:p>
            <a:pPr marL="624078" indent="-514350">
              <a:buAutoNum type="arabicPeriod"/>
            </a:pPr>
            <a:r>
              <a:rPr lang="fi-FI" sz="3200" dirty="0"/>
              <a:t>Ksylitoli</a:t>
            </a:r>
          </a:p>
          <a:p>
            <a:pPr marL="109728" indent="0">
              <a:buNone/>
            </a:pPr>
            <a:endParaRPr lang="fi-FI" sz="3200" dirty="0"/>
          </a:p>
          <a:p>
            <a:pPr marL="109728" indent="0">
              <a:buNone/>
            </a:pPr>
            <a:endParaRPr lang="fi-FI" sz="3200" dirty="0"/>
          </a:p>
          <a:p>
            <a:pPr marL="624078" indent="-514350">
              <a:buAutoNum type="arabicPeriod"/>
            </a:pPr>
            <a:endParaRPr lang="fi-FI" sz="3200" dirty="0"/>
          </a:p>
          <a:p>
            <a:pPr marL="624078" indent="-514350">
              <a:buAutoNum type="arabicPeriod"/>
            </a:pPr>
            <a:endParaRPr lang="fi-FI" sz="3200" dirty="0"/>
          </a:p>
          <a:p>
            <a:pPr marL="624078" indent="-514350">
              <a:buAutoNum type="arabicPeriod"/>
            </a:pPr>
            <a:endParaRPr lang="fi-FI" sz="3200" b="1" dirty="0"/>
          </a:p>
          <a:p>
            <a:pPr marL="109728" indent="0">
              <a:buNone/>
            </a:pPr>
            <a:endParaRPr lang="fi-FI" sz="3200" b="1" dirty="0"/>
          </a:p>
        </p:txBody>
      </p:sp>
    </p:spTree>
    <p:extLst>
      <p:ext uri="{BB962C8B-B14F-4D97-AF65-F5344CB8AC3E}">
        <p14:creationId xmlns:p14="http://schemas.microsoft.com/office/powerpoint/2010/main" val="46274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idx="1"/>
          </p:nvPr>
        </p:nvSpPr>
        <p:spPr>
          <a:xfrm>
            <a:off x="179512" y="620688"/>
            <a:ext cx="8784976" cy="5904656"/>
          </a:xfrm>
        </p:spPr>
        <p:txBody>
          <a:bodyPr>
            <a:noAutofit/>
          </a:bodyPr>
          <a:lstStyle/>
          <a:p>
            <a:pPr eaLnBrk="1" hangingPunct="1">
              <a:lnSpc>
                <a:spcPct val="80000"/>
              </a:lnSpc>
              <a:buFont typeface="Arial" charset="0"/>
              <a:buChar char="-"/>
              <a:defRPr/>
            </a:pPr>
            <a:r>
              <a:rPr lang="fi-FI" sz="1500" b="1" dirty="0" err="1"/>
              <a:t>Kasvisterolit</a:t>
            </a:r>
            <a:r>
              <a:rPr lang="fi-FI" sz="1500" b="1" dirty="0"/>
              <a:t>, </a:t>
            </a:r>
            <a:r>
              <a:rPr lang="fi-FI" sz="1500" b="1" dirty="0" err="1"/>
              <a:t>-stanolit</a:t>
            </a:r>
            <a:endParaRPr lang="fi-FI" sz="1500" b="1" dirty="0"/>
          </a:p>
          <a:p>
            <a:pPr lvl="2" eaLnBrk="1" hangingPunct="1">
              <a:lnSpc>
                <a:spcPct val="80000"/>
              </a:lnSpc>
              <a:buFont typeface="Arial" charset="0"/>
              <a:buChar char="-"/>
              <a:defRPr/>
            </a:pPr>
            <a:r>
              <a:rPr lang="fi-FI" sz="1500" dirty="0"/>
              <a:t>ehkäisevät kolesterolin imeytymistä, alentavat kolesteroliarvoja</a:t>
            </a:r>
          </a:p>
          <a:p>
            <a:pPr lvl="2" eaLnBrk="1" hangingPunct="1">
              <a:lnSpc>
                <a:spcPct val="80000"/>
              </a:lnSpc>
              <a:buFont typeface="Arial" charset="0"/>
              <a:buChar char="-"/>
              <a:defRPr/>
            </a:pPr>
            <a:r>
              <a:rPr lang="fi-FI" sz="1500" dirty="0">
                <a:sym typeface="Wingdings" pitchFamily="2" charset="2"/>
              </a:rPr>
              <a:t>pienentävät riskiä sairastua sydän- ja verisuonitautiin</a:t>
            </a:r>
          </a:p>
          <a:p>
            <a:pPr lvl="2" eaLnBrk="1" hangingPunct="1">
              <a:lnSpc>
                <a:spcPct val="80000"/>
              </a:lnSpc>
              <a:buFont typeface="Arial" charset="0"/>
              <a:buChar char="-"/>
              <a:defRPr/>
            </a:pPr>
            <a:endParaRPr lang="fi-FI" sz="1500" dirty="0">
              <a:sym typeface="Wingdings" pitchFamily="2" charset="2"/>
            </a:endParaRPr>
          </a:p>
          <a:p>
            <a:pPr eaLnBrk="1" hangingPunct="1">
              <a:lnSpc>
                <a:spcPct val="80000"/>
              </a:lnSpc>
              <a:buFont typeface="Arial" charset="0"/>
              <a:buChar char="-"/>
              <a:defRPr/>
            </a:pPr>
            <a:r>
              <a:rPr lang="fi-FI" sz="1500" b="1" dirty="0" err="1"/>
              <a:t>Probiootit</a:t>
            </a:r>
            <a:r>
              <a:rPr lang="fi-FI" sz="1500" b="1" dirty="0"/>
              <a:t>, </a:t>
            </a:r>
            <a:r>
              <a:rPr lang="fi-FI" sz="1500" b="1" dirty="0" err="1"/>
              <a:t>prebiootit</a:t>
            </a:r>
            <a:r>
              <a:rPr lang="fi-FI" sz="1500" b="1" dirty="0"/>
              <a:t>, maitohappobakteerit</a:t>
            </a:r>
          </a:p>
          <a:p>
            <a:pPr lvl="2" eaLnBrk="1" hangingPunct="1">
              <a:lnSpc>
                <a:spcPct val="80000"/>
              </a:lnSpc>
              <a:buFont typeface="Arial" charset="0"/>
              <a:buChar char="-"/>
              <a:defRPr/>
            </a:pPr>
            <a:r>
              <a:rPr lang="fi-FI" sz="1500" dirty="0"/>
              <a:t>Tasapainottavat suolistomikrobikantaa, lisäävät vastustuskykyä</a:t>
            </a:r>
          </a:p>
          <a:p>
            <a:pPr lvl="2" eaLnBrk="1" hangingPunct="1">
              <a:lnSpc>
                <a:spcPct val="80000"/>
              </a:lnSpc>
              <a:buFont typeface="Arial" charset="0"/>
              <a:buChar char="-"/>
              <a:defRPr/>
            </a:pPr>
            <a:r>
              <a:rPr lang="fi-FI" sz="1500" dirty="0"/>
              <a:t>Vähentävät ummetuksen, ripulin ja allergioiden riskiä</a:t>
            </a:r>
          </a:p>
          <a:p>
            <a:pPr lvl="2" eaLnBrk="1" hangingPunct="1">
              <a:lnSpc>
                <a:spcPct val="80000"/>
              </a:lnSpc>
              <a:buFont typeface="Arial" charset="0"/>
              <a:buChar char="-"/>
              <a:defRPr/>
            </a:pPr>
            <a:r>
              <a:rPr lang="fi-FI" sz="1500" dirty="0"/>
              <a:t>Auttavat vitamiinien (</a:t>
            </a:r>
            <a:r>
              <a:rPr lang="fi-FI" sz="1500" dirty="0" err="1"/>
              <a:t>K-vit</a:t>
            </a:r>
            <a:r>
              <a:rPr lang="fi-FI" sz="1500" dirty="0"/>
              <a:t>.) ja kivennäisaineiden (</a:t>
            </a:r>
            <a:r>
              <a:rPr lang="fi-FI" sz="1500" dirty="0" err="1"/>
              <a:t>Ca</a:t>
            </a:r>
            <a:r>
              <a:rPr lang="fi-FI" sz="1500" dirty="0"/>
              <a:t>, </a:t>
            </a:r>
            <a:r>
              <a:rPr lang="fi-FI" sz="1500" dirty="0" err="1"/>
              <a:t>Fe</a:t>
            </a:r>
            <a:r>
              <a:rPr lang="fi-FI" sz="1500" dirty="0"/>
              <a:t>, Mg) imeytymisessä</a:t>
            </a:r>
          </a:p>
          <a:p>
            <a:pPr lvl="2" eaLnBrk="1" hangingPunct="1">
              <a:lnSpc>
                <a:spcPct val="80000"/>
              </a:lnSpc>
              <a:buFont typeface="Arial" charset="0"/>
              <a:buChar char="-"/>
              <a:defRPr/>
            </a:pPr>
            <a:endParaRPr lang="fi-FI" sz="1500" dirty="0"/>
          </a:p>
          <a:p>
            <a:pPr eaLnBrk="1" hangingPunct="1">
              <a:lnSpc>
                <a:spcPct val="80000"/>
              </a:lnSpc>
              <a:buFont typeface="Arial" charset="0"/>
              <a:buChar char="-"/>
              <a:defRPr/>
            </a:pPr>
            <a:r>
              <a:rPr lang="fi-FI" sz="1500" b="1" dirty="0" err="1"/>
              <a:t>Antioksidantit</a:t>
            </a:r>
            <a:endParaRPr lang="fi-FI" sz="1500" b="1" dirty="0"/>
          </a:p>
          <a:p>
            <a:pPr lvl="2" eaLnBrk="1" hangingPunct="1">
              <a:lnSpc>
                <a:spcPct val="80000"/>
              </a:lnSpc>
              <a:buFont typeface="Arial" charset="0"/>
              <a:buChar char="-"/>
              <a:defRPr/>
            </a:pPr>
            <a:r>
              <a:rPr lang="fi-FI" sz="1500" dirty="0"/>
              <a:t>Poistaa </a:t>
            </a:r>
            <a:r>
              <a:rPr lang="fi-FI" sz="1500" dirty="0">
                <a:sym typeface="Wingdings" pitchFamily="2" charset="2"/>
              </a:rPr>
              <a:t>happiradikaaleja, jotka aiheuttavat soluissa mutaatioita, jotka saattavat käynnistää syövän.</a:t>
            </a:r>
          </a:p>
          <a:p>
            <a:pPr lvl="2" eaLnBrk="1" hangingPunct="1">
              <a:lnSpc>
                <a:spcPct val="80000"/>
              </a:lnSpc>
              <a:buFont typeface="Arial" charset="0"/>
              <a:buChar char="-"/>
              <a:defRPr/>
            </a:pPr>
            <a:r>
              <a:rPr lang="fi-FI" sz="1500" dirty="0">
                <a:sym typeface="Wingdings" pitchFamily="2" charset="2"/>
              </a:rPr>
              <a:t>Happiradikaaleja syntyy esimerkiksi elimistön tulehdusreaktioissa, auringon ultraviolettisäteilyn seurauksena sekä raskasmetallien, radioaktiivisen säteilyn, tupakan, eräiden torjunta-aineiden, alkoholin ja monen lääkkeen vaikutuksesta</a:t>
            </a:r>
          </a:p>
          <a:p>
            <a:pPr lvl="2" eaLnBrk="1" hangingPunct="1">
              <a:lnSpc>
                <a:spcPct val="80000"/>
              </a:lnSpc>
              <a:buFont typeface="Arial" charset="0"/>
              <a:buNone/>
              <a:defRPr/>
            </a:pPr>
            <a:endParaRPr lang="fi-FI" sz="1500" dirty="0">
              <a:sym typeface="Wingdings" pitchFamily="2" charset="2"/>
            </a:endParaRPr>
          </a:p>
          <a:p>
            <a:pPr eaLnBrk="1" hangingPunct="1">
              <a:lnSpc>
                <a:spcPct val="80000"/>
              </a:lnSpc>
              <a:buFont typeface="Arial" charset="0"/>
              <a:buChar char="-"/>
              <a:defRPr/>
            </a:pPr>
            <a:r>
              <a:rPr lang="fi-FI" sz="1500" b="1" dirty="0"/>
              <a:t>Omega- rasvahapot (Omega-3, omega-6)</a:t>
            </a:r>
          </a:p>
          <a:p>
            <a:pPr lvl="2" eaLnBrk="1" hangingPunct="1">
              <a:lnSpc>
                <a:spcPct val="80000"/>
              </a:lnSpc>
              <a:buFont typeface="Arial" charset="0"/>
              <a:buChar char="-"/>
              <a:defRPr/>
            </a:pPr>
            <a:r>
              <a:rPr lang="fi-FI" sz="1500" dirty="0"/>
              <a:t>Omega-rasvahapot ovat pehmeää tyydyttymätöntä rasvaa</a:t>
            </a:r>
          </a:p>
          <a:p>
            <a:pPr lvl="2" eaLnBrk="1" hangingPunct="1">
              <a:lnSpc>
                <a:spcPct val="80000"/>
              </a:lnSpc>
              <a:buFont typeface="Arial" charset="0"/>
              <a:buChar char="-"/>
              <a:defRPr/>
            </a:pPr>
            <a:r>
              <a:rPr lang="fi-FI" sz="1500" dirty="0"/>
              <a:t>Auttavat ainakin sydän- ja verisuonitautien ehkäisyssä, veren kolesterolipitoisuuden ja verenpaineen hallinnassa, vähentävät sydämen rytmihäiriötaipumusta ja vaikuttavat elimistön sokeriaineenvaihduntaan ja ihon kuntoon </a:t>
            </a:r>
          </a:p>
          <a:p>
            <a:pPr eaLnBrk="1" hangingPunct="1">
              <a:lnSpc>
                <a:spcPct val="80000"/>
              </a:lnSpc>
              <a:buFont typeface="Arial" charset="0"/>
              <a:buChar char="-"/>
              <a:defRPr/>
            </a:pPr>
            <a:endParaRPr lang="fi-FI" sz="1500" dirty="0"/>
          </a:p>
          <a:p>
            <a:pPr eaLnBrk="1" hangingPunct="1">
              <a:lnSpc>
                <a:spcPct val="80000"/>
              </a:lnSpc>
              <a:buFont typeface="Arial" charset="0"/>
              <a:buChar char="-"/>
              <a:defRPr/>
            </a:pPr>
            <a:r>
              <a:rPr lang="fi-FI" sz="1500" b="1" dirty="0"/>
              <a:t>Ksylitoli</a:t>
            </a:r>
          </a:p>
          <a:p>
            <a:pPr lvl="2" eaLnBrk="1" hangingPunct="1">
              <a:lnSpc>
                <a:spcPct val="80000"/>
              </a:lnSpc>
              <a:buFont typeface="Arial" charset="0"/>
              <a:buChar char="-"/>
              <a:defRPr/>
            </a:pPr>
            <a:r>
              <a:rPr lang="fi-FI" sz="1500" dirty="0"/>
              <a:t>pysäyttää happohyökkäyksen, vahvistaa suun omia puolustusmekanismeja ja korjaa jo alkaneita kiillevaurioita </a:t>
            </a:r>
          </a:p>
          <a:p>
            <a:pPr lvl="2" eaLnBrk="1" hangingPunct="1">
              <a:lnSpc>
                <a:spcPct val="80000"/>
              </a:lnSpc>
              <a:buFont typeface="Arial" charset="0"/>
              <a:buChar char="-"/>
              <a:defRPr/>
            </a:pPr>
            <a:r>
              <a:rPr lang="fi-FI" sz="1500" dirty="0"/>
              <a:t>lisää syljen eritystä</a:t>
            </a:r>
          </a:p>
          <a:p>
            <a:pPr lvl="2" eaLnBrk="1" hangingPunct="1">
              <a:lnSpc>
                <a:spcPct val="80000"/>
              </a:lnSpc>
              <a:buFont typeface="Arial" charset="0"/>
              <a:buChar char="-"/>
              <a:defRPr/>
            </a:pPr>
            <a:r>
              <a:rPr lang="fi-FI" sz="1500" dirty="0"/>
              <a:t>Ehkäisee korvatulehduksia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0298953"/>
          <p:cNvPicPr>
            <a:picLocks noChangeAspect="1" noChangeArrowheads="1"/>
          </p:cNvPicPr>
          <p:nvPr/>
        </p:nvPicPr>
        <p:blipFill>
          <a:blip r:embed="rId2" cstate="print"/>
          <a:srcRect/>
          <a:stretch>
            <a:fillRect/>
          </a:stretch>
        </p:blipFill>
        <p:spPr bwMode="auto">
          <a:xfrm>
            <a:off x="6516216" y="5001653"/>
            <a:ext cx="2144737" cy="1856347"/>
          </a:xfrm>
          <a:prstGeom prst="rect">
            <a:avLst/>
          </a:prstGeom>
          <a:noFill/>
          <a:ln w="9525">
            <a:noFill/>
            <a:miter lim="800000"/>
            <a:headEnd/>
            <a:tailEnd/>
          </a:ln>
        </p:spPr>
      </p:pic>
      <p:sp>
        <p:nvSpPr>
          <p:cNvPr id="5123" name="Rectangle 3"/>
          <p:cNvSpPr>
            <a:spLocks noGrp="1" noChangeArrowheads="1"/>
          </p:cNvSpPr>
          <p:nvPr>
            <p:ph type="title"/>
          </p:nvPr>
        </p:nvSpPr>
        <p:spPr>
          <a:xfrm>
            <a:off x="539552" y="692696"/>
            <a:ext cx="8229600" cy="993775"/>
          </a:xfrm>
        </p:spPr>
        <p:txBody>
          <a:bodyPr>
            <a:normAutofit/>
          </a:bodyPr>
          <a:lstStyle/>
          <a:p>
            <a:pPr>
              <a:defRPr/>
            </a:pPr>
            <a:r>
              <a:rPr lang="fi-FI" b="1" dirty="0">
                <a:solidFill>
                  <a:srgbClr val="FF0000"/>
                </a:solidFill>
              </a:rPr>
              <a:t>Funktionaaliset elintarvikkeet</a:t>
            </a:r>
            <a:endParaRPr lang="fi-FI" sz="4000" b="1" u="sng" dirty="0">
              <a:solidFill>
                <a:srgbClr val="FF0000"/>
              </a:solidFill>
              <a:effectLst>
                <a:outerShdw blurRad="38100" dist="38100" dir="2700000" algn="tl">
                  <a:srgbClr val="C0C0C0"/>
                </a:outerShdw>
              </a:effectLst>
            </a:endParaRPr>
          </a:p>
        </p:txBody>
      </p:sp>
      <p:sp>
        <p:nvSpPr>
          <p:cNvPr id="5124" name="Rectangle 4"/>
          <p:cNvSpPr>
            <a:spLocks noGrp="1" noChangeArrowheads="1"/>
          </p:cNvSpPr>
          <p:nvPr>
            <p:ph idx="1"/>
          </p:nvPr>
        </p:nvSpPr>
        <p:spPr>
          <a:xfrm>
            <a:off x="179388" y="1412875"/>
            <a:ext cx="8713787" cy="5329238"/>
          </a:xfrm>
        </p:spPr>
        <p:txBody>
          <a:bodyPr/>
          <a:lstStyle/>
          <a:p>
            <a:pPr lvl="1" eaLnBrk="1" hangingPunct="1">
              <a:buFontTx/>
              <a:buChar char="-"/>
              <a:defRPr/>
            </a:pPr>
            <a:endParaRPr lang="fi-FI" sz="2400" dirty="0">
              <a:effectLst>
                <a:outerShdw blurRad="38100" dist="38100" dir="2700000" algn="tl">
                  <a:srgbClr val="C0C0C0"/>
                </a:outerShdw>
              </a:effectLst>
            </a:endParaRPr>
          </a:p>
          <a:p>
            <a:pPr lvl="1" eaLnBrk="1" hangingPunct="1">
              <a:buFontTx/>
              <a:buChar char="-"/>
              <a:defRPr/>
            </a:pPr>
            <a:r>
              <a:rPr lang="fi-FI" sz="2400" dirty="0">
                <a:solidFill>
                  <a:schemeClr val="tx1"/>
                </a:solidFill>
                <a:effectLst>
                  <a:outerShdw blurRad="38100" dist="38100" dir="2700000" algn="tl">
                    <a:srgbClr val="C0C0C0"/>
                  </a:outerShdw>
                </a:effectLst>
              </a:rPr>
              <a:t>Elintarvike on funktionaalinen, jos sen on tavanomaisten ravitsemuksellisten ominaisuuksien lisäksi osoitettu </a:t>
            </a:r>
            <a:r>
              <a:rPr lang="fi-FI" sz="2400" b="1" dirty="0">
                <a:solidFill>
                  <a:schemeClr val="tx1"/>
                </a:solidFill>
              </a:rPr>
              <a:t>vaikuttavan ihmisen terveyteen myönteisesti</a:t>
            </a:r>
            <a:r>
              <a:rPr lang="fi-FI" sz="2400" dirty="0">
                <a:solidFill>
                  <a:schemeClr val="tx1"/>
                </a:solidFill>
                <a:effectLst>
                  <a:outerShdw blurRad="38100" dist="38100" dir="2700000" algn="tl">
                    <a:srgbClr val="C0C0C0"/>
                  </a:outerShdw>
                </a:effectLst>
              </a:rPr>
              <a:t>.</a:t>
            </a:r>
          </a:p>
          <a:p>
            <a:pPr lvl="1" eaLnBrk="1" hangingPunct="1">
              <a:buFontTx/>
              <a:buNone/>
              <a:defRPr/>
            </a:pPr>
            <a:r>
              <a:rPr lang="fi-FI" sz="800" dirty="0">
                <a:solidFill>
                  <a:schemeClr val="tx1"/>
                </a:solidFill>
                <a:effectLst>
                  <a:outerShdw blurRad="38100" dist="38100" dir="2700000" algn="tl">
                    <a:srgbClr val="C0C0C0"/>
                  </a:outerShdw>
                </a:effectLst>
              </a:rPr>
              <a:t> </a:t>
            </a:r>
          </a:p>
          <a:p>
            <a:pPr lvl="1" eaLnBrk="1" hangingPunct="1">
              <a:buFontTx/>
              <a:buChar char="-"/>
              <a:defRPr/>
            </a:pPr>
            <a:r>
              <a:rPr lang="fi-FI" sz="2400" dirty="0">
                <a:solidFill>
                  <a:schemeClr val="tx1"/>
                </a:solidFill>
                <a:effectLst>
                  <a:outerShdw blurRad="38100" dist="38100" dir="2700000" algn="tl">
                    <a:srgbClr val="C0C0C0"/>
                  </a:outerShdw>
                </a:effectLst>
              </a:rPr>
              <a:t>Funktionaalinen elintarvike joko </a:t>
            </a:r>
            <a:r>
              <a:rPr lang="fi-FI" sz="2400" b="1" dirty="0">
                <a:solidFill>
                  <a:schemeClr val="tx1"/>
                </a:solidFill>
                <a:effectLst>
                  <a:outerShdw blurRad="38100" dist="38100" dir="2700000" algn="tl">
                    <a:srgbClr val="C0C0C0"/>
                  </a:outerShdw>
                </a:effectLst>
              </a:rPr>
              <a:t>edistää tai ylläpitää terveyttä</a:t>
            </a:r>
            <a:r>
              <a:rPr lang="fi-FI" sz="2400" dirty="0">
                <a:solidFill>
                  <a:schemeClr val="tx1"/>
                </a:solidFill>
                <a:effectLst>
                  <a:outerShdw blurRad="38100" dist="38100" dir="2700000" algn="tl">
                    <a:srgbClr val="C0C0C0"/>
                  </a:outerShdw>
                </a:effectLst>
              </a:rPr>
              <a:t> ja hyvinvointia ja/</a:t>
            </a:r>
            <a:r>
              <a:rPr lang="fi-FI" sz="2400" b="1" dirty="0">
                <a:solidFill>
                  <a:schemeClr val="tx1"/>
                </a:solidFill>
                <a:effectLst>
                  <a:outerShdw blurRad="38100" dist="38100" dir="2700000" algn="tl">
                    <a:srgbClr val="C0C0C0"/>
                  </a:outerShdw>
                </a:effectLst>
              </a:rPr>
              <a:t>tai vähentää sairauden riskiä. </a:t>
            </a:r>
          </a:p>
          <a:p>
            <a:pPr lvl="1" eaLnBrk="1" hangingPunct="1">
              <a:buFontTx/>
              <a:buChar char="-"/>
              <a:defRPr/>
            </a:pPr>
            <a:endParaRPr lang="fi-FI" sz="700" dirty="0">
              <a:solidFill>
                <a:schemeClr val="tx1"/>
              </a:solidFill>
              <a:effectLst>
                <a:outerShdw blurRad="38100" dist="38100" dir="2700000" algn="tl">
                  <a:srgbClr val="C0C0C0"/>
                </a:outerShdw>
              </a:effectLst>
            </a:endParaRPr>
          </a:p>
          <a:p>
            <a:pPr lvl="1" eaLnBrk="1" hangingPunct="1">
              <a:buFontTx/>
              <a:buChar char="-"/>
              <a:defRPr/>
            </a:pPr>
            <a:r>
              <a:rPr lang="fi-FI" sz="2400" dirty="0">
                <a:solidFill>
                  <a:schemeClr val="tx1"/>
                </a:solidFill>
                <a:effectLst>
                  <a:outerShdw blurRad="38100" dist="38100" dir="2700000" algn="tl">
                    <a:srgbClr val="C0C0C0"/>
                  </a:outerShdw>
                </a:effectLst>
              </a:rPr>
              <a:t>Elintarvikkeisiin </a:t>
            </a:r>
            <a:r>
              <a:rPr lang="fi-FI" sz="2400" b="1" dirty="0">
                <a:solidFill>
                  <a:srgbClr val="FF0000"/>
                </a:solidFill>
                <a:effectLst>
                  <a:outerShdw blurRad="38100" dist="38100" dir="2700000" algn="tl">
                    <a:srgbClr val="C0C0C0"/>
                  </a:outerShdw>
                </a:effectLst>
              </a:rPr>
              <a:t>voidaan lisätä </a:t>
            </a:r>
            <a:r>
              <a:rPr lang="fi-FI" sz="2400" dirty="0">
                <a:solidFill>
                  <a:schemeClr val="tx1"/>
                </a:solidFill>
                <a:effectLst>
                  <a:outerShdw blurRad="38100" dist="38100" dir="2700000" algn="tl">
                    <a:srgbClr val="C0C0C0"/>
                  </a:outerShdw>
                </a:effectLst>
              </a:rPr>
              <a:t>terveyttä edistäviä </a:t>
            </a:r>
            <a:r>
              <a:rPr lang="fi-FI" sz="2400" b="1" dirty="0">
                <a:solidFill>
                  <a:srgbClr val="FF0000"/>
                </a:solidFill>
                <a:effectLst>
                  <a:outerShdw blurRad="38100" dist="38100" dir="2700000" algn="tl">
                    <a:srgbClr val="C0C0C0"/>
                  </a:outerShdw>
                </a:effectLst>
              </a:rPr>
              <a:t>aineosia tai </a:t>
            </a:r>
            <a:r>
              <a:rPr lang="fi-FI" sz="2400" dirty="0">
                <a:solidFill>
                  <a:schemeClr val="tx1"/>
                </a:solidFill>
                <a:effectLst>
                  <a:outerShdw blurRad="38100" dist="38100" dir="2700000" algn="tl">
                    <a:srgbClr val="C0C0C0"/>
                  </a:outerShdw>
                </a:effectLst>
              </a:rPr>
              <a:t>niistä voidaan </a:t>
            </a:r>
            <a:r>
              <a:rPr lang="fi-FI" sz="2400" b="1" dirty="0">
                <a:solidFill>
                  <a:srgbClr val="FF0000"/>
                </a:solidFill>
                <a:effectLst>
                  <a:outerShdw blurRad="38100" dist="38100" dir="2700000" algn="tl">
                    <a:srgbClr val="C0C0C0"/>
                  </a:outerShdw>
                </a:effectLst>
              </a:rPr>
              <a:t>poistaa haitallisia </a:t>
            </a:r>
            <a:r>
              <a:rPr lang="fi-FI" sz="2400" dirty="0">
                <a:solidFill>
                  <a:schemeClr val="tx1"/>
                </a:solidFill>
                <a:effectLst>
                  <a:outerShdw blurRad="38100" dist="38100" dir="2700000" algn="tl">
                    <a:srgbClr val="C0C0C0"/>
                  </a:outerShdw>
                </a:effectLst>
              </a:rPr>
              <a:t>ainesosia.</a:t>
            </a:r>
          </a:p>
          <a:p>
            <a:pPr lvl="1" eaLnBrk="1" hangingPunct="1">
              <a:buFontTx/>
              <a:buChar char="-"/>
              <a:defRPr/>
            </a:pPr>
            <a:r>
              <a:rPr lang="fi-FI" sz="800" dirty="0">
                <a:solidFill>
                  <a:schemeClr val="tx1"/>
                </a:solidFill>
              </a:rPr>
              <a:t> </a:t>
            </a:r>
          </a:p>
          <a:p>
            <a:pPr lvl="1" eaLnBrk="1" hangingPunct="1">
              <a:buFontTx/>
              <a:buChar char="-"/>
              <a:defRPr/>
            </a:pPr>
            <a:r>
              <a:rPr lang="fi-FI" sz="2400" dirty="0">
                <a:solidFill>
                  <a:schemeClr val="tx1"/>
                </a:solidFill>
                <a:effectLst>
                  <a:outerShdw blurRad="38100" dist="38100" dir="2700000" algn="tl">
                    <a:srgbClr val="C0C0C0"/>
                  </a:outerShdw>
                </a:effectLst>
              </a:rPr>
              <a:t>Lääkkeitä tai lisäravinteita EI voi märitellä funktionaalisiksi elintarvikkeiksi</a:t>
            </a:r>
          </a:p>
        </p:txBody>
      </p:sp>
    </p:spTree>
    <p:extLst>
      <p:ext uri="{BB962C8B-B14F-4D97-AF65-F5344CB8AC3E}">
        <p14:creationId xmlns:p14="http://schemas.microsoft.com/office/powerpoint/2010/main" val="327586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hkvp3OrfbPQ/Thq3rF88RfI/AAAAAAAAAQU/fbdlO3_Pr_4/s400/Superfood%2Bme%2BSuper%2BMan%2Blogo.gif"/>
          <p:cNvPicPr>
            <a:picLocks noChangeAspect="1" noChangeArrowheads="1"/>
          </p:cNvPicPr>
          <p:nvPr/>
        </p:nvPicPr>
        <p:blipFill>
          <a:blip r:embed="rId2" cstate="print">
            <a:lum bright="70000" contrast="-70000"/>
          </a:blip>
          <a:srcRect/>
          <a:stretch>
            <a:fillRect/>
          </a:stretch>
        </p:blipFill>
        <p:spPr bwMode="auto">
          <a:xfrm>
            <a:off x="992188" y="765175"/>
            <a:ext cx="6794500" cy="5286375"/>
          </a:xfrm>
          <a:prstGeom prst="rect">
            <a:avLst/>
          </a:prstGeom>
          <a:noFill/>
          <a:ln w="9525">
            <a:noFill/>
            <a:miter lim="800000"/>
            <a:headEnd/>
            <a:tailEnd/>
          </a:ln>
        </p:spPr>
      </p:pic>
      <p:sp>
        <p:nvSpPr>
          <p:cNvPr id="3" name="Sisällön paikkamerkki 2"/>
          <p:cNvSpPr>
            <a:spLocks noGrp="1"/>
          </p:cNvSpPr>
          <p:nvPr>
            <p:ph idx="1"/>
          </p:nvPr>
        </p:nvSpPr>
        <p:spPr>
          <a:xfrm>
            <a:off x="107950" y="908720"/>
            <a:ext cx="8712200" cy="5615905"/>
          </a:xfrm>
        </p:spPr>
        <p:txBody>
          <a:bodyPr>
            <a:normAutofit/>
          </a:bodyPr>
          <a:lstStyle/>
          <a:p>
            <a:pPr eaLnBrk="1" hangingPunct="1">
              <a:defRPr/>
            </a:pPr>
            <a:r>
              <a:rPr lang="fi-FI" dirty="0"/>
              <a:t>Lisäksi terveysvaikutteiseksi ruoaksi voidaan laskea ns. </a:t>
            </a:r>
            <a:r>
              <a:rPr lang="fi-FI" b="1" dirty="0">
                <a:solidFill>
                  <a:schemeClr val="accent1"/>
                </a:solidFill>
              </a:rPr>
              <a:t>superruoat (</a:t>
            </a:r>
            <a:r>
              <a:rPr lang="fi-FI" b="1" dirty="0" err="1">
                <a:solidFill>
                  <a:schemeClr val="accent1"/>
                </a:solidFill>
              </a:rPr>
              <a:t>superfood</a:t>
            </a:r>
            <a:r>
              <a:rPr lang="fi-FI" b="1" dirty="0">
                <a:solidFill>
                  <a:schemeClr val="accent1"/>
                </a:solidFill>
              </a:rPr>
              <a:t>)</a:t>
            </a:r>
          </a:p>
          <a:p>
            <a:pPr eaLnBrk="1" hangingPunct="1">
              <a:defRPr/>
            </a:pPr>
            <a:r>
              <a:rPr lang="fi-FI" b="1" dirty="0">
                <a:solidFill>
                  <a:srgbClr val="FF0000"/>
                </a:solidFill>
              </a:rPr>
              <a:t>Superruoat </a:t>
            </a:r>
            <a:r>
              <a:rPr lang="fi-FI" dirty="0"/>
              <a:t>ovat ravinnetiheitä, luonnon ruoka-aineita, jotka </a:t>
            </a:r>
            <a:r>
              <a:rPr lang="fi-FI" b="1" dirty="0">
                <a:solidFill>
                  <a:srgbClr val="FF0000"/>
                </a:solidFill>
              </a:rPr>
              <a:t>sisältävät paljon mineraaleja, vitamiineja ja </a:t>
            </a:r>
            <a:r>
              <a:rPr lang="fi-FI" b="1" dirty="0" err="1">
                <a:solidFill>
                  <a:srgbClr val="FF0000"/>
                </a:solidFill>
              </a:rPr>
              <a:t>antioksidantteja</a:t>
            </a:r>
            <a:endParaRPr lang="fi-FI" b="1" dirty="0">
              <a:solidFill>
                <a:srgbClr val="FF0000"/>
              </a:solidFill>
            </a:endParaRPr>
          </a:p>
          <a:p>
            <a:pPr eaLnBrk="1" hangingPunct="1">
              <a:defRPr/>
            </a:pPr>
            <a:r>
              <a:rPr lang="fi-FI" b="1" dirty="0"/>
              <a:t>Mitä tuoreempaa ruoka on, sen enemmän siinä on ravintoaineita tallella</a:t>
            </a:r>
            <a:r>
              <a:rPr lang="fi-FI" dirty="0"/>
              <a:t>. </a:t>
            </a:r>
          </a:p>
          <a:p>
            <a:pPr lvl="1" eaLnBrk="1" hangingPunct="1">
              <a:defRPr/>
            </a:pPr>
            <a:r>
              <a:rPr lang="fi-FI" sz="2800" dirty="0">
                <a:solidFill>
                  <a:schemeClr val="tx2"/>
                </a:solidFill>
              </a:rPr>
              <a:t>mustikka, mustaherukka, puolukka, ruusunmarja, </a:t>
            </a:r>
            <a:r>
              <a:rPr lang="fi-FI" sz="2800" dirty="0" err="1">
                <a:solidFill>
                  <a:schemeClr val="tx2"/>
                </a:solidFill>
              </a:rPr>
              <a:t>aronia</a:t>
            </a:r>
            <a:r>
              <a:rPr lang="fi-FI" sz="2800" dirty="0">
                <a:solidFill>
                  <a:schemeClr val="tx2"/>
                </a:solidFill>
              </a:rPr>
              <a:t>, lakka, karpalo, vadelma, tyrni, variksenmarja, nokkonen</a:t>
            </a:r>
          </a:p>
          <a:p>
            <a:pPr lvl="1" eaLnBrk="1" hangingPunct="1">
              <a:defRPr/>
            </a:pPr>
            <a:r>
              <a:rPr lang="fi-FI" sz="2800" dirty="0">
                <a:solidFill>
                  <a:schemeClr val="tx2"/>
                </a:solidFill>
              </a:rPr>
              <a:t>peruna, ruisleipä…</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4664"/>
            <a:ext cx="8229600" cy="792088"/>
          </a:xfrm>
        </p:spPr>
        <p:txBody>
          <a:bodyPr/>
          <a:lstStyle/>
          <a:p>
            <a:r>
              <a:rPr lang="fi-FI" b="1" dirty="0"/>
              <a:t>Painonhallinta ja ylipaino</a:t>
            </a:r>
            <a:endParaRPr lang="en-GB" b="1" dirty="0"/>
          </a:p>
        </p:txBody>
      </p:sp>
      <p:sp>
        <p:nvSpPr>
          <p:cNvPr id="3" name="Sisällön paikkamerkki 2"/>
          <p:cNvSpPr>
            <a:spLocks noGrp="1"/>
          </p:cNvSpPr>
          <p:nvPr>
            <p:ph idx="1"/>
          </p:nvPr>
        </p:nvSpPr>
        <p:spPr>
          <a:xfrm>
            <a:off x="179512" y="1268760"/>
            <a:ext cx="8964488" cy="5400600"/>
          </a:xfrm>
        </p:spPr>
        <p:txBody>
          <a:bodyPr>
            <a:noAutofit/>
          </a:bodyPr>
          <a:lstStyle/>
          <a:p>
            <a:r>
              <a:rPr lang="fi-FI" sz="2000" b="1" dirty="0">
                <a:solidFill>
                  <a:srgbClr val="FF0000"/>
                </a:solidFill>
              </a:rPr>
              <a:t>Teollistumisen ja elintapojen muutoksen myötä ihmisten </a:t>
            </a:r>
          </a:p>
          <a:p>
            <a:pPr>
              <a:buNone/>
            </a:pPr>
            <a:r>
              <a:rPr lang="fi-FI" sz="2000" b="1" dirty="0">
                <a:solidFill>
                  <a:srgbClr val="FF0000"/>
                </a:solidFill>
              </a:rPr>
              <a:t>	fyysisen aktiivisuuden määrä on laskenut </a:t>
            </a:r>
          </a:p>
          <a:p>
            <a:pPr>
              <a:buNone/>
            </a:pPr>
            <a:r>
              <a:rPr lang="fi-FI" sz="2000" dirty="0">
                <a:latin typeface="Century Schoolbook"/>
              </a:rPr>
              <a:t>	→ </a:t>
            </a:r>
            <a:r>
              <a:rPr lang="fi-FI" sz="2000" dirty="0"/>
              <a:t>Vaikka vapaa-ajan liikunta on noussut, on aktiivisuus työssä ja työmatkoilla samaan aikaan laskenut.</a:t>
            </a:r>
          </a:p>
          <a:p>
            <a:pPr>
              <a:buNone/>
            </a:pPr>
            <a:endParaRPr lang="fi-FI" sz="2000" dirty="0"/>
          </a:p>
          <a:p>
            <a:r>
              <a:rPr lang="fi-FI" sz="2000" dirty="0"/>
              <a:t>Säännöllisellä </a:t>
            </a:r>
            <a:r>
              <a:rPr lang="fi-FI" sz="2000" b="1" dirty="0"/>
              <a:t>fyysisellä aktiivisuudella voidaan säädellä päivittäistä energiankulutusta </a:t>
            </a:r>
            <a:r>
              <a:rPr lang="fi-FI" sz="2000" dirty="0"/>
              <a:t>ja </a:t>
            </a:r>
            <a:r>
              <a:rPr lang="fi-FI" sz="2000" b="1" dirty="0">
                <a:solidFill>
                  <a:srgbClr val="FF0000"/>
                </a:solidFill>
              </a:rPr>
              <a:t>ravitsemuksella päivittäistä energiansaantia, </a:t>
            </a:r>
            <a:r>
              <a:rPr lang="fi-FI" sz="2000" b="1" u="sng" dirty="0">
                <a:solidFill>
                  <a:srgbClr val="FFC000"/>
                </a:solidFill>
              </a:rPr>
              <a:t>jolloin saavutetaan energiatasapaino </a:t>
            </a:r>
            <a:r>
              <a:rPr lang="fi-FI" sz="2000" u="sng" dirty="0">
                <a:solidFill>
                  <a:srgbClr val="FFC000"/>
                </a:solidFill>
              </a:rPr>
              <a:t>. </a:t>
            </a:r>
          </a:p>
          <a:p>
            <a:endParaRPr lang="fi-FI" sz="2000" dirty="0"/>
          </a:p>
          <a:p>
            <a:r>
              <a:rPr lang="fi-FI" sz="2000" b="1" dirty="0"/>
              <a:t>Lihominen</a:t>
            </a:r>
            <a:r>
              <a:rPr lang="fi-FI" sz="2000" dirty="0"/>
              <a:t> on </a:t>
            </a:r>
            <a:r>
              <a:rPr lang="fi-FI" sz="2000" b="1" dirty="0"/>
              <a:t>seurausta</a:t>
            </a:r>
            <a:r>
              <a:rPr lang="fi-FI" sz="2000" dirty="0"/>
              <a:t> pitkäaikaisesta positiivisesta energiatasapainosta eli </a:t>
            </a:r>
            <a:r>
              <a:rPr lang="fi-FI" sz="2000" b="1" dirty="0"/>
              <a:t>suuremmasta energiansaannista kuin kulutuksesta</a:t>
            </a:r>
          </a:p>
          <a:p>
            <a:pPr>
              <a:buNone/>
            </a:pPr>
            <a:endParaRPr lang="fi-FI" sz="2000" dirty="0"/>
          </a:p>
          <a:p>
            <a:r>
              <a:rPr lang="fi-FI" sz="2000" dirty="0"/>
              <a:t>Fyysisen aktiivisuuden lasku on tuonut mukanaan myös joukon terveysongelmia kuten 2-tyypin diabeteksen ja korkean verenpaineen</a:t>
            </a:r>
            <a:endParaRPr lang="en-GB" sz="2000" dirty="0"/>
          </a:p>
        </p:txBody>
      </p:sp>
      <p:pic>
        <p:nvPicPr>
          <p:cNvPr id="4" name="Picture 12" descr="Piparkakku-ukot"/>
          <p:cNvPicPr>
            <a:picLocks noChangeAspect="1" noChangeArrowheads="1"/>
          </p:cNvPicPr>
          <p:nvPr/>
        </p:nvPicPr>
        <p:blipFill>
          <a:blip r:embed="rId2" cstate="print"/>
          <a:srcRect/>
          <a:stretch>
            <a:fillRect/>
          </a:stretch>
        </p:blipFill>
        <p:spPr bwMode="auto">
          <a:xfrm>
            <a:off x="7315200" y="260648"/>
            <a:ext cx="1828800" cy="1828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548680"/>
            <a:ext cx="8229600" cy="1066800"/>
          </a:xfrm>
        </p:spPr>
        <p:txBody>
          <a:bodyPr>
            <a:normAutofit fontScale="90000"/>
          </a:bodyPr>
          <a:lstStyle/>
          <a:p>
            <a:r>
              <a:rPr lang="fi-FI" sz="4000" b="1" dirty="0"/>
              <a:t>Tuoteselosteet</a:t>
            </a:r>
            <a:br>
              <a:rPr lang="fi-FI" sz="4000" b="1" dirty="0"/>
            </a:br>
            <a:r>
              <a:rPr lang="fi-FI" sz="4000" b="1" dirty="0"/>
              <a:t>&amp; pakkausmerkinnät</a:t>
            </a:r>
          </a:p>
        </p:txBody>
      </p:sp>
      <p:sp>
        <p:nvSpPr>
          <p:cNvPr id="11267" name="Rectangle 3"/>
          <p:cNvSpPr>
            <a:spLocks noGrp="1" noChangeArrowheads="1"/>
          </p:cNvSpPr>
          <p:nvPr>
            <p:ph idx="1"/>
          </p:nvPr>
        </p:nvSpPr>
        <p:spPr>
          <a:xfrm>
            <a:off x="251520" y="1844824"/>
            <a:ext cx="8568952" cy="4824536"/>
          </a:xfrm>
        </p:spPr>
        <p:txBody>
          <a:bodyPr/>
          <a:lstStyle/>
          <a:p>
            <a:pPr>
              <a:lnSpc>
                <a:spcPct val="80000"/>
              </a:lnSpc>
            </a:pPr>
            <a:r>
              <a:rPr lang="fi-FI" sz="2000" dirty="0"/>
              <a:t>Vähäsuolainen/vähennetty suolaa</a:t>
            </a:r>
          </a:p>
          <a:p>
            <a:pPr>
              <a:lnSpc>
                <a:spcPct val="80000"/>
              </a:lnSpc>
            </a:pPr>
            <a:r>
              <a:rPr lang="fi-FI" sz="2000" dirty="0" err="1">
                <a:effectLst/>
              </a:rPr>
              <a:t>Vähäenergiainen</a:t>
            </a:r>
            <a:endParaRPr lang="fi-FI" sz="2000" dirty="0">
              <a:effectLst/>
            </a:endParaRPr>
          </a:p>
          <a:p>
            <a:pPr>
              <a:lnSpc>
                <a:spcPct val="80000"/>
              </a:lnSpc>
            </a:pPr>
            <a:r>
              <a:rPr lang="fi-FI" sz="2000" dirty="0">
                <a:effectLst/>
              </a:rPr>
              <a:t>Rasvaton/vähän tyydyttyneitä rasvoja</a:t>
            </a:r>
          </a:p>
          <a:p>
            <a:pPr>
              <a:lnSpc>
                <a:spcPct val="80000"/>
              </a:lnSpc>
            </a:pPr>
            <a:r>
              <a:rPr lang="fi-FI" sz="2000" dirty="0">
                <a:effectLst/>
              </a:rPr>
              <a:t>sokeriton/ei lisättyjä sokereita</a:t>
            </a:r>
          </a:p>
          <a:p>
            <a:pPr>
              <a:lnSpc>
                <a:spcPct val="80000"/>
              </a:lnSpc>
            </a:pPr>
            <a:r>
              <a:rPr lang="fi-FI" sz="2000" dirty="0">
                <a:effectLst/>
              </a:rPr>
              <a:t>Runsaskuituinen</a:t>
            </a:r>
          </a:p>
          <a:p>
            <a:pPr>
              <a:lnSpc>
                <a:spcPct val="80000"/>
              </a:lnSpc>
              <a:buFont typeface="Wingdings" pitchFamily="2" charset="2"/>
              <a:buNone/>
            </a:pPr>
            <a:r>
              <a:rPr lang="fi-FI" sz="2000" dirty="0">
                <a:effectLst/>
              </a:rPr>
              <a:t>	…yms. Merkintöjä voi käyttää vain, mikäli elintarvikkeelle määrätyt raja-arvot alittuvat</a:t>
            </a:r>
          </a:p>
          <a:p>
            <a:pPr>
              <a:lnSpc>
                <a:spcPct val="80000"/>
              </a:lnSpc>
              <a:buFont typeface="Wingdings" pitchFamily="2" charset="2"/>
              <a:buNone/>
            </a:pPr>
            <a:endParaRPr lang="fi-FI" sz="2000" dirty="0"/>
          </a:p>
          <a:p>
            <a:pPr>
              <a:lnSpc>
                <a:spcPct val="80000"/>
              </a:lnSpc>
            </a:pPr>
            <a:r>
              <a:rPr lang="fi-FI" sz="2000" b="1" dirty="0">
                <a:solidFill>
                  <a:srgbClr val="FF0000"/>
                </a:solidFill>
              </a:rPr>
              <a:t>Pakkausmerkinnät eivät saa johtaa ostajaa harhaan </a:t>
            </a:r>
            <a:r>
              <a:rPr lang="fi-FI" sz="2000" dirty="0"/>
              <a:t>elintarvikkeen ominaisuuksien, koostumuksen, määrän, alkuperän, valmistusmenetelmän tms. seikan suhteen. </a:t>
            </a:r>
          </a:p>
          <a:p>
            <a:pPr>
              <a:lnSpc>
                <a:spcPct val="80000"/>
              </a:lnSpc>
              <a:buFont typeface="Wingdings" pitchFamily="2" charset="2"/>
              <a:buNone/>
            </a:pPr>
            <a:endParaRPr lang="fi-FI" sz="800" dirty="0"/>
          </a:p>
          <a:p>
            <a:pPr>
              <a:lnSpc>
                <a:spcPct val="80000"/>
              </a:lnSpc>
            </a:pPr>
            <a:r>
              <a:rPr lang="fi-FI" sz="2000" dirty="0"/>
              <a:t>Pakkausmerkinnöissä </a:t>
            </a:r>
            <a:r>
              <a:rPr lang="fi-FI" sz="2000" b="1" dirty="0">
                <a:solidFill>
                  <a:srgbClr val="FF0000"/>
                </a:solidFill>
              </a:rPr>
              <a:t>ei saa ilmoittaa elintarvikkeella olevan sellaisia erityisiä vaikutuksia tai ominaisuuksia, joita sillä ei ole </a:t>
            </a:r>
            <a:r>
              <a:rPr lang="fi-FI" sz="2000" dirty="0"/>
              <a:t>tai joiden suhteen se ei poikkea muista vastaavista elintarvikkeista. </a:t>
            </a:r>
          </a:p>
          <a:p>
            <a:pPr>
              <a:lnSpc>
                <a:spcPct val="80000"/>
              </a:lnSpc>
            </a:pPr>
            <a:endParaRPr lang="fi-FI" sz="2000" dirty="0"/>
          </a:p>
        </p:txBody>
      </p:sp>
      <p:pic>
        <p:nvPicPr>
          <p:cNvPr id="4" name="Picture 15" descr="luomu">
            <a:hlinkClick r:id="rId2"/>
          </p:cNvPr>
          <p:cNvPicPr>
            <a:picLocks noChangeAspect="1" noChangeArrowheads="1"/>
          </p:cNvPicPr>
          <p:nvPr/>
        </p:nvPicPr>
        <p:blipFill>
          <a:blip r:embed="rId3" cstate="print"/>
          <a:srcRect/>
          <a:stretch>
            <a:fillRect/>
          </a:stretch>
        </p:blipFill>
        <p:spPr bwMode="auto">
          <a:xfrm>
            <a:off x="5076056" y="404664"/>
            <a:ext cx="1143000" cy="1117600"/>
          </a:xfrm>
          <a:prstGeom prst="rect">
            <a:avLst/>
          </a:prstGeom>
          <a:noFill/>
          <a:ln w="9525">
            <a:noFill/>
            <a:miter lim="800000"/>
            <a:headEnd/>
            <a:tailEnd/>
          </a:ln>
        </p:spPr>
      </p:pic>
      <p:pic>
        <p:nvPicPr>
          <p:cNvPr id="5" name="Picture 4" descr=" "/>
          <p:cNvPicPr>
            <a:picLocks noChangeAspect="1" noChangeArrowheads="1"/>
          </p:cNvPicPr>
          <p:nvPr/>
        </p:nvPicPr>
        <p:blipFill>
          <a:blip r:embed="rId4" cstate="print"/>
          <a:srcRect/>
          <a:stretch>
            <a:fillRect/>
          </a:stretch>
        </p:blipFill>
        <p:spPr bwMode="auto">
          <a:xfrm>
            <a:off x="6228184" y="332656"/>
            <a:ext cx="1028700" cy="1028700"/>
          </a:xfrm>
          <a:prstGeom prst="rect">
            <a:avLst/>
          </a:prstGeom>
          <a:noFill/>
          <a:ln w="9525">
            <a:noFill/>
            <a:miter lim="800000"/>
            <a:headEnd/>
            <a:tailEnd/>
          </a:ln>
        </p:spPr>
      </p:pic>
      <p:pic>
        <p:nvPicPr>
          <p:cNvPr id="6" name="Picture 22" descr="Linkki Sydänmerkki-sivustolle">
            <a:hlinkClick r:id="rId5"/>
          </p:cNvPr>
          <p:cNvPicPr>
            <a:picLocks noChangeAspect="1" noChangeArrowheads="1"/>
          </p:cNvPicPr>
          <p:nvPr/>
        </p:nvPicPr>
        <p:blipFill>
          <a:blip r:embed="rId6" cstate="print"/>
          <a:srcRect/>
          <a:stretch>
            <a:fillRect/>
          </a:stretch>
        </p:blipFill>
        <p:spPr bwMode="auto">
          <a:xfrm>
            <a:off x="5436096" y="1628800"/>
            <a:ext cx="1200150" cy="1257300"/>
          </a:xfrm>
          <a:prstGeom prst="rect">
            <a:avLst/>
          </a:prstGeom>
          <a:noFill/>
          <a:ln w="9525">
            <a:noFill/>
            <a:miter lim="800000"/>
            <a:headEnd/>
            <a:tailEnd/>
          </a:ln>
        </p:spPr>
      </p:pic>
      <p:pic>
        <p:nvPicPr>
          <p:cNvPr id="7" name="Picture 8" descr="http://tbn0.google.com/images?q=tbn:Hgnj9ky28x5DVM:http://www.valio.fi/images/tuotetiedot/merkki/hyla.gif">
            <a:hlinkClick r:id="rId7"/>
          </p:cNvPr>
          <p:cNvPicPr>
            <a:picLocks noChangeAspect="1" noChangeArrowheads="1"/>
          </p:cNvPicPr>
          <p:nvPr/>
        </p:nvPicPr>
        <p:blipFill>
          <a:blip r:embed="rId8" r:link="rId9" cstate="print"/>
          <a:srcRect/>
          <a:stretch>
            <a:fillRect/>
          </a:stretch>
        </p:blipFill>
        <p:spPr bwMode="auto">
          <a:xfrm>
            <a:off x="6876256" y="1196752"/>
            <a:ext cx="876300" cy="876300"/>
          </a:xfrm>
          <a:prstGeom prst="rect">
            <a:avLst/>
          </a:prstGeom>
          <a:noFill/>
        </p:spPr>
      </p:pic>
      <p:pic>
        <p:nvPicPr>
          <p:cNvPr id="8" name="Picture 9" descr="http://tbn0.google.com/images?q=tbn:ackPHKPGkJFUgM:http://www.arlaingman.fi/client-data/img/Into-laktosfattig_72px.jpg">
            <a:hlinkClick r:id="rId10"/>
          </p:cNvPr>
          <p:cNvPicPr>
            <a:picLocks noChangeAspect="1" noChangeArrowheads="1"/>
          </p:cNvPicPr>
          <p:nvPr/>
        </p:nvPicPr>
        <p:blipFill>
          <a:blip r:embed="rId11" r:link="rId12" cstate="print"/>
          <a:srcRect/>
          <a:stretch>
            <a:fillRect/>
          </a:stretch>
        </p:blipFill>
        <p:spPr bwMode="auto">
          <a:xfrm>
            <a:off x="7020272" y="2204864"/>
            <a:ext cx="733425" cy="704850"/>
          </a:xfrm>
          <a:prstGeom prst="rect">
            <a:avLst/>
          </a:prstGeom>
          <a:noFill/>
        </p:spPr>
      </p:pic>
      <p:pic>
        <p:nvPicPr>
          <p:cNvPr id="9" name="Picture 7" descr="http://tbn0.google.com/images?q=tbn:1Lgmp8tDHigmdM:http://www.valio.fi/images/tuotetiedot/merkki/laktoositon.gif">
            <a:hlinkClick r:id="rId13"/>
          </p:cNvPr>
          <p:cNvPicPr>
            <a:picLocks noChangeAspect="1" noChangeArrowheads="1"/>
          </p:cNvPicPr>
          <p:nvPr/>
        </p:nvPicPr>
        <p:blipFill>
          <a:blip r:embed="rId14" r:link="rId15" cstate="print"/>
          <a:srcRect/>
          <a:stretch>
            <a:fillRect/>
          </a:stretch>
        </p:blipFill>
        <p:spPr bwMode="auto">
          <a:xfrm>
            <a:off x="7380312" y="260648"/>
            <a:ext cx="1028700" cy="1028700"/>
          </a:xfrm>
          <a:prstGeom prst="rect">
            <a:avLst/>
          </a:prstGeom>
          <a:noFill/>
        </p:spPr>
      </p:pic>
      <p:pic>
        <p:nvPicPr>
          <p:cNvPr id="10" name="Picture 19" descr="reilu">
            <a:hlinkClick r:id="rId16"/>
          </p:cNvPr>
          <p:cNvPicPr>
            <a:picLocks noChangeAspect="1" noChangeArrowheads="1"/>
          </p:cNvPicPr>
          <p:nvPr/>
        </p:nvPicPr>
        <p:blipFill>
          <a:blip r:embed="rId17" cstate="print"/>
          <a:srcRect/>
          <a:stretch>
            <a:fillRect/>
          </a:stretch>
        </p:blipFill>
        <p:spPr bwMode="auto">
          <a:xfrm>
            <a:off x="7956376" y="1268760"/>
            <a:ext cx="857250" cy="1285875"/>
          </a:xfrm>
          <a:prstGeom prst="rect">
            <a:avLst/>
          </a:prstGeom>
          <a:noFill/>
          <a:ln w="9525">
            <a:noFill/>
            <a:miter lim="800000"/>
            <a:headEnd/>
            <a:tailEnd/>
          </a:ln>
        </p:spPr>
      </p:pic>
      <p:pic>
        <p:nvPicPr>
          <p:cNvPr id="11" name="Picture 3" descr=" "/>
          <p:cNvPicPr>
            <a:picLocks noChangeAspect="1" noChangeArrowheads="1"/>
          </p:cNvPicPr>
          <p:nvPr/>
        </p:nvPicPr>
        <p:blipFill>
          <a:blip r:embed="rId18" cstate="print"/>
          <a:srcRect/>
          <a:stretch>
            <a:fillRect/>
          </a:stretch>
        </p:blipFill>
        <p:spPr bwMode="auto">
          <a:xfrm>
            <a:off x="7524328" y="5927725"/>
            <a:ext cx="1257300" cy="9302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404664"/>
            <a:ext cx="8352928" cy="1066800"/>
          </a:xfrm>
        </p:spPr>
        <p:txBody>
          <a:bodyPr>
            <a:normAutofit fontScale="90000"/>
          </a:bodyPr>
          <a:lstStyle/>
          <a:p>
            <a:r>
              <a:rPr lang="fi-FI" sz="4000" b="1" dirty="0"/>
              <a:t>Tuoteselosteet</a:t>
            </a:r>
            <a:br>
              <a:rPr lang="fi-FI" sz="4000" b="1" dirty="0"/>
            </a:br>
            <a:r>
              <a:rPr lang="fi-FI" sz="4000" b="1" dirty="0"/>
              <a:t>&amp; pakkausmerkinnät</a:t>
            </a:r>
            <a:endParaRPr lang="fi-FI" sz="4000" dirty="0"/>
          </a:p>
        </p:txBody>
      </p:sp>
      <p:sp>
        <p:nvSpPr>
          <p:cNvPr id="10243" name="Rectangle 3"/>
          <p:cNvSpPr>
            <a:spLocks noGrp="1" noChangeArrowheads="1"/>
          </p:cNvSpPr>
          <p:nvPr>
            <p:ph idx="1"/>
          </p:nvPr>
        </p:nvSpPr>
        <p:spPr>
          <a:xfrm>
            <a:off x="179388" y="1628800"/>
            <a:ext cx="8856662" cy="5113313"/>
          </a:xfrm>
        </p:spPr>
        <p:txBody>
          <a:bodyPr>
            <a:normAutofit lnSpcReduction="10000"/>
          </a:bodyPr>
          <a:lstStyle/>
          <a:p>
            <a:pPr>
              <a:lnSpc>
                <a:spcPct val="80000"/>
              </a:lnSpc>
              <a:buFont typeface="Wingdings" pitchFamily="2" charset="2"/>
              <a:buNone/>
            </a:pPr>
            <a:r>
              <a:rPr lang="fi-FI" sz="1800" b="1" dirty="0">
                <a:effectLst/>
              </a:rPr>
              <a:t>Tuoteselosteesta</a:t>
            </a:r>
            <a:r>
              <a:rPr lang="fi-FI" sz="1800" dirty="0">
                <a:effectLst/>
              </a:rPr>
              <a:t> ravitsemuksellisesti </a:t>
            </a:r>
            <a:r>
              <a:rPr lang="fi-FI" sz="1800" b="1" dirty="0">
                <a:effectLst/>
              </a:rPr>
              <a:t>huomioitavat seikat:</a:t>
            </a:r>
          </a:p>
          <a:p>
            <a:pPr>
              <a:lnSpc>
                <a:spcPct val="80000"/>
              </a:lnSpc>
              <a:buFont typeface="Wingdings" pitchFamily="2" charset="2"/>
              <a:buNone/>
            </a:pPr>
            <a:endParaRPr lang="fi-FI" sz="800" dirty="0">
              <a:effectLst/>
            </a:endParaRPr>
          </a:p>
          <a:p>
            <a:pPr marL="269875" indent="-160338">
              <a:lnSpc>
                <a:spcPct val="80000"/>
              </a:lnSpc>
            </a:pPr>
            <a:r>
              <a:rPr lang="fi-FI" sz="1800" b="1" u="sng" dirty="0">
                <a:solidFill>
                  <a:srgbClr val="FF0000"/>
                </a:solidFill>
              </a:rPr>
              <a:t>Ruoan energiasisältö </a:t>
            </a:r>
            <a:r>
              <a:rPr lang="fi-FI" sz="1800" dirty="0"/>
              <a:t>(2000kcal päivittäisen saannin mukaan) ja sen jakautuminen eri energiaravintoaineiden suhteen (hiilihydraateista 50-60%, rasvoista 25-30% ja proteiineista 15-20% päivittäisestä energiansaannista).</a:t>
            </a:r>
          </a:p>
          <a:p>
            <a:pPr marL="269875" indent="-160338">
              <a:lnSpc>
                <a:spcPct val="80000"/>
              </a:lnSpc>
            </a:pPr>
            <a:r>
              <a:rPr lang="fi-FI" sz="1800" b="1" u="sng" dirty="0">
                <a:solidFill>
                  <a:srgbClr val="FF0000"/>
                </a:solidFill>
              </a:rPr>
              <a:t>Mitä ravintoaineita ja missä määrin</a:t>
            </a:r>
            <a:r>
              <a:rPr lang="fi-FI" sz="1800" b="1" dirty="0">
                <a:solidFill>
                  <a:srgbClr val="FF0000"/>
                </a:solidFill>
              </a:rPr>
              <a:t> </a:t>
            </a:r>
            <a:r>
              <a:rPr lang="fi-FI" sz="1800" dirty="0"/>
              <a:t>tuote sisältää. Päivittäin tulisi saada n.50 eri ravintoaineita (mm. kivennäisaineita: </a:t>
            </a:r>
            <a:r>
              <a:rPr lang="fi-FI" sz="1800" dirty="0" err="1"/>
              <a:t>Ca</a:t>
            </a:r>
            <a:r>
              <a:rPr lang="fi-FI" sz="1800" dirty="0"/>
              <a:t>, Na, K, Mg, </a:t>
            </a:r>
            <a:r>
              <a:rPr lang="fi-FI" sz="1800" dirty="0" err="1"/>
              <a:t>Mn</a:t>
            </a:r>
            <a:r>
              <a:rPr lang="fi-FI" sz="1800" dirty="0"/>
              <a:t>, </a:t>
            </a:r>
            <a:r>
              <a:rPr lang="fi-FI" sz="1800" dirty="0" err="1"/>
              <a:t>Fe</a:t>
            </a:r>
            <a:r>
              <a:rPr lang="fi-FI" sz="1800" dirty="0"/>
              <a:t> ja vitamiineja A-,B-,C-,D-,E- ja K-vitamiineja)</a:t>
            </a:r>
          </a:p>
          <a:p>
            <a:pPr marL="269875" indent="-160338">
              <a:lnSpc>
                <a:spcPct val="80000"/>
              </a:lnSpc>
            </a:pPr>
            <a:r>
              <a:rPr lang="fi-FI" sz="1800" b="1" u="sng" dirty="0">
                <a:solidFill>
                  <a:srgbClr val="FF0000"/>
                </a:solidFill>
              </a:rPr>
              <a:t>Kuitujen</a:t>
            </a:r>
            <a:r>
              <a:rPr lang="fi-FI" sz="1800" dirty="0"/>
              <a:t> määrä (päivittäinen tarve n. 25g)</a:t>
            </a:r>
          </a:p>
          <a:p>
            <a:pPr marL="269875" indent="-160338">
              <a:lnSpc>
                <a:spcPct val="80000"/>
              </a:lnSpc>
            </a:pPr>
            <a:r>
              <a:rPr lang="fi-FI" sz="1800" b="1" u="sng" dirty="0">
                <a:solidFill>
                  <a:srgbClr val="FF0000"/>
                </a:solidFill>
              </a:rPr>
              <a:t>Sokerista</a:t>
            </a:r>
            <a:r>
              <a:rPr lang="fi-FI" sz="1800" dirty="0"/>
              <a:t> tulisi saada enintään 10% päivittäisestä energiasta.</a:t>
            </a:r>
          </a:p>
          <a:p>
            <a:pPr marL="269875" indent="-160338">
              <a:lnSpc>
                <a:spcPct val="80000"/>
              </a:lnSpc>
            </a:pPr>
            <a:r>
              <a:rPr lang="fi-FI" sz="1800" b="1" u="sng" dirty="0">
                <a:solidFill>
                  <a:srgbClr val="FF0000"/>
                </a:solidFill>
              </a:rPr>
              <a:t>Rasvan laat</a:t>
            </a:r>
            <a:r>
              <a:rPr lang="fi-FI" sz="1800" u="sng" dirty="0"/>
              <a:t>u</a:t>
            </a:r>
            <a:r>
              <a:rPr lang="fi-FI" sz="1800" dirty="0"/>
              <a:t>. Kovia eläinrasvoja tulisi välttää, koska ne sisältävät tyydyttyneitä rasvahappoja, jotka nostavat veren kolesterolia ja näin lisäävät riskiä sairastua sydän- ja verisuonisairauksiin.</a:t>
            </a:r>
          </a:p>
          <a:p>
            <a:pPr marL="269875" indent="-160338">
              <a:lnSpc>
                <a:spcPct val="80000"/>
              </a:lnSpc>
            </a:pPr>
            <a:r>
              <a:rPr lang="fi-FI" sz="1800" b="1" u="sng" dirty="0">
                <a:solidFill>
                  <a:srgbClr val="FF0000"/>
                </a:solidFill>
              </a:rPr>
              <a:t>Ruokasuolan määrän</a:t>
            </a:r>
            <a:r>
              <a:rPr lang="fi-FI" sz="1800" dirty="0"/>
              <a:t>, jonka päivittäinen suositus on 5g. Liiallinen suolan nostaa verenpainetta ja on siten sydän- ja verisuonisairauksien riskitekijä.</a:t>
            </a:r>
          </a:p>
          <a:p>
            <a:pPr marL="269875" indent="-160338">
              <a:lnSpc>
                <a:spcPct val="80000"/>
              </a:lnSpc>
            </a:pPr>
            <a:r>
              <a:rPr lang="fi-FI" sz="1800" b="1" u="sng" dirty="0">
                <a:solidFill>
                  <a:srgbClr val="FF0000"/>
                </a:solidFill>
              </a:rPr>
              <a:t>Lisäaineet</a:t>
            </a:r>
            <a:r>
              <a:rPr lang="fi-FI" sz="1800" dirty="0"/>
              <a:t> merkittynä E-tunnuksella ja numerolla, joilla parannetaan elintarvikkeen ominaisuuksia ja säilyvyyttä. Jotkut lisäaineet ovat suurina määrinä elimistölle haitallisia, siksi niitä tulisi välttää.</a:t>
            </a:r>
          </a:p>
          <a:p>
            <a:pPr marL="269875" indent="-160338">
              <a:lnSpc>
                <a:spcPct val="80000"/>
              </a:lnSpc>
            </a:pPr>
            <a:r>
              <a:rPr lang="fi-FI" sz="1800" b="1" dirty="0">
                <a:solidFill>
                  <a:srgbClr val="FF0000"/>
                </a:solidFill>
              </a:rPr>
              <a:t>Tuotteen </a:t>
            </a:r>
            <a:r>
              <a:rPr lang="fi-FI" sz="1800" b="1" u="sng" dirty="0">
                <a:solidFill>
                  <a:srgbClr val="FF0000"/>
                </a:solidFill>
              </a:rPr>
              <a:t>tuoreus</a:t>
            </a:r>
            <a:r>
              <a:rPr lang="fi-FI" sz="1800" dirty="0"/>
              <a:t>.</a:t>
            </a:r>
          </a:p>
          <a:p>
            <a:pPr marL="269875" indent="-160338">
              <a:lnSpc>
                <a:spcPct val="80000"/>
              </a:lnSpc>
            </a:pPr>
            <a:r>
              <a:rPr lang="fi-FI" sz="1800" dirty="0"/>
              <a:t>Tuoteselosteesta näkyy myös </a:t>
            </a:r>
            <a:r>
              <a:rPr lang="fi-FI" sz="1800" b="1" u="sng" dirty="0">
                <a:solidFill>
                  <a:srgbClr val="FF0000"/>
                </a:solidFill>
              </a:rPr>
              <a:t>valmistaja</a:t>
            </a:r>
            <a:r>
              <a:rPr lang="fi-FI" sz="1800" b="1" dirty="0">
                <a:solidFill>
                  <a:srgbClr val="FF0000"/>
                </a:solidFill>
              </a:rPr>
              <a:t> ja joskus valmistus </a:t>
            </a:r>
            <a:r>
              <a:rPr lang="fi-FI" sz="1800" b="1" u="sng" dirty="0">
                <a:solidFill>
                  <a:srgbClr val="FF0000"/>
                </a:solidFill>
              </a:rPr>
              <a:t>maa</a:t>
            </a:r>
            <a:r>
              <a:rPr lang="fi-FI" sz="1800" dirty="0"/>
              <a:t>. </a:t>
            </a:r>
            <a:r>
              <a:rPr lang="fi-FI" sz="1800" b="1" dirty="0"/>
              <a:t>(Tuoteselosteiden luotettavuus)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fontAlgn="auto" hangingPunct="1">
              <a:spcAft>
                <a:spcPts val="0"/>
              </a:spcAft>
              <a:defRPr/>
            </a:pPr>
            <a:endParaRPr lang="fi-FI"/>
          </a:p>
        </p:txBody>
      </p:sp>
      <p:sp>
        <p:nvSpPr>
          <p:cNvPr id="41987" name="Sisällön paikkamerkki 2"/>
          <p:cNvSpPr>
            <a:spLocks noGrp="1"/>
          </p:cNvSpPr>
          <p:nvPr>
            <p:ph idx="1"/>
          </p:nvPr>
        </p:nvSpPr>
        <p:spPr/>
        <p:txBody>
          <a:bodyPr/>
          <a:lstStyle/>
          <a:p>
            <a:pPr eaLnBrk="1" hangingPunct="1"/>
            <a:endParaRPr lang="fi-FI" altLang="fi-FI"/>
          </a:p>
        </p:txBody>
      </p:sp>
      <p:pic>
        <p:nvPicPr>
          <p:cNvPr id="41988" name="Picture 2"/>
          <p:cNvPicPr>
            <a:picLocks noChangeAspect="1" noChangeArrowheads="1"/>
          </p:cNvPicPr>
          <p:nvPr/>
        </p:nvPicPr>
        <p:blipFill>
          <a:blip r:embed="rId2" cstate="print"/>
          <a:srcRect/>
          <a:stretch>
            <a:fillRect/>
          </a:stretch>
        </p:blipFill>
        <p:spPr bwMode="auto">
          <a:xfrm>
            <a:off x="1476375" y="115888"/>
            <a:ext cx="2663825" cy="2098675"/>
          </a:xfrm>
          <a:prstGeom prst="rect">
            <a:avLst/>
          </a:prstGeom>
          <a:noFill/>
          <a:ln w="9525">
            <a:noFill/>
            <a:miter lim="800000"/>
            <a:headEnd/>
            <a:tailEnd/>
          </a:ln>
        </p:spPr>
      </p:pic>
      <p:sp>
        <p:nvSpPr>
          <p:cNvPr id="5" name="Text Box 7"/>
          <p:cNvSpPr txBox="1">
            <a:spLocks noChangeArrowheads="1"/>
          </p:cNvSpPr>
          <p:nvPr/>
        </p:nvSpPr>
        <p:spPr bwMode="auto">
          <a:xfrm>
            <a:off x="539750" y="2276475"/>
            <a:ext cx="3816350" cy="4402138"/>
          </a:xfrm>
          <a:prstGeom prst="rect">
            <a:avLst/>
          </a:prstGeom>
          <a:solidFill>
            <a:schemeClr val="accent1">
              <a:lumMod val="40000"/>
              <a:lumOff val="60000"/>
            </a:schemeClr>
          </a:solidFill>
          <a:ln w="9525">
            <a:solidFill>
              <a:schemeClr val="tx1"/>
            </a:solidFill>
            <a:miter lim="800000"/>
            <a:headEnd/>
            <a:tailEnd/>
          </a:ln>
        </p:spPr>
        <p:style>
          <a:lnRef idx="0">
            <a:scrgbClr r="0" g="0" b="0"/>
          </a:lnRef>
          <a:fillRef idx="1003">
            <a:schemeClr val="dk2"/>
          </a:fillRef>
          <a:effectRef idx="0">
            <a:scrgbClr r="0" g="0" b="0"/>
          </a:effectRef>
          <a:fontRef idx="major"/>
        </p:style>
        <p:txBody>
          <a:bodyPr>
            <a:spAutoFit/>
          </a:bodyPr>
          <a:lstStyle/>
          <a:p>
            <a:pPr>
              <a:defRPr/>
            </a:pPr>
            <a:r>
              <a:rPr lang="fi-FI" sz="1400" b="1" dirty="0"/>
              <a:t>Ainesosat</a:t>
            </a:r>
            <a:r>
              <a:rPr lang="fi-FI" sz="1400" dirty="0"/>
              <a:t/>
            </a:r>
            <a:br>
              <a:rPr lang="fi-FI" sz="1400" dirty="0"/>
            </a:br>
            <a:r>
              <a:rPr lang="fi-FI" sz="1400" dirty="0"/>
              <a:t>Pastöroitu maito, sokeri, vesi, persikka, vadelma, aprikoosi, sakeuttamisaine (pektiini), aromit, värit (punajuuriväri ja </a:t>
            </a:r>
            <a:r>
              <a:rPr lang="fi-FI" sz="1400" dirty="0" err="1"/>
              <a:t>beta-karoteeni</a:t>
            </a:r>
            <a:r>
              <a:rPr lang="fi-FI" sz="1400" dirty="0"/>
              <a:t>), jogurttihapate, </a:t>
            </a:r>
            <a:r>
              <a:rPr lang="fi-FI" sz="1400" dirty="0" err="1"/>
              <a:t>Lactobacillus</a:t>
            </a:r>
            <a:r>
              <a:rPr lang="fi-FI" sz="1400" dirty="0"/>
              <a:t> </a:t>
            </a:r>
            <a:r>
              <a:rPr lang="fi-FI" sz="1400" dirty="0" err="1"/>
              <a:t>rhamnosus</a:t>
            </a:r>
            <a:r>
              <a:rPr lang="fi-FI" sz="1400" dirty="0"/>
              <a:t> </a:t>
            </a:r>
            <a:r>
              <a:rPr lang="fi-FI" sz="1400" dirty="0" err="1"/>
              <a:t>GG-hapate</a:t>
            </a:r>
            <a:r>
              <a:rPr lang="fi-FI" sz="1400" dirty="0"/>
              <a:t> ja D-vitamiini. Jogurtissa 4,5 % marjaa ja hedelmiä </a:t>
            </a:r>
          </a:p>
          <a:p>
            <a:pPr>
              <a:defRPr/>
            </a:pPr>
            <a:endParaRPr lang="fi-FI" sz="1400" dirty="0"/>
          </a:p>
          <a:p>
            <a:pPr>
              <a:defRPr/>
            </a:pPr>
            <a:endParaRPr lang="fi-FI" sz="1400" dirty="0"/>
          </a:p>
          <a:p>
            <a:pPr>
              <a:defRPr/>
            </a:pPr>
            <a:r>
              <a:rPr lang="fi-FI" sz="1400" b="1" dirty="0"/>
              <a:t>Ravintosisältö (100 g:ssa)</a:t>
            </a:r>
            <a:r>
              <a:rPr lang="fi-FI" sz="1400" dirty="0"/>
              <a:t> energiapitoisuus             300kJ / 72kcal</a:t>
            </a:r>
          </a:p>
          <a:p>
            <a:pPr>
              <a:defRPr/>
            </a:pPr>
            <a:r>
              <a:rPr lang="fi-FI" sz="1400" dirty="0"/>
              <a:t>Proteiinia		   2.9g</a:t>
            </a:r>
          </a:p>
          <a:p>
            <a:pPr>
              <a:defRPr/>
            </a:pPr>
            <a:r>
              <a:rPr lang="fi-FI" sz="1400" dirty="0"/>
              <a:t>Hiilihydraatteja	   11g</a:t>
            </a:r>
          </a:p>
          <a:p>
            <a:pPr>
              <a:defRPr/>
            </a:pPr>
            <a:r>
              <a:rPr lang="fi-FI" sz="1400" dirty="0"/>
              <a:t>      josta sokeria	   11g</a:t>
            </a:r>
          </a:p>
          <a:p>
            <a:pPr>
              <a:defRPr/>
            </a:pPr>
            <a:r>
              <a:rPr lang="fi-FI" sz="1400" dirty="0"/>
              <a:t>      josta laktoosia	   alle1g</a:t>
            </a:r>
          </a:p>
          <a:p>
            <a:pPr>
              <a:defRPr/>
            </a:pPr>
            <a:r>
              <a:rPr lang="fi-FI" sz="1400" dirty="0"/>
              <a:t>Rasvaa		   1.7g</a:t>
            </a:r>
          </a:p>
          <a:p>
            <a:pPr>
              <a:defRPr/>
            </a:pPr>
            <a:r>
              <a:rPr lang="fi-FI" sz="1400" dirty="0"/>
              <a:t>      josta tyydyttyneitä    0.9g</a:t>
            </a:r>
          </a:p>
          <a:p>
            <a:pPr>
              <a:defRPr/>
            </a:pPr>
            <a:r>
              <a:rPr lang="fi-FI" sz="1400" dirty="0"/>
              <a:t>Ravintokuitua	   alle1g</a:t>
            </a:r>
          </a:p>
          <a:p>
            <a:pPr>
              <a:defRPr/>
            </a:pPr>
            <a:r>
              <a:rPr lang="fi-FI" sz="1400" dirty="0"/>
              <a:t>Natriumia		   0.04g</a:t>
            </a:r>
          </a:p>
          <a:p>
            <a:pPr>
              <a:defRPr/>
            </a:pPr>
            <a:endParaRPr lang="fi-FI" sz="1400" dirty="0"/>
          </a:p>
        </p:txBody>
      </p:sp>
      <p:pic>
        <p:nvPicPr>
          <p:cNvPr id="41990" name="Picture 2"/>
          <p:cNvPicPr>
            <a:picLocks noChangeAspect="1" noChangeArrowheads="1"/>
          </p:cNvPicPr>
          <p:nvPr/>
        </p:nvPicPr>
        <p:blipFill>
          <a:blip r:embed="rId3" cstate="print"/>
          <a:srcRect/>
          <a:stretch>
            <a:fillRect/>
          </a:stretch>
        </p:blipFill>
        <p:spPr bwMode="auto">
          <a:xfrm>
            <a:off x="4787900" y="115888"/>
            <a:ext cx="2663825" cy="2098675"/>
          </a:xfrm>
          <a:prstGeom prst="rect">
            <a:avLst/>
          </a:prstGeom>
          <a:noFill/>
          <a:ln w="9525">
            <a:noFill/>
            <a:miter lim="800000"/>
            <a:headEnd/>
            <a:tailEnd/>
          </a:ln>
        </p:spPr>
      </p:pic>
      <p:sp>
        <p:nvSpPr>
          <p:cNvPr id="7" name="Text Box 5"/>
          <p:cNvSpPr txBox="1">
            <a:spLocks noChangeArrowheads="1"/>
          </p:cNvSpPr>
          <p:nvPr/>
        </p:nvSpPr>
        <p:spPr bwMode="auto">
          <a:xfrm>
            <a:off x="4572000" y="2276475"/>
            <a:ext cx="4197350" cy="4402138"/>
          </a:xfrm>
          <a:prstGeom prst="rect">
            <a:avLst/>
          </a:prstGeom>
          <a:solidFill>
            <a:schemeClr val="accent1">
              <a:lumMod val="40000"/>
              <a:lumOff val="60000"/>
            </a:schemeClr>
          </a:solidFill>
          <a:ln w="9525">
            <a:solidFill>
              <a:schemeClr val="tx1"/>
            </a:solidFill>
            <a:miter lim="800000"/>
            <a:headEnd/>
            <a:tailEnd/>
          </a:ln>
        </p:spPr>
        <p:style>
          <a:lnRef idx="0">
            <a:scrgbClr r="0" g="0" b="0"/>
          </a:lnRef>
          <a:fillRef idx="1003">
            <a:schemeClr val="dk2"/>
          </a:fillRef>
          <a:effectRef idx="0">
            <a:scrgbClr r="0" g="0" b="0"/>
          </a:effectRef>
          <a:fontRef idx="major"/>
        </p:style>
        <p:txBody>
          <a:bodyPr wrap="square">
            <a:spAutoFit/>
          </a:bodyPr>
          <a:lstStyle/>
          <a:p>
            <a:pPr>
              <a:defRPr/>
            </a:pPr>
            <a:r>
              <a:rPr lang="fi-FI" sz="1400" b="1" dirty="0"/>
              <a:t>Ainesosat</a:t>
            </a:r>
            <a:r>
              <a:rPr lang="fi-FI" sz="1400" dirty="0"/>
              <a:t/>
            </a:r>
            <a:br>
              <a:rPr lang="fi-FI" sz="1400" dirty="0"/>
            </a:br>
            <a:r>
              <a:rPr lang="fi-FI" sz="1400" dirty="0"/>
              <a:t>Pastöroitu rasvaton maito (86%), vesi, sakeuttamisaine (perunatärkkelys), aromit (vanilja ja vanilliini), makeutusaineet (</a:t>
            </a:r>
            <a:r>
              <a:rPr lang="fi-FI" sz="1400" dirty="0" err="1"/>
              <a:t>aspartaami</a:t>
            </a:r>
            <a:r>
              <a:rPr lang="fi-FI" sz="1400" dirty="0"/>
              <a:t> ja </a:t>
            </a:r>
            <a:r>
              <a:rPr lang="fi-FI" sz="1400" dirty="0" err="1"/>
              <a:t>asesulfaami</a:t>
            </a:r>
            <a:r>
              <a:rPr lang="fi-FI" sz="1400" dirty="0"/>
              <a:t> K) ja hapatteet: </a:t>
            </a:r>
            <a:r>
              <a:rPr lang="fi-FI" sz="1400" dirty="0" err="1"/>
              <a:t>Lactobacuillus</a:t>
            </a:r>
            <a:r>
              <a:rPr lang="fi-FI" sz="1400" dirty="0"/>
              <a:t> </a:t>
            </a:r>
            <a:r>
              <a:rPr lang="fi-FI" sz="1400" dirty="0" err="1"/>
              <a:t>rhamnosus</a:t>
            </a:r>
            <a:r>
              <a:rPr lang="fi-FI" sz="1400" dirty="0"/>
              <a:t> GG®, </a:t>
            </a:r>
            <a:r>
              <a:rPr lang="fi-FI" sz="1400" dirty="0" err="1"/>
              <a:t>Lactobacillus</a:t>
            </a:r>
            <a:r>
              <a:rPr lang="fi-FI" sz="1400" dirty="0"/>
              <a:t> </a:t>
            </a:r>
            <a:r>
              <a:rPr lang="fi-FI" sz="1400" dirty="0" err="1"/>
              <a:t>rhamnosus</a:t>
            </a:r>
            <a:r>
              <a:rPr lang="fi-FI" sz="1400" dirty="0"/>
              <a:t> Lc705, </a:t>
            </a:r>
            <a:r>
              <a:rPr lang="fi-FI" sz="1400" dirty="0" err="1"/>
              <a:t>Propionibacterium</a:t>
            </a:r>
            <a:r>
              <a:rPr lang="fi-FI" sz="1400" dirty="0"/>
              <a:t> </a:t>
            </a:r>
            <a:r>
              <a:rPr lang="fi-FI" sz="1400" dirty="0" err="1"/>
              <a:t>freudenreichii</a:t>
            </a:r>
            <a:r>
              <a:rPr lang="fi-FI" sz="1400" dirty="0"/>
              <a:t> </a:t>
            </a:r>
            <a:r>
              <a:rPr lang="fi-FI" sz="1400" dirty="0" err="1"/>
              <a:t>subsp</a:t>
            </a:r>
            <a:r>
              <a:rPr lang="fi-FI" sz="1400" dirty="0"/>
              <a:t>. </a:t>
            </a:r>
            <a:r>
              <a:rPr lang="fi-FI" sz="1400" dirty="0" err="1"/>
              <a:t>shermanii</a:t>
            </a:r>
            <a:r>
              <a:rPr lang="fi-FI" sz="1400" dirty="0"/>
              <a:t> JS, </a:t>
            </a:r>
            <a:r>
              <a:rPr lang="fi-FI" sz="1400" dirty="0" err="1"/>
              <a:t>Bifidobacterium</a:t>
            </a:r>
            <a:r>
              <a:rPr lang="fi-FI" sz="1400" dirty="0"/>
              <a:t> BB-12® . Lisätty D-vitamiinia. </a:t>
            </a:r>
          </a:p>
          <a:p>
            <a:pPr>
              <a:defRPr/>
            </a:pPr>
            <a:r>
              <a:rPr lang="fi-FI" sz="1400" dirty="0"/>
              <a:t/>
            </a:r>
            <a:br>
              <a:rPr lang="fi-FI" sz="1400" dirty="0"/>
            </a:br>
            <a:r>
              <a:rPr lang="fi-FI" sz="1400" b="1" dirty="0"/>
              <a:t>Ravintosisältö (100 g:ssa)</a:t>
            </a:r>
            <a:r>
              <a:rPr lang="fi-FI" sz="1400" dirty="0"/>
              <a:t> </a:t>
            </a:r>
          </a:p>
          <a:p>
            <a:pPr>
              <a:defRPr/>
            </a:pPr>
            <a:r>
              <a:rPr lang="fi-FI" sz="1400" dirty="0"/>
              <a:t>energiapitoisuus          130kJ / 30kcal</a:t>
            </a:r>
          </a:p>
          <a:p>
            <a:pPr>
              <a:defRPr/>
            </a:pPr>
            <a:r>
              <a:rPr lang="fi-FI" sz="1400" dirty="0"/>
              <a:t>Proteiinia		3g</a:t>
            </a:r>
          </a:p>
          <a:p>
            <a:pPr>
              <a:defRPr/>
            </a:pPr>
            <a:r>
              <a:rPr lang="fi-FI" sz="1400" dirty="0"/>
              <a:t>Hiilihydraatteja	3.4g</a:t>
            </a:r>
          </a:p>
          <a:p>
            <a:pPr>
              <a:defRPr/>
            </a:pPr>
            <a:r>
              <a:rPr lang="fi-FI" sz="1400" dirty="0"/>
              <a:t>        josta sokeria	3.4g</a:t>
            </a:r>
          </a:p>
          <a:p>
            <a:pPr>
              <a:defRPr/>
            </a:pPr>
            <a:r>
              <a:rPr lang="fi-FI" sz="1400" dirty="0"/>
              <a:t>        josta laktoosia	0g</a:t>
            </a:r>
          </a:p>
          <a:p>
            <a:pPr>
              <a:defRPr/>
            </a:pPr>
            <a:r>
              <a:rPr lang="fi-FI" sz="1400" dirty="0"/>
              <a:t>Rasvaa		0.4g</a:t>
            </a:r>
          </a:p>
          <a:p>
            <a:pPr>
              <a:defRPr/>
            </a:pPr>
            <a:r>
              <a:rPr lang="fi-FI" sz="1400" dirty="0"/>
              <a:t>josta tyydyttyneitä 	0.2g</a:t>
            </a:r>
          </a:p>
          <a:p>
            <a:pPr>
              <a:defRPr/>
            </a:pPr>
            <a:r>
              <a:rPr lang="fi-FI" sz="1400" dirty="0"/>
              <a:t>Ravintokuitua	0g</a:t>
            </a:r>
          </a:p>
          <a:p>
            <a:pPr>
              <a:defRPr/>
            </a:pPr>
            <a:r>
              <a:rPr lang="fi-FI" sz="1400" dirty="0"/>
              <a:t>Natriumia		0.04g</a:t>
            </a:r>
          </a:p>
        </p:txBody>
      </p:sp>
    </p:spTree>
    <p:extLst>
      <p:ext uri="{BB962C8B-B14F-4D97-AF65-F5344CB8AC3E}">
        <p14:creationId xmlns:p14="http://schemas.microsoft.com/office/powerpoint/2010/main" val="667955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76672"/>
            <a:ext cx="8373616" cy="1066800"/>
          </a:xfrm>
        </p:spPr>
        <p:txBody>
          <a:bodyPr>
            <a:normAutofit/>
          </a:bodyPr>
          <a:lstStyle/>
          <a:p>
            <a:r>
              <a:rPr lang="en-GB" sz="4200" b="1" dirty="0" err="1"/>
              <a:t>Lisäaineet</a:t>
            </a:r>
            <a:r>
              <a:rPr lang="en-GB" sz="4200" b="1" dirty="0"/>
              <a:t> </a:t>
            </a:r>
            <a:r>
              <a:rPr lang="en-GB" sz="4200" b="1" dirty="0" err="1"/>
              <a:t>merkitään</a:t>
            </a:r>
            <a:r>
              <a:rPr lang="en-GB" sz="4200" b="1" dirty="0"/>
              <a:t> E-</a:t>
            </a:r>
            <a:r>
              <a:rPr lang="en-GB" sz="4200" b="1" dirty="0" err="1"/>
              <a:t>koodein</a:t>
            </a:r>
            <a:endParaRPr lang="en-GB" sz="4200" b="1" dirty="0"/>
          </a:p>
        </p:txBody>
      </p:sp>
      <p:sp>
        <p:nvSpPr>
          <p:cNvPr id="3" name="Sisällön paikkamerkki 2"/>
          <p:cNvSpPr>
            <a:spLocks noGrp="1"/>
          </p:cNvSpPr>
          <p:nvPr>
            <p:ph idx="1"/>
          </p:nvPr>
        </p:nvSpPr>
        <p:spPr>
          <a:xfrm>
            <a:off x="539552" y="1556792"/>
            <a:ext cx="8147248" cy="5017744"/>
          </a:xfrm>
        </p:spPr>
        <p:txBody>
          <a:bodyPr>
            <a:normAutofit/>
          </a:bodyPr>
          <a:lstStyle/>
          <a:p>
            <a:pPr>
              <a:buNone/>
            </a:pPr>
            <a:r>
              <a:rPr lang="en-GB" b="1" dirty="0" err="1"/>
              <a:t>Lisäaineet</a:t>
            </a:r>
            <a:r>
              <a:rPr lang="en-GB" b="1" dirty="0"/>
              <a:t> </a:t>
            </a:r>
            <a:r>
              <a:rPr lang="en-GB" b="1" dirty="0" err="1"/>
              <a:t>parantavat</a:t>
            </a:r>
            <a:r>
              <a:rPr lang="en-GB" b="1" dirty="0"/>
              <a:t> </a:t>
            </a:r>
            <a:r>
              <a:rPr lang="en-GB" b="1" dirty="0" err="1"/>
              <a:t>tuotteen</a:t>
            </a:r>
            <a:r>
              <a:rPr lang="en-GB" b="1" dirty="0"/>
              <a:t>:</a:t>
            </a:r>
          </a:p>
          <a:p>
            <a:pPr>
              <a:buNone/>
            </a:pPr>
            <a:endParaRPr lang="en-GB" dirty="0"/>
          </a:p>
          <a:p>
            <a:pPr>
              <a:buNone/>
            </a:pPr>
            <a:r>
              <a:rPr lang="en-GB" dirty="0"/>
              <a:t>• </a:t>
            </a:r>
            <a:r>
              <a:rPr lang="en-GB" b="1" dirty="0" err="1">
                <a:solidFill>
                  <a:srgbClr val="FF0000"/>
                </a:solidFill>
              </a:rPr>
              <a:t>ulkonäköä</a:t>
            </a:r>
            <a:endParaRPr lang="en-GB" b="1" dirty="0">
              <a:solidFill>
                <a:srgbClr val="FF0000"/>
              </a:solidFill>
            </a:endParaRPr>
          </a:p>
          <a:p>
            <a:pPr>
              <a:buNone/>
            </a:pPr>
            <a:r>
              <a:rPr lang="en-GB" dirty="0"/>
              <a:t>• </a:t>
            </a:r>
            <a:r>
              <a:rPr lang="en-GB" b="1" dirty="0" err="1">
                <a:solidFill>
                  <a:srgbClr val="FF0000"/>
                </a:solidFill>
              </a:rPr>
              <a:t>säilyvyyttä</a:t>
            </a:r>
            <a:endParaRPr lang="en-GB" b="1" dirty="0">
              <a:solidFill>
                <a:srgbClr val="FF0000"/>
              </a:solidFill>
            </a:endParaRPr>
          </a:p>
          <a:p>
            <a:pPr>
              <a:buNone/>
            </a:pPr>
            <a:r>
              <a:rPr lang="en-GB" dirty="0"/>
              <a:t>• </a:t>
            </a:r>
            <a:r>
              <a:rPr lang="en-GB" b="1" dirty="0" err="1">
                <a:solidFill>
                  <a:srgbClr val="FF0000"/>
                </a:solidFill>
              </a:rPr>
              <a:t>makua</a:t>
            </a:r>
            <a:endParaRPr lang="en-GB" b="1" dirty="0">
              <a:solidFill>
                <a:srgbClr val="FF0000"/>
              </a:solidFill>
            </a:endParaRPr>
          </a:p>
          <a:p>
            <a:pPr>
              <a:buNone/>
            </a:pPr>
            <a:r>
              <a:rPr lang="en-GB" dirty="0"/>
              <a:t>• </a:t>
            </a:r>
            <a:r>
              <a:rPr lang="en-GB" b="1" dirty="0" err="1">
                <a:solidFill>
                  <a:srgbClr val="FF0000"/>
                </a:solidFill>
              </a:rPr>
              <a:t>valmistusominaisuuksia</a:t>
            </a:r>
            <a:endParaRPr lang="en-GB" dirty="0"/>
          </a:p>
          <a:p>
            <a:pPr>
              <a:buNone/>
            </a:pPr>
            <a:endParaRPr lang="en-GB" dirty="0"/>
          </a:p>
          <a:p>
            <a:pPr>
              <a:buNone/>
            </a:pPr>
            <a:r>
              <a:rPr lang="en-GB" b="1" dirty="0" err="1"/>
              <a:t>Lisäaineiden</a:t>
            </a:r>
            <a:r>
              <a:rPr lang="en-GB" b="1" dirty="0"/>
              <a:t> </a:t>
            </a:r>
            <a:r>
              <a:rPr lang="en-GB" b="1" dirty="0" err="1"/>
              <a:t>riskit</a:t>
            </a:r>
            <a:r>
              <a:rPr lang="en-GB" b="1" dirty="0"/>
              <a:t>:</a:t>
            </a:r>
          </a:p>
          <a:p>
            <a:pPr>
              <a:buNone/>
            </a:pPr>
            <a:endParaRPr lang="en-GB" dirty="0"/>
          </a:p>
          <a:p>
            <a:pPr>
              <a:buNone/>
            </a:pPr>
            <a:r>
              <a:rPr lang="en-GB" dirty="0"/>
              <a:t>• </a:t>
            </a:r>
            <a:r>
              <a:rPr lang="en-GB" b="1" dirty="0" err="1">
                <a:solidFill>
                  <a:srgbClr val="FF0000"/>
                </a:solidFill>
              </a:rPr>
              <a:t>Allergiaoireet</a:t>
            </a:r>
            <a:endParaRPr lang="en-GB" b="1" dirty="0">
              <a:solidFill>
                <a:srgbClr val="FF0000"/>
              </a:solidFill>
            </a:endParaRPr>
          </a:p>
          <a:p>
            <a:pPr>
              <a:buNone/>
            </a:pPr>
            <a:r>
              <a:rPr lang="en-GB" dirty="0"/>
              <a:t>• </a:t>
            </a:r>
            <a:r>
              <a:rPr lang="en-GB" b="1" dirty="0" err="1">
                <a:solidFill>
                  <a:srgbClr val="FF0000"/>
                </a:solidFill>
              </a:rPr>
              <a:t>Liikasaanti</a:t>
            </a:r>
            <a:r>
              <a:rPr lang="en-GB" b="1" dirty="0">
                <a:solidFill>
                  <a:srgbClr val="FF0000"/>
                </a:solidFill>
              </a:rPr>
              <a:t> (</a:t>
            </a:r>
            <a:r>
              <a:rPr lang="en-GB" b="1" dirty="0" err="1">
                <a:solidFill>
                  <a:srgbClr val="FF0000"/>
                </a:solidFill>
              </a:rPr>
              <a:t>ADi</a:t>
            </a:r>
            <a:r>
              <a:rPr lang="en-GB" b="1" dirty="0">
                <a:solidFill>
                  <a:srgbClr val="FF0000"/>
                </a:solidFill>
              </a:rPr>
              <a:t>- </a:t>
            </a:r>
            <a:r>
              <a:rPr lang="en-GB" b="1" dirty="0" err="1">
                <a:solidFill>
                  <a:srgbClr val="FF0000"/>
                </a:solidFill>
              </a:rPr>
              <a:t>arvo</a:t>
            </a:r>
            <a:r>
              <a:rPr lang="en-GB" b="1" dirty="0">
                <a:solidFill>
                  <a:srgbClr val="FF0000"/>
                </a:solidFill>
              </a:rPr>
              <a:t>)</a:t>
            </a:r>
          </a:p>
        </p:txBody>
      </p:sp>
    </p:spTree>
    <p:extLst>
      <p:ext uri="{BB962C8B-B14F-4D97-AF65-F5344CB8AC3E}">
        <p14:creationId xmlns:p14="http://schemas.microsoft.com/office/powerpoint/2010/main" val="92449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539552" y="332656"/>
            <a:ext cx="8373616" cy="792088"/>
          </a:xfrm>
        </p:spPr>
        <p:txBody>
          <a:bodyPr/>
          <a:lstStyle/>
          <a:p>
            <a:pPr>
              <a:defRPr/>
            </a:pPr>
            <a:r>
              <a:rPr lang="fi-FI" b="1" dirty="0">
                <a:latin typeface="+mn-lt"/>
              </a:rPr>
              <a:t>Harjoituskysymyksiä</a:t>
            </a:r>
            <a:r>
              <a:rPr lang="fi-FI" dirty="0"/>
              <a:t> </a:t>
            </a:r>
          </a:p>
        </p:txBody>
      </p:sp>
      <p:sp>
        <p:nvSpPr>
          <p:cNvPr id="7171" name="Rectangle 3"/>
          <p:cNvSpPr>
            <a:spLocks noGrp="1" noChangeArrowheads="1"/>
          </p:cNvSpPr>
          <p:nvPr>
            <p:ph idx="1"/>
          </p:nvPr>
        </p:nvSpPr>
        <p:spPr>
          <a:xfrm>
            <a:off x="251520" y="1196752"/>
            <a:ext cx="8712968" cy="5661248"/>
          </a:xfrm>
        </p:spPr>
        <p:txBody>
          <a:bodyPr>
            <a:normAutofit fontScale="92500" lnSpcReduction="20000"/>
          </a:bodyPr>
          <a:lstStyle/>
          <a:p>
            <a:pPr marL="360363" indent="-360363">
              <a:lnSpc>
                <a:spcPct val="80000"/>
              </a:lnSpc>
              <a:buFont typeface="+mj-lt"/>
              <a:buAutoNum type="alphaLcParenR"/>
              <a:tabLst>
                <a:tab pos="360363" algn="l"/>
              </a:tabLst>
            </a:pPr>
            <a:r>
              <a:rPr lang="fi-FI" sz="1800" b="1" i="1" dirty="0"/>
              <a:t>Mitä tarkoittaa ”terveellinen ruokavalio?” </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Mitkä ovat suomalaisten ravintosuositukset?</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Pohdi, mitkä tekijät länsimaisessa yhteiskunnassa edistävät ja toisaalta hankaloittavat terveellisen ravitsemuksen noudattamista. </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Rasvat; ystävä vai vihollinen? Esitä perusteltuja argumentteja molemmilta näkökannoilta.</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Nykyään muodissa ovat erilaiset funktionaaliset elintarvikkeet ja niin sanotut ”Superruoat.” Mitä nämä termit tarkoittavat?</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Suomessa ruokavalio kevenee, mutta siitä huolimatta ylipainoisten osuus lisääntyy. Miten tämä ristiriita on selitettävissä?</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Olet päättänyt muuttaa ruokavaliota terveellisemmäksi. Miten voit hyödyntää elintarvikepakkauksessa olevia tuoteselostuksia?</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Moni nuori on tietoinen siitä, mistä terveellinen ja täysipainoinen ruokavalio koostuu. Pohdi tekijöitä, jotka vaikuttavat siihen, ettei tätä tietoutta käytetä hyväksi syömiseen liittyviä valintoja tehtäessä.</a:t>
            </a:r>
          </a:p>
          <a:p>
            <a:pPr marL="360363" indent="-360363">
              <a:lnSpc>
                <a:spcPct val="80000"/>
              </a:lnSpc>
              <a:buFont typeface="+mj-lt"/>
              <a:buAutoNum type="alphaLcParenR"/>
            </a:pPr>
            <a:endParaRPr lang="fi-FI" sz="1800" b="1" i="1" dirty="0"/>
          </a:p>
          <a:p>
            <a:pPr marL="360363" indent="-360363">
              <a:lnSpc>
                <a:spcPct val="80000"/>
              </a:lnSpc>
              <a:buFont typeface="+mj-lt"/>
              <a:buAutoNum type="alphaLcParenR"/>
            </a:pPr>
            <a:r>
              <a:rPr lang="fi-FI" sz="1800" b="1" i="1" dirty="0"/>
              <a:t>Millaisia ovat suomalaisen ruokakulttuurin erityispiirteet?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79512" y="692696"/>
            <a:ext cx="8784976" cy="5976664"/>
          </a:xfrm>
        </p:spPr>
        <p:txBody>
          <a:bodyPr>
            <a:normAutofit fontScale="70000" lnSpcReduction="20000"/>
          </a:bodyPr>
          <a:lstStyle/>
          <a:p>
            <a:pPr>
              <a:lnSpc>
                <a:spcPct val="120000"/>
              </a:lnSpc>
              <a:buFont typeface="Wingdings" pitchFamily="2" charset="2"/>
              <a:buNone/>
              <a:defRPr/>
            </a:pPr>
            <a:r>
              <a:rPr lang="fi-FI" sz="2000" dirty="0"/>
              <a:t>	</a:t>
            </a:r>
            <a:r>
              <a:rPr lang="fi-FI" sz="2900" b="1" dirty="0"/>
              <a:t>K</a:t>
            </a:r>
            <a:r>
              <a:rPr lang="fi-FI" b="1" dirty="0"/>
              <a:t>äsite: energiatiheys </a:t>
            </a:r>
            <a:r>
              <a:rPr lang="fi-FI" b="1" dirty="0">
                <a:solidFill>
                  <a:srgbClr val="CC0000"/>
                </a:solidFill>
              </a:rPr>
              <a:t>(syksy 2008)</a:t>
            </a:r>
          </a:p>
          <a:p>
            <a:pPr>
              <a:lnSpc>
                <a:spcPct val="120000"/>
              </a:lnSpc>
              <a:spcBef>
                <a:spcPct val="0"/>
              </a:spcBef>
              <a:buFont typeface="Wingdings" pitchFamily="2" charset="2"/>
              <a:buNone/>
              <a:defRPr/>
            </a:pPr>
            <a:endParaRPr lang="fi-FI" sz="1600" b="1" dirty="0">
              <a:solidFill>
                <a:srgbClr val="CC0000"/>
              </a:solidFill>
            </a:endParaRPr>
          </a:p>
          <a:p>
            <a:pPr>
              <a:lnSpc>
                <a:spcPct val="120000"/>
              </a:lnSpc>
              <a:buFont typeface="Wingdings" pitchFamily="2" charset="2"/>
              <a:buNone/>
              <a:defRPr/>
            </a:pPr>
            <a:r>
              <a:rPr lang="fi-FI" b="1" dirty="0"/>
              <a:t>	Käsite: Mitä BMI kertoo ja miten sitä mitataan? </a:t>
            </a:r>
            <a:r>
              <a:rPr lang="fi-FI" b="1" dirty="0">
                <a:solidFill>
                  <a:srgbClr val="CC0000"/>
                </a:solidFill>
              </a:rPr>
              <a:t>(kevät 2009)</a:t>
            </a:r>
            <a:endParaRPr lang="fi-FI" dirty="0"/>
          </a:p>
          <a:p>
            <a:pPr>
              <a:lnSpc>
                <a:spcPct val="120000"/>
              </a:lnSpc>
              <a:buFont typeface="Wingdings" pitchFamily="2" charset="2"/>
              <a:buNone/>
              <a:defRPr/>
            </a:pPr>
            <a:endParaRPr lang="fi-FI" sz="1600" dirty="0"/>
          </a:p>
          <a:p>
            <a:pPr>
              <a:lnSpc>
                <a:spcPct val="120000"/>
              </a:lnSpc>
              <a:buFont typeface="Wingdings" pitchFamily="2" charset="2"/>
              <a:buNone/>
              <a:defRPr/>
            </a:pPr>
            <a:r>
              <a:rPr lang="fi-FI" b="1" dirty="0"/>
              <a:t>	Mitkä ovat maitotuotteita koskevat ravitsemussuositukset? Minkälaisia terveysvaikutuksia maitovalmisteilla on? </a:t>
            </a:r>
            <a:r>
              <a:rPr lang="fi-FI" b="1" dirty="0">
                <a:solidFill>
                  <a:srgbClr val="CC0000"/>
                </a:solidFill>
              </a:rPr>
              <a:t>(kevät 2009)</a:t>
            </a:r>
          </a:p>
          <a:p>
            <a:pPr>
              <a:lnSpc>
                <a:spcPct val="120000"/>
              </a:lnSpc>
              <a:buFont typeface="Wingdings" pitchFamily="2" charset="2"/>
              <a:buNone/>
              <a:defRPr/>
            </a:pPr>
            <a:endParaRPr lang="fi-FI" sz="1600" dirty="0"/>
          </a:p>
          <a:p>
            <a:pPr>
              <a:lnSpc>
                <a:spcPct val="120000"/>
              </a:lnSpc>
              <a:buFont typeface="Wingdings" pitchFamily="2" charset="2"/>
              <a:buNone/>
              <a:defRPr/>
            </a:pPr>
            <a:r>
              <a:rPr lang="fi-FI" b="1" dirty="0"/>
              <a:t>	Varusmiespalveluksensa aloittavien nuorten miesten kunto on huonontunut ja keskimääräinen paino noussut viimeksi kuluneen 10 -15 vuoden aikana. Mistä ilmiö kertoo, ja minkälaisia seurauksia siitä voi olla odotettavissa terveyden kannalta? </a:t>
            </a:r>
            <a:r>
              <a:rPr lang="fi-FI" b="1" dirty="0">
                <a:solidFill>
                  <a:srgbClr val="CC0000"/>
                </a:solidFill>
              </a:rPr>
              <a:t>(syksy 2009)</a:t>
            </a:r>
          </a:p>
          <a:p>
            <a:pPr>
              <a:lnSpc>
                <a:spcPct val="120000"/>
              </a:lnSpc>
              <a:buFont typeface="Wingdings" pitchFamily="2" charset="2"/>
              <a:buNone/>
              <a:defRPr/>
            </a:pPr>
            <a:endParaRPr lang="fi-FI" sz="1600" b="1" dirty="0">
              <a:solidFill>
                <a:srgbClr val="CC0000"/>
              </a:solidFill>
            </a:endParaRPr>
          </a:p>
          <a:p>
            <a:pPr>
              <a:lnSpc>
                <a:spcPct val="120000"/>
              </a:lnSpc>
              <a:buFont typeface="Wingdings" pitchFamily="2" charset="2"/>
              <a:buNone/>
              <a:defRPr/>
            </a:pPr>
            <a:r>
              <a:rPr lang="fi-FI" b="1" dirty="0">
                <a:solidFill>
                  <a:srgbClr val="CC0000"/>
                </a:solidFill>
              </a:rPr>
              <a:t>	</a:t>
            </a:r>
            <a:r>
              <a:rPr lang="fi-FI" b="1" dirty="0"/>
              <a:t>Käsite: HDL &amp; LDL </a:t>
            </a:r>
            <a:r>
              <a:rPr lang="fi-FI" b="1" dirty="0">
                <a:solidFill>
                  <a:srgbClr val="CC0000"/>
                </a:solidFill>
              </a:rPr>
              <a:t>(kevät 2010)</a:t>
            </a:r>
          </a:p>
          <a:p>
            <a:pPr>
              <a:lnSpc>
                <a:spcPct val="120000"/>
              </a:lnSpc>
              <a:buFont typeface="Wingdings" pitchFamily="2" charset="2"/>
              <a:buNone/>
              <a:defRPr/>
            </a:pPr>
            <a:endParaRPr lang="fi-FI" sz="1600" b="1" dirty="0">
              <a:solidFill>
                <a:srgbClr val="CC0000"/>
              </a:solidFill>
            </a:endParaRPr>
          </a:p>
          <a:p>
            <a:pPr>
              <a:lnSpc>
                <a:spcPct val="120000"/>
              </a:lnSpc>
              <a:buFont typeface="Wingdings" pitchFamily="2" charset="2"/>
              <a:buNone/>
              <a:defRPr/>
            </a:pPr>
            <a:r>
              <a:rPr lang="fi-FI" b="1" dirty="0">
                <a:solidFill>
                  <a:srgbClr val="CC0000"/>
                </a:solidFill>
              </a:rPr>
              <a:t>	</a:t>
            </a:r>
            <a:r>
              <a:rPr lang="fi-FI" b="1" dirty="0"/>
              <a:t>Analysoi (laihdutus-) mainoksessa käytettyjä vaikuttamisen keinoja ja arvioi lääketieteelliseen tietoon perustuen mainoksen sisältöä ja siinä esitettyjä väitteitä. </a:t>
            </a:r>
            <a:r>
              <a:rPr lang="fi-FI" b="1" dirty="0">
                <a:solidFill>
                  <a:srgbClr val="C00000"/>
                </a:solidFill>
              </a:rPr>
              <a:t>(kevät 2010)</a:t>
            </a:r>
          </a:p>
          <a:p>
            <a:pPr>
              <a:lnSpc>
                <a:spcPct val="120000"/>
              </a:lnSpc>
              <a:buFont typeface="Wingdings" pitchFamily="2" charset="2"/>
              <a:buNone/>
              <a:defRPr/>
            </a:pPr>
            <a:endParaRPr lang="fi-FI" sz="1400" b="1" dirty="0">
              <a:solidFill>
                <a:srgbClr val="FF0000"/>
              </a:solidFill>
            </a:endParaRPr>
          </a:p>
          <a:p>
            <a:pPr>
              <a:lnSpc>
                <a:spcPct val="120000"/>
              </a:lnSpc>
              <a:buFont typeface="Wingdings" pitchFamily="2" charset="2"/>
              <a:buNone/>
              <a:defRPr/>
            </a:pPr>
            <a:r>
              <a:rPr lang="fi-FI" sz="2000" b="1" dirty="0"/>
              <a:t>	</a:t>
            </a:r>
            <a:r>
              <a:rPr lang="fi-FI" b="1" dirty="0"/>
              <a:t>Julkisuudessa on kannettu huolta lasten ja nuorten makeisten käytön ja jatkuvan napostelun lisääntymisen aiheuttamista terveyshaitoista. Elintarviketeollisuusliiton mukaan vuonna 1995 makeisia myytiin noin 28 miljoonaa kiloa, kun vuonna 2007 myynti oli jo noin 40 miljoonaa kiloa. Kuvaile ja arvioi terveyden edistämisen keinoja lasten ja nuorten makeisten kulutuksen vähentämiseksi. </a:t>
            </a:r>
            <a:r>
              <a:rPr lang="fi-FI" b="1" dirty="0">
                <a:solidFill>
                  <a:srgbClr val="C00000"/>
                </a:solidFill>
              </a:rPr>
              <a:t>(kevät 2010)</a:t>
            </a:r>
            <a:endParaRPr lang="fi-FI" sz="2000" dirty="0">
              <a:solidFill>
                <a:srgbClr val="C00000"/>
              </a:solidFill>
            </a:endParaRPr>
          </a:p>
          <a:p>
            <a:pPr>
              <a:lnSpc>
                <a:spcPct val="120000"/>
              </a:lnSpc>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90D6E772-CA14-428C-8F6A-3C706FF6618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xmlns="" id="{03DA988B-F15D-4ED8-9E16-4B88DC93B663}"/>
              </a:ext>
            </a:extLst>
          </p:cNvPr>
          <p:cNvSpPr>
            <a:spLocks noGrp="1"/>
          </p:cNvSpPr>
          <p:nvPr>
            <p:ph idx="1"/>
          </p:nvPr>
        </p:nvSpPr>
        <p:spPr/>
        <p:txBody>
          <a:bodyPr>
            <a:normAutofit/>
          </a:bodyPr>
          <a:lstStyle/>
          <a:p>
            <a:r>
              <a:rPr lang="fi-FI" sz="2800" dirty="0"/>
              <a:t>Valitse kysymyksistä kaksi ja tee hyvän vastauksen piirteitä noudattaen vastaus/</a:t>
            </a:r>
            <a:r>
              <a:rPr lang="fi-FI" sz="2800" dirty="0" err="1"/>
              <a:t>hahmoitelma</a:t>
            </a:r>
            <a:endParaRPr lang="fi-FI" sz="2800" dirty="0"/>
          </a:p>
          <a:p>
            <a:endParaRPr lang="fi-FI" sz="2800" dirty="0"/>
          </a:p>
          <a:p>
            <a:r>
              <a:rPr lang="fi-FI" sz="2800" dirty="0"/>
              <a:t>Hyvän vastauksen piirteet -&gt;</a:t>
            </a:r>
            <a:r>
              <a:rPr lang="fi-FI" sz="2800" dirty="0" err="1"/>
              <a:t>pedanet</a:t>
            </a:r>
            <a:r>
              <a:rPr lang="fi-FI" sz="2800" dirty="0"/>
              <a:t>-&gt;linkkilista</a:t>
            </a:r>
          </a:p>
          <a:p>
            <a:endParaRPr lang="fi-FI" sz="2800" dirty="0"/>
          </a:p>
          <a:p>
            <a:r>
              <a:rPr lang="fi-FI" sz="2800" dirty="0"/>
              <a:t>Tiedonkäsittelyn arviointikriteerit Terve3 kirjan s.</a:t>
            </a:r>
            <a:r>
              <a:rPr lang="fi-FI" sz="2200" dirty="0"/>
              <a:t> 3</a:t>
            </a:r>
          </a:p>
          <a:p>
            <a:pPr marL="0" indent="0">
              <a:buNone/>
            </a:pPr>
            <a:endParaRPr lang="fi-FI" sz="2200" dirty="0"/>
          </a:p>
          <a:p>
            <a:pPr marL="0" indent="0">
              <a:buNone/>
            </a:pPr>
            <a:r>
              <a:rPr lang="fi-FI" sz="3600" dirty="0">
                <a:sym typeface="Wingdings" panose="05000000000000000000" pitchFamily="2" charset="2"/>
              </a:rPr>
              <a:t></a:t>
            </a:r>
            <a:endParaRPr lang="fi-FI" sz="3600" dirty="0"/>
          </a:p>
        </p:txBody>
      </p:sp>
    </p:spTree>
    <p:extLst>
      <p:ext uri="{BB962C8B-B14F-4D97-AF65-F5344CB8AC3E}">
        <p14:creationId xmlns:p14="http://schemas.microsoft.com/office/powerpoint/2010/main" val="122774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Määrittele käsitteet</a:t>
            </a:r>
            <a:endParaRPr lang="fi-FI" dirty="0"/>
          </a:p>
        </p:txBody>
      </p:sp>
      <p:sp>
        <p:nvSpPr>
          <p:cNvPr id="3" name="Sisällön paikkamerkki 2"/>
          <p:cNvSpPr>
            <a:spLocks noGrp="1"/>
          </p:cNvSpPr>
          <p:nvPr>
            <p:ph idx="1"/>
          </p:nvPr>
        </p:nvSpPr>
        <p:spPr/>
        <p:txBody>
          <a:bodyPr/>
          <a:lstStyle/>
          <a:p>
            <a:r>
              <a:rPr lang="fi-FI" dirty="0" err="1" smtClean="0"/>
              <a:t>Glykemia</a:t>
            </a:r>
            <a:r>
              <a:rPr lang="fi-FI" dirty="0" smtClean="0"/>
              <a:t> indeksi GI</a:t>
            </a:r>
          </a:p>
          <a:p>
            <a:r>
              <a:rPr lang="fi-FI" dirty="0" smtClean="0"/>
              <a:t>Antioksidantit</a:t>
            </a:r>
          </a:p>
          <a:p>
            <a:r>
              <a:rPr lang="fi-FI" dirty="0" smtClean="0"/>
              <a:t>Perusaineenvaihdunta</a:t>
            </a:r>
          </a:p>
          <a:p>
            <a:r>
              <a:rPr lang="fi-FI" dirty="0" smtClean="0"/>
              <a:t>Tyydyttymättömät rasvahapot</a:t>
            </a:r>
          </a:p>
          <a:p>
            <a:r>
              <a:rPr lang="fi-FI" dirty="0" smtClean="0"/>
              <a:t>Ravintoainetiheys</a:t>
            </a:r>
          </a:p>
          <a:p>
            <a:r>
              <a:rPr lang="fi-FI" dirty="0" smtClean="0"/>
              <a:t>Energiatiheys</a:t>
            </a:r>
          </a:p>
          <a:p>
            <a:r>
              <a:rPr lang="fi-FI" dirty="0" smtClean="0"/>
              <a:t>Keliakia</a:t>
            </a:r>
          </a:p>
          <a:p>
            <a:r>
              <a:rPr lang="fi-FI" dirty="0" smtClean="0"/>
              <a:t>Vegaani</a:t>
            </a:r>
          </a:p>
          <a:p>
            <a:r>
              <a:rPr lang="fi-FI" dirty="0" smtClean="0"/>
              <a:t>Funktionaalinen elintarvike</a:t>
            </a:r>
          </a:p>
        </p:txBody>
      </p:sp>
    </p:spTree>
    <p:extLst>
      <p:ext uri="{BB962C8B-B14F-4D97-AF65-F5344CB8AC3E}">
        <p14:creationId xmlns:p14="http://schemas.microsoft.com/office/powerpoint/2010/main" val="256037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149080"/>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a:xfrm>
            <a:off x="323528" y="620688"/>
            <a:ext cx="8363272" cy="1066800"/>
          </a:xfrm>
        </p:spPr>
        <p:txBody>
          <a:bodyPr/>
          <a:lstStyle/>
          <a:p>
            <a:r>
              <a:rPr lang="fi-FI" b="1" dirty="0"/>
              <a:t>Ravitsemussuositukset</a:t>
            </a:r>
          </a:p>
        </p:txBody>
      </p:sp>
      <p:sp>
        <p:nvSpPr>
          <p:cNvPr id="3" name="Platshållare för innehåll 2"/>
          <p:cNvSpPr>
            <a:spLocks noGrp="1"/>
          </p:cNvSpPr>
          <p:nvPr>
            <p:ph idx="1"/>
          </p:nvPr>
        </p:nvSpPr>
        <p:spPr>
          <a:xfrm>
            <a:off x="735041" y="1844824"/>
            <a:ext cx="4497331" cy="2304256"/>
          </a:xfrm>
        </p:spPr>
        <p:txBody>
          <a:bodyPr>
            <a:normAutofit/>
          </a:bodyPr>
          <a:lstStyle/>
          <a:p>
            <a:pPr>
              <a:tabLst>
                <a:tab pos="449263" algn="l"/>
              </a:tabLst>
            </a:pPr>
            <a:r>
              <a:rPr lang="fi-FI" b="1" dirty="0">
                <a:solidFill>
                  <a:srgbClr val="FFC000"/>
                </a:solidFill>
                <a:effectLst>
                  <a:outerShdw blurRad="38100" dist="38100" dir="2700000" algn="tl">
                    <a:srgbClr val="000000">
                      <a:alpha val="43137"/>
                    </a:srgbClr>
                  </a:outerShdw>
                </a:effectLst>
              </a:rPr>
              <a:t>Miksi </a:t>
            </a:r>
            <a:r>
              <a:rPr lang="fi-FI" dirty="0"/>
              <a:t>ravintosuositukset on laadittu?</a:t>
            </a:r>
          </a:p>
          <a:p>
            <a:pPr>
              <a:buNone/>
              <a:tabLst>
                <a:tab pos="449263" algn="l"/>
              </a:tabLst>
            </a:pPr>
            <a:endParaRPr lang="fi-FI" dirty="0"/>
          </a:p>
          <a:p>
            <a:pPr algn="ctr"/>
            <a:r>
              <a:rPr lang="fi-FI" b="1" dirty="0">
                <a:solidFill>
                  <a:srgbClr val="FFC000"/>
                </a:solidFill>
                <a:effectLst>
                  <a:outerShdw blurRad="38100" dist="38100" dir="2700000" algn="tl">
                    <a:srgbClr val="000000">
                      <a:alpha val="43137"/>
                    </a:srgbClr>
                  </a:outerShdw>
                </a:effectLst>
              </a:rPr>
              <a:t>Kuka</a:t>
            </a:r>
            <a:r>
              <a:rPr lang="fi-FI" dirty="0"/>
              <a:t> ne on laatinut ja </a:t>
            </a:r>
            <a:r>
              <a:rPr lang="fi-FI" b="1" dirty="0">
                <a:solidFill>
                  <a:srgbClr val="FFC000"/>
                </a:solidFill>
                <a:effectLst>
                  <a:outerShdw blurRad="38100" dist="38100" dir="2700000" algn="tl">
                    <a:srgbClr val="000000">
                      <a:alpha val="43137"/>
                    </a:srgbClr>
                  </a:outerShdw>
                </a:effectLst>
              </a:rPr>
              <a:t>mihin ne perustuvat</a:t>
            </a:r>
            <a:r>
              <a:rPr lang="fi-FI" dirty="0" smtClean="0"/>
              <a:t>?</a:t>
            </a:r>
          </a:p>
          <a:p>
            <a:pPr algn="ctr"/>
            <a:r>
              <a:rPr lang="fi-FI" dirty="0" smtClean="0"/>
              <a:t>Kritiikki?</a:t>
            </a:r>
            <a:endParaRPr lang="fi-FI"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725144"/>
            <a:ext cx="24384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0492" y="3593145"/>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01671">
            <a:off x="5804211" y="1264573"/>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1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332656"/>
            <a:ext cx="8229600" cy="936104"/>
          </a:xfrm>
        </p:spPr>
        <p:txBody>
          <a:bodyPr/>
          <a:lstStyle/>
          <a:p>
            <a:r>
              <a:rPr lang="fi-FI" b="1" dirty="0"/>
              <a:t>Ravitsemussuositukset</a:t>
            </a:r>
            <a:endParaRPr lang="en-GB" b="1" dirty="0"/>
          </a:p>
        </p:txBody>
      </p:sp>
      <p:sp>
        <p:nvSpPr>
          <p:cNvPr id="3" name="Sisällön paikkamerkki 2"/>
          <p:cNvSpPr>
            <a:spLocks noGrp="1"/>
          </p:cNvSpPr>
          <p:nvPr>
            <p:ph idx="1"/>
          </p:nvPr>
        </p:nvSpPr>
        <p:spPr>
          <a:xfrm>
            <a:off x="323528" y="1196752"/>
            <a:ext cx="8496944" cy="5472608"/>
          </a:xfrm>
        </p:spPr>
        <p:txBody>
          <a:bodyPr>
            <a:normAutofit/>
          </a:bodyPr>
          <a:lstStyle/>
          <a:p>
            <a:r>
              <a:rPr lang="fi-FI" b="1" dirty="0">
                <a:solidFill>
                  <a:srgbClr val="FFC000"/>
                </a:solidFill>
                <a:effectLst>
                  <a:outerShdw blurRad="38100" dist="38100" dir="2700000" algn="tl">
                    <a:srgbClr val="000000">
                      <a:alpha val="43137"/>
                    </a:srgbClr>
                  </a:outerShdw>
                </a:effectLst>
              </a:rPr>
              <a:t>Valtion ravitsemusneuvottelukunta </a:t>
            </a:r>
            <a:r>
              <a:rPr lang="fi-FI" dirty="0"/>
              <a:t>on asettanut vuonna 2005 tavoitteekseen </a:t>
            </a:r>
            <a:r>
              <a:rPr lang="fi-FI" b="1" dirty="0"/>
              <a:t>suomalaisten ravitsemuksen parantamisen</a:t>
            </a:r>
            <a:r>
              <a:rPr lang="fi-FI" dirty="0"/>
              <a:t> (ja </a:t>
            </a:r>
            <a:r>
              <a:rPr lang="fi-FI" i="1" dirty="0">
                <a:solidFill>
                  <a:srgbClr val="FFC000"/>
                </a:solidFill>
                <a:effectLst>
                  <a:outerShdw blurRad="38100" dist="38100" dir="2700000" algn="tl">
                    <a:srgbClr val="000000">
                      <a:alpha val="43137"/>
                    </a:srgbClr>
                  </a:outerShdw>
                </a:effectLst>
              </a:rPr>
              <a:t>päivittänyt ohjeita 2014</a:t>
            </a:r>
            <a:r>
              <a:rPr lang="fi-FI" dirty="0"/>
              <a:t>) : </a:t>
            </a:r>
          </a:p>
          <a:p>
            <a:pPr>
              <a:lnSpc>
                <a:spcPct val="110000"/>
              </a:lnSpc>
              <a:buNone/>
            </a:pPr>
            <a:endParaRPr lang="fi-FI" dirty="0"/>
          </a:p>
          <a:p>
            <a:pPr marL="624078" indent="-514350">
              <a:lnSpc>
                <a:spcPct val="110000"/>
              </a:lnSpc>
              <a:buFont typeface="+mj-lt"/>
              <a:buAutoNum type="arabicPeriod"/>
              <a:defRPr/>
            </a:pPr>
            <a:r>
              <a:rPr lang="fi-FI" dirty="0"/>
              <a:t>energian </a:t>
            </a:r>
            <a:r>
              <a:rPr lang="fi-FI" b="1" dirty="0"/>
              <a:t>saannin ja kulutuksen tasapainottaminen</a:t>
            </a:r>
          </a:p>
          <a:p>
            <a:pPr marL="624078" indent="-514350">
              <a:lnSpc>
                <a:spcPct val="110000"/>
              </a:lnSpc>
              <a:buFont typeface="+mj-lt"/>
              <a:buAutoNum type="arabicPeriod"/>
              <a:defRPr/>
            </a:pPr>
            <a:r>
              <a:rPr lang="fi-FI" dirty="0"/>
              <a:t>tasapainoinen ja </a:t>
            </a:r>
            <a:r>
              <a:rPr lang="fi-FI" b="1" dirty="0"/>
              <a:t>riittävä ravintoaineiden saanti</a:t>
            </a:r>
          </a:p>
          <a:p>
            <a:pPr marL="624078" indent="-514350">
              <a:lnSpc>
                <a:spcPct val="110000"/>
              </a:lnSpc>
              <a:buFont typeface="+mj-lt"/>
              <a:buAutoNum type="arabicPeriod"/>
              <a:defRPr/>
            </a:pPr>
            <a:r>
              <a:rPr lang="fi-FI" b="1" dirty="0"/>
              <a:t>kuitupitoisten</a:t>
            </a:r>
            <a:r>
              <a:rPr lang="fi-FI" dirty="0"/>
              <a:t> hiilihydraattien saannin </a:t>
            </a:r>
            <a:r>
              <a:rPr lang="fi-FI" b="1" dirty="0"/>
              <a:t>lisääminen</a:t>
            </a:r>
          </a:p>
          <a:p>
            <a:pPr marL="624078" indent="-514350">
              <a:lnSpc>
                <a:spcPct val="110000"/>
              </a:lnSpc>
              <a:buFont typeface="+mj-lt"/>
              <a:buAutoNum type="arabicPeriod"/>
              <a:defRPr/>
            </a:pPr>
            <a:r>
              <a:rPr lang="fi-FI" dirty="0"/>
              <a:t>puhdistettujen </a:t>
            </a:r>
            <a:r>
              <a:rPr lang="fi-FI" b="1" dirty="0"/>
              <a:t>sokereiden</a:t>
            </a:r>
            <a:r>
              <a:rPr lang="fi-FI" dirty="0"/>
              <a:t> määrän </a:t>
            </a:r>
            <a:r>
              <a:rPr lang="fi-FI" b="1" dirty="0"/>
              <a:t>vähentäminen</a:t>
            </a:r>
          </a:p>
          <a:p>
            <a:pPr marL="624078" indent="-514350">
              <a:lnSpc>
                <a:spcPct val="110000"/>
              </a:lnSpc>
              <a:buFont typeface="+mj-lt"/>
              <a:buAutoNum type="arabicPeriod"/>
              <a:defRPr/>
            </a:pPr>
            <a:r>
              <a:rPr lang="fi-FI" b="1" dirty="0"/>
              <a:t>kovan rasvan </a:t>
            </a:r>
            <a:r>
              <a:rPr lang="fi-FI" dirty="0"/>
              <a:t>saannin </a:t>
            </a:r>
            <a:r>
              <a:rPr lang="fi-FI" b="1" dirty="0"/>
              <a:t>vähentäminen</a:t>
            </a:r>
            <a:r>
              <a:rPr lang="fi-FI" dirty="0"/>
              <a:t> ja osittainen korvaaminen pehmeillä rasvoilla</a:t>
            </a:r>
          </a:p>
          <a:p>
            <a:pPr marL="624078" indent="-514350">
              <a:lnSpc>
                <a:spcPct val="110000"/>
              </a:lnSpc>
              <a:buFont typeface="+mj-lt"/>
              <a:buAutoNum type="arabicPeriod"/>
              <a:defRPr/>
            </a:pPr>
            <a:r>
              <a:rPr lang="fi-FI" b="1" dirty="0"/>
              <a:t>alkoholin</a:t>
            </a:r>
            <a:r>
              <a:rPr lang="fi-FI" dirty="0"/>
              <a:t> kulutuksen </a:t>
            </a:r>
            <a:r>
              <a:rPr lang="fi-FI" b="1" dirty="0"/>
              <a:t>pitäminen kohtuullisena</a:t>
            </a:r>
          </a:p>
          <a:p>
            <a:pPr marL="624078" indent="-514350">
              <a:lnSpc>
                <a:spcPct val="110000"/>
              </a:lnSpc>
              <a:buFont typeface="+mj-lt"/>
              <a:buAutoNum type="arabicPeriod"/>
              <a:defRPr/>
            </a:pPr>
            <a:r>
              <a:rPr lang="fi-FI" b="1" dirty="0"/>
              <a:t>suolan</a:t>
            </a:r>
            <a:r>
              <a:rPr lang="fi-FI" dirty="0"/>
              <a:t> (natriumin) saannin </a:t>
            </a:r>
            <a:r>
              <a:rPr lang="fi-FI" b="1" dirty="0"/>
              <a:t>vähentäminen</a:t>
            </a:r>
          </a:p>
          <a:p>
            <a:pPr marL="624078" indent="-514350">
              <a:lnSpc>
                <a:spcPct val="110000"/>
              </a:lnSpc>
              <a:buFont typeface="+mj-lt"/>
              <a:buAutoNum type="arabicPeriod"/>
              <a:defRPr/>
            </a:pPr>
            <a:r>
              <a:rPr lang="fi-FI" b="1" dirty="0"/>
              <a:t>D-vitamiinin </a:t>
            </a:r>
            <a:r>
              <a:rPr lang="fi-FI" dirty="0"/>
              <a:t>saannin</a:t>
            </a:r>
            <a:r>
              <a:rPr lang="fi-FI" b="1" dirty="0"/>
              <a:t> nosto</a:t>
            </a:r>
          </a:p>
          <a:p>
            <a:pPr marL="624078" indent="-514350">
              <a:buNone/>
            </a:pPr>
            <a:endParaRPr lang="en-GB" sz="2200"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0" y="0"/>
            <a:ext cx="9036496" cy="620688"/>
          </a:xfrm>
        </p:spPr>
        <p:txBody>
          <a:bodyPr>
            <a:noAutofit/>
          </a:bodyPr>
          <a:lstStyle/>
          <a:p>
            <a:pPr eaLnBrk="1" fontAlgn="auto" hangingPunct="1">
              <a:spcAft>
                <a:spcPts val="0"/>
              </a:spcAft>
              <a:defRPr/>
            </a:pPr>
            <a:r>
              <a:rPr lang="fi-F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FF00">
                      <a:alpha val="60000"/>
                    </a:srgbClr>
                  </a:glow>
                  <a:outerShdw blurRad="38100" dist="38100" dir="2700000" algn="tl">
                    <a:srgbClr val="000000">
                      <a:alpha val="43137"/>
                    </a:srgbClr>
                  </a:outerShdw>
                </a:effectLst>
                <a:latin typeface="Verdana" pitchFamily="34" charset="0"/>
              </a:rPr>
              <a:t>SUOMALAISET RAVINTOSUOSITUKSET (2005)</a:t>
            </a:r>
            <a:endParaRPr lang="fi-FI" sz="2400" dirty="0">
              <a:effectLst>
                <a:glow rad="101600">
                  <a:srgbClr val="FFFF00">
                    <a:alpha val="60000"/>
                  </a:srgbClr>
                </a:glow>
                <a:outerShdw blurRad="38100" dist="38100" dir="2700000" algn="tl">
                  <a:srgbClr val="000000">
                    <a:alpha val="43137"/>
                  </a:srgbClr>
                </a:outerShdw>
              </a:effectLst>
              <a:latin typeface="Verdana" pitchFamily="34" charset="0"/>
            </a:endParaRPr>
          </a:p>
        </p:txBody>
      </p:sp>
      <p:sp>
        <p:nvSpPr>
          <p:cNvPr id="5123" name="Rectangle 3"/>
          <p:cNvSpPr>
            <a:spLocks noGrp="1" noChangeArrowheads="1"/>
          </p:cNvSpPr>
          <p:nvPr>
            <p:ph idx="1"/>
          </p:nvPr>
        </p:nvSpPr>
        <p:spPr>
          <a:xfrm>
            <a:off x="251520" y="764704"/>
            <a:ext cx="8712968" cy="2592263"/>
          </a:xfrm>
          <a:solidFill>
            <a:schemeClr val="accent1">
              <a:lumMod val="20000"/>
              <a:lumOff val="80000"/>
            </a:schemeClr>
          </a:solidFill>
        </p:spPr>
        <p:txBody>
          <a:bodyPr>
            <a:normAutofit/>
          </a:bodyPr>
          <a:lstStyle/>
          <a:p>
            <a:pPr marL="539750" lvl="1" indent="-269875">
              <a:defRPr/>
            </a:pPr>
            <a:r>
              <a:rPr lang="fi-FI" sz="2000" b="1" dirty="0">
                <a:solidFill>
                  <a:schemeClr val="tx1">
                    <a:lumMod val="95000"/>
                    <a:lumOff val="5000"/>
                  </a:schemeClr>
                </a:solidFill>
              </a:rPr>
              <a:t>Energian saannin tulisi olla kulutukseen nähden tasapainossa</a:t>
            </a:r>
          </a:p>
          <a:p>
            <a:pPr marL="539750" lvl="1" indent="-269875">
              <a:defRPr/>
            </a:pPr>
            <a:r>
              <a:rPr lang="fi-FI" sz="2000" b="1" dirty="0">
                <a:solidFill>
                  <a:schemeClr val="tx1">
                    <a:lumMod val="95000"/>
                    <a:lumOff val="5000"/>
                  </a:schemeClr>
                </a:solidFill>
              </a:rPr>
              <a:t>Rasvan osuus 25–35 %. (tyydyttyneet 10%)</a:t>
            </a:r>
          </a:p>
          <a:p>
            <a:pPr marL="539750" lvl="1" indent="-269875">
              <a:defRPr/>
            </a:pPr>
            <a:r>
              <a:rPr lang="fi-FI" sz="2000" b="1" dirty="0">
                <a:solidFill>
                  <a:schemeClr val="tx1">
                    <a:lumMod val="95000"/>
                    <a:lumOff val="5000"/>
                  </a:schemeClr>
                </a:solidFill>
              </a:rPr>
              <a:t>Hiilihydraatit 50–60 % (</a:t>
            </a:r>
            <a:r>
              <a:rPr lang="fi-FI" sz="2000" b="1" dirty="0" err="1">
                <a:solidFill>
                  <a:schemeClr val="tx1">
                    <a:lumMod val="95000"/>
                    <a:lumOff val="5000"/>
                  </a:schemeClr>
                </a:solidFill>
              </a:rPr>
              <a:t>puhdist</a:t>
            </a:r>
            <a:r>
              <a:rPr lang="fi-FI" sz="2000" b="1" dirty="0">
                <a:solidFill>
                  <a:schemeClr val="tx1">
                    <a:lumMod val="95000"/>
                    <a:lumOff val="5000"/>
                  </a:schemeClr>
                </a:solidFill>
              </a:rPr>
              <a:t>. sokeri 10%) (kuitu 25-30g/pvä)</a:t>
            </a:r>
          </a:p>
          <a:p>
            <a:pPr marL="539750" lvl="1" indent="-269875">
              <a:defRPr/>
            </a:pPr>
            <a:r>
              <a:rPr lang="fi-FI" sz="2000" b="1" dirty="0">
                <a:solidFill>
                  <a:schemeClr val="tx1">
                    <a:lumMod val="95000"/>
                    <a:lumOff val="5000"/>
                  </a:schemeClr>
                </a:solidFill>
              </a:rPr>
              <a:t>Proteiinit 10–20 %.</a:t>
            </a:r>
          </a:p>
          <a:p>
            <a:pPr marL="539750" lvl="1" indent="-269875">
              <a:defRPr/>
            </a:pPr>
            <a:r>
              <a:rPr lang="fi-FI" sz="2000" b="1" dirty="0">
                <a:solidFill>
                  <a:schemeClr val="tx1">
                    <a:lumMod val="95000"/>
                    <a:lumOff val="5000"/>
                  </a:schemeClr>
                </a:solidFill>
              </a:rPr>
              <a:t>Vitamiineja ja kivennäisaineita monipuolisesti</a:t>
            </a:r>
          </a:p>
          <a:p>
            <a:pPr marL="539750" lvl="1" indent="-269875">
              <a:defRPr/>
            </a:pPr>
            <a:r>
              <a:rPr lang="fi-FI" sz="2000" b="1" dirty="0">
                <a:solidFill>
                  <a:schemeClr val="tx1">
                    <a:lumMod val="95000"/>
                    <a:lumOff val="5000"/>
                  </a:schemeClr>
                </a:solidFill>
              </a:rPr>
              <a:t>Suolaa korkeintaan 6 g/vrk (N) ja 7 g/vrk (M)</a:t>
            </a:r>
          </a:p>
          <a:p>
            <a:pPr marL="539750" lvl="1" indent="-269875">
              <a:defRPr/>
            </a:pPr>
            <a:r>
              <a:rPr lang="fi-FI" sz="2000" b="1" dirty="0">
                <a:solidFill>
                  <a:schemeClr val="tx1">
                    <a:lumMod val="95000"/>
                    <a:lumOff val="5000"/>
                  </a:schemeClr>
                </a:solidFill>
              </a:rPr>
              <a:t>Alkoholia korkeintaan 10g/vrk.</a:t>
            </a:r>
          </a:p>
          <a:p>
            <a:pPr eaLnBrk="1" fontAlgn="auto" hangingPunct="1">
              <a:lnSpc>
                <a:spcPct val="80000"/>
              </a:lnSpc>
              <a:spcAft>
                <a:spcPts val="0"/>
              </a:spcAft>
              <a:buFont typeface="Wingdings 2"/>
              <a:buChar char=""/>
              <a:defRPr/>
            </a:pPr>
            <a:endParaRPr lang="fi-FI" sz="2000" dirty="0"/>
          </a:p>
          <a:p>
            <a:pPr eaLnBrk="1" fontAlgn="auto" hangingPunct="1">
              <a:lnSpc>
                <a:spcPct val="80000"/>
              </a:lnSpc>
              <a:spcAft>
                <a:spcPts val="0"/>
              </a:spcAft>
              <a:buFont typeface="Wingdings 2"/>
              <a:buChar char=""/>
              <a:defRPr/>
            </a:pPr>
            <a:endParaRPr lang="fi-FI" sz="2000" dirty="0"/>
          </a:p>
          <a:p>
            <a:pPr eaLnBrk="1" fontAlgn="auto" hangingPunct="1">
              <a:lnSpc>
                <a:spcPct val="80000"/>
              </a:lnSpc>
              <a:spcAft>
                <a:spcPts val="0"/>
              </a:spcAft>
              <a:buFont typeface="Wingdings 2"/>
              <a:buChar char=""/>
              <a:defRPr/>
            </a:pPr>
            <a:endParaRPr lang="fi-FI" sz="2000" dirty="0"/>
          </a:p>
          <a:p>
            <a:pPr eaLnBrk="1" fontAlgn="auto" hangingPunct="1">
              <a:lnSpc>
                <a:spcPct val="80000"/>
              </a:lnSpc>
              <a:spcAft>
                <a:spcPts val="0"/>
              </a:spcAft>
              <a:buFont typeface="Wingdings 2"/>
              <a:buChar char=""/>
              <a:defRPr/>
            </a:pPr>
            <a:endParaRPr lang="fi-FI" sz="2000" dirty="0"/>
          </a:p>
        </p:txBody>
      </p:sp>
      <p:sp>
        <p:nvSpPr>
          <p:cNvPr id="5" name="Rectangle 2"/>
          <p:cNvSpPr txBox="1">
            <a:spLocks noChangeArrowheads="1"/>
          </p:cNvSpPr>
          <p:nvPr/>
        </p:nvSpPr>
        <p:spPr>
          <a:xfrm>
            <a:off x="107504" y="3356992"/>
            <a:ext cx="9036496" cy="620688"/>
          </a:xfrm>
          <a:prstGeom prst="rect">
            <a:avLst/>
          </a:prstGeom>
        </p:spPr>
        <p:txBody>
          <a:bodyPr anchor="ct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fi-F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FF00">
                      <a:alpha val="60000"/>
                    </a:srgbClr>
                  </a:glow>
                </a:effectLst>
                <a:latin typeface="Verdana" pitchFamily="34" charset="0"/>
              </a:rPr>
              <a:t>SUOMALAISET RAVINTOSUOSITUKSET (2014)</a:t>
            </a:r>
            <a:endParaRPr lang="fi-FI" sz="2400" b="1" dirty="0">
              <a:effectLst>
                <a:glow rad="101600">
                  <a:srgbClr val="FFFF00">
                    <a:alpha val="60000"/>
                  </a:srgbClr>
                </a:glow>
              </a:effectLst>
              <a:latin typeface="Verdana" pitchFamily="34" charset="0"/>
            </a:endParaRPr>
          </a:p>
        </p:txBody>
      </p:sp>
      <p:sp>
        <p:nvSpPr>
          <p:cNvPr id="2" name="Suorakulmio 1"/>
          <p:cNvSpPr/>
          <p:nvPr/>
        </p:nvSpPr>
        <p:spPr>
          <a:xfrm>
            <a:off x="251520" y="3978275"/>
            <a:ext cx="8568952" cy="2554288"/>
          </a:xfrm>
          <a:prstGeom prst="rect">
            <a:avLst/>
          </a:prstGeom>
          <a:solidFill>
            <a:schemeClr val="accent1">
              <a:lumMod val="20000"/>
              <a:lumOff val="80000"/>
            </a:schemeClr>
          </a:solidFill>
        </p:spPr>
        <p:txBody>
          <a:bodyPr wrap="square">
            <a:spAutoFit/>
          </a:bodyPr>
          <a:lstStyle/>
          <a:p>
            <a:pPr marL="539750" lvl="1" indent="-269875" fontAlgn="auto">
              <a:spcAft>
                <a:spcPts val="0"/>
              </a:spcAft>
              <a:buFont typeface="Arial" pitchFamily="34" charset="0"/>
              <a:buChar char="•"/>
              <a:defRPr/>
            </a:pPr>
            <a:r>
              <a:rPr lang="fi-FI" sz="2000" dirty="0">
                <a:solidFill>
                  <a:srgbClr val="FF0000"/>
                </a:solidFill>
                <a:latin typeface="+mj-lt"/>
              </a:rPr>
              <a:t>  Energian saannin tulisi olla kulutukseen nähden tasapainossa</a:t>
            </a:r>
          </a:p>
          <a:p>
            <a:pPr marL="539750" lvl="1" indent="-269875" fontAlgn="auto">
              <a:spcAft>
                <a:spcPts val="0"/>
              </a:spcAft>
              <a:buFont typeface="Arial" pitchFamily="34" charset="0"/>
              <a:buChar char="•"/>
              <a:defRPr/>
            </a:pPr>
            <a:r>
              <a:rPr lang="fi-FI" sz="2000" u="sng" dirty="0">
                <a:solidFill>
                  <a:srgbClr val="FF0000"/>
                </a:solidFill>
                <a:latin typeface="+mj-lt"/>
              </a:rPr>
              <a:t>  Rasvan osuus 25–40 %. </a:t>
            </a:r>
            <a:r>
              <a:rPr lang="fi-FI" sz="2000" dirty="0">
                <a:solidFill>
                  <a:srgbClr val="FF0000"/>
                </a:solidFill>
                <a:latin typeface="+mj-lt"/>
              </a:rPr>
              <a:t>(tyydyttyneet &lt;10%)</a:t>
            </a:r>
          </a:p>
          <a:p>
            <a:pPr marL="539750" lvl="1" indent="-269875" fontAlgn="auto">
              <a:spcAft>
                <a:spcPts val="0"/>
              </a:spcAft>
              <a:buFont typeface="Arial" pitchFamily="34" charset="0"/>
              <a:buChar char="•"/>
              <a:defRPr/>
            </a:pPr>
            <a:r>
              <a:rPr lang="fi-FI" sz="2000" dirty="0">
                <a:solidFill>
                  <a:srgbClr val="FF0000"/>
                </a:solidFill>
                <a:latin typeface="+mj-lt"/>
              </a:rPr>
              <a:t>  </a:t>
            </a:r>
            <a:r>
              <a:rPr lang="fi-FI" sz="2000" u="sng" dirty="0">
                <a:solidFill>
                  <a:srgbClr val="FF0000"/>
                </a:solidFill>
                <a:latin typeface="+mj-lt"/>
              </a:rPr>
              <a:t>Hiilihydraatit 45–60 </a:t>
            </a:r>
            <a:r>
              <a:rPr lang="fi-FI" sz="2000" dirty="0">
                <a:solidFill>
                  <a:srgbClr val="FF0000"/>
                </a:solidFill>
                <a:latin typeface="+mj-lt"/>
              </a:rPr>
              <a:t>%     (puhdistettu sokeri &lt;10%) </a:t>
            </a:r>
          </a:p>
          <a:p>
            <a:pPr marL="539750" lvl="1" indent="-269875" fontAlgn="auto">
              <a:spcAft>
                <a:spcPts val="0"/>
              </a:spcAft>
              <a:buFont typeface="Arial" pitchFamily="34" charset="0"/>
              <a:buChar char="•"/>
              <a:defRPr/>
            </a:pPr>
            <a:r>
              <a:rPr lang="fi-FI" sz="2000" dirty="0">
                <a:solidFill>
                  <a:srgbClr val="FF0000"/>
                </a:solidFill>
                <a:latin typeface="+mj-lt"/>
              </a:rPr>
              <a:t>  Proteiinit 10–20 %.</a:t>
            </a:r>
          </a:p>
          <a:p>
            <a:pPr marL="539750" lvl="1" indent="-269875" fontAlgn="auto">
              <a:spcAft>
                <a:spcPts val="0"/>
              </a:spcAft>
              <a:buFont typeface="Arial" pitchFamily="34" charset="0"/>
              <a:buChar char="•"/>
              <a:defRPr/>
            </a:pPr>
            <a:r>
              <a:rPr lang="fi-FI" sz="2000" dirty="0">
                <a:solidFill>
                  <a:srgbClr val="FF0000"/>
                </a:solidFill>
                <a:latin typeface="+mj-lt"/>
              </a:rPr>
              <a:t>  Vitamiineja ja kivennäisaineita monipuolisesti</a:t>
            </a:r>
          </a:p>
          <a:p>
            <a:pPr marL="539750" lvl="1" indent="-269875" fontAlgn="auto">
              <a:spcAft>
                <a:spcPts val="0"/>
              </a:spcAft>
              <a:buFont typeface="Arial" pitchFamily="34" charset="0"/>
              <a:buChar char="•"/>
              <a:defRPr/>
            </a:pPr>
            <a:r>
              <a:rPr lang="fi-FI" sz="2000" dirty="0">
                <a:solidFill>
                  <a:srgbClr val="FF0000"/>
                </a:solidFill>
                <a:latin typeface="+mj-lt"/>
              </a:rPr>
              <a:t>  </a:t>
            </a:r>
            <a:r>
              <a:rPr lang="fi-FI" sz="2000" u="sng" dirty="0">
                <a:solidFill>
                  <a:srgbClr val="FF0000"/>
                </a:solidFill>
                <a:latin typeface="+mj-lt"/>
              </a:rPr>
              <a:t>Suolaa korkeintaan 5 g/vrk </a:t>
            </a:r>
          </a:p>
          <a:p>
            <a:pPr marL="539750" lvl="1" indent="-269875" fontAlgn="auto">
              <a:spcAft>
                <a:spcPts val="0"/>
              </a:spcAft>
              <a:buFont typeface="Arial" pitchFamily="34" charset="0"/>
              <a:buChar char="•"/>
              <a:defRPr/>
            </a:pPr>
            <a:r>
              <a:rPr lang="fi-FI" sz="2000" dirty="0">
                <a:solidFill>
                  <a:srgbClr val="FF0000"/>
                </a:solidFill>
                <a:latin typeface="+mj-lt"/>
              </a:rPr>
              <a:t>  </a:t>
            </a:r>
            <a:r>
              <a:rPr lang="fi-FI" sz="2000" u="sng" dirty="0">
                <a:solidFill>
                  <a:srgbClr val="FF0000"/>
                </a:solidFill>
                <a:latin typeface="+mj-lt"/>
              </a:rPr>
              <a:t>D –vitamiinia 10 µg</a:t>
            </a:r>
          </a:p>
          <a:p>
            <a:pPr marL="539750" lvl="1" indent="-269875" fontAlgn="auto">
              <a:spcAft>
                <a:spcPts val="0"/>
              </a:spcAft>
              <a:buFont typeface="Arial" pitchFamily="34" charset="0"/>
              <a:buChar char="•"/>
              <a:defRPr/>
            </a:pPr>
            <a:r>
              <a:rPr lang="fi-FI" sz="2000" dirty="0">
                <a:solidFill>
                  <a:srgbClr val="FF0000"/>
                </a:solidFill>
                <a:latin typeface="+mj-lt"/>
              </a:rPr>
              <a:t>  Alkoholia korkeintaan 10g/vrk.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8680"/>
            <a:ext cx="8686800" cy="838200"/>
          </a:xfrm>
        </p:spPr>
        <p:txBody>
          <a:bodyPr>
            <a:normAutofit/>
          </a:bodyPr>
          <a:lstStyle/>
          <a:p>
            <a:pPr>
              <a:defRPr/>
            </a:pPr>
            <a:r>
              <a:rPr lang="fi-FI"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FF00">
                      <a:alpha val="60000"/>
                    </a:srgbClr>
                  </a:glow>
                </a:effectLst>
                <a:latin typeface="Verdana" pitchFamily="34" charset="0"/>
              </a:rPr>
              <a:t>MITEN SUOSITUKSIIN PÄÄSTÄÄN?</a:t>
            </a:r>
            <a:endParaRPr lang="fi-FI" sz="3200" dirty="0">
              <a:effectLst>
                <a:glow rad="101600">
                  <a:srgbClr val="FFFF00">
                    <a:alpha val="60000"/>
                  </a:srgbClr>
                </a:glow>
              </a:effectLst>
              <a:latin typeface="Verdana" pitchFamily="34" charset="0"/>
            </a:endParaRPr>
          </a:p>
        </p:txBody>
      </p:sp>
      <p:sp>
        <p:nvSpPr>
          <p:cNvPr id="3" name="Sisällön paikkamerkki 2"/>
          <p:cNvSpPr>
            <a:spLocks noGrp="1"/>
          </p:cNvSpPr>
          <p:nvPr>
            <p:ph idx="1"/>
          </p:nvPr>
        </p:nvSpPr>
        <p:spPr>
          <a:xfrm>
            <a:off x="304800" y="1484783"/>
            <a:ext cx="8686800" cy="5184577"/>
          </a:xfrm>
        </p:spPr>
        <p:txBody>
          <a:bodyPr>
            <a:normAutofit/>
          </a:bodyPr>
          <a:lstStyle/>
          <a:p>
            <a:pPr marL="800100" lvl="1" indent="-388938">
              <a:lnSpc>
                <a:spcPct val="150000"/>
              </a:lnSpc>
              <a:buFont typeface="Wingdings" panose="05000000000000000000" pitchFamily="2" charset="2"/>
              <a:buChar char="Ø"/>
              <a:defRPr/>
            </a:pPr>
            <a:r>
              <a:rPr lang="fi-FI" sz="2400" b="1" dirty="0">
                <a:solidFill>
                  <a:schemeClr val="tx1">
                    <a:lumMod val="95000"/>
                    <a:lumOff val="5000"/>
                  </a:schemeClr>
                </a:solidFill>
              </a:rPr>
              <a:t>Ateria </a:t>
            </a:r>
            <a:r>
              <a:rPr lang="fi-FI" sz="2400" b="1" dirty="0">
                <a:solidFill>
                  <a:srgbClr val="FFC000"/>
                </a:solidFill>
                <a:effectLst>
                  <a:outerShdw blurRad="38100" dist="38100" dir="2700000" algn="tl">
                    <a:srgbClr val="000000">
                      <a:alpha val="43137"/>
                    </a:srgbClr>
                  </a:outerShdw>
                </a:effectLst>
              </a:rPr>
              <a:t>lautasmallin</a:t>
            </a:r>
            <a:r>
              <a:rPr lang="fi-FI" sz="2400" b="1" dirty="0">
                <a:solidFill>
                  <a:schemeClr val="tx1">
                    <a:lumMod val="95000"/>
                    <a:lumOff val="5000"/>
                  </a:schemeClr>
                </a:solidFill>
              </a:rPr>
              <a:t> mukaan</a:t>
            </a:r>
          </a:p>
          <a:p>
            <a:pPr marL="800100" lvl="1" indent="-388938">
              <a:lnSpc>
                <a:spcPct val="150000"/>
              </a:lnSpc>
              <a:buFont typeface="Wingdings" panose="05000000000000000000" pitchFamily="2" charset="2"/>
              <a:buChar char="Ø"/>
              <a:defRPr/>
            </a:pPr>
            <a:r>
              <a:rPr lang="fi-FI" sz="2400" b="1" dirty="0">
                <a:solidFill>
                  <a:schemeClr val="tx1">
                    <a:lumMod val="95000"/>
                    <a:lumOff val="5000"/>
                  </a:schemeClr>
                </a:solidFill>
              </a:rPr>
              <a:t>Ruokailutapahtumia </a:t>
            </a:r>
            <a:r>
              <a:rPr lang="fi-FI" sz="2400" b="1" dirty="0">
                <a:solidFill>
                  <a:srgbClr val="FFC000"/>
                </a:solidFill>
                <a:effectLst>
                  <a:outerShdw blurRad="38100" dist="38100" dir="2700000" algn="tl">
                    <a:srgbClr val="000000">
                      <a:alpha val="43137"/>
                    </a:srgbClr>
                  </a:outerShdw>
                </a:effectLst>
              </a:rPr>
              <a:t>säännöllisesti</a:t>
            </a:r>
            <a:r>
              <a:rPr lang="fi-FI" sz="2400" b="1" dirty="0">
                <a:solidFill>
                  <a:schemeClr val="tx1">
                    <a:lumMod val="95000"/>
                    <a:lumOff val="5000"/>
                  </a:schemeClr>
                </a:solidFill>
              </a:rPr>
              <a:t> (5-7krt/pvä)</a:t>
            </a:r>
          </a:p>
          <a:p>
            <a:pPr marL="800100" lvl="1" indent="-388938">
              <a:lnSpc>
                <a:spcPct val="150000"/>
              </a:lnSpc>
              <a:buFont typeface="Wingdings" panose="05000000000000000000" pitchFamily="2" charset="2"/>
              <a:buChar char="Ø"/>
              <a:defRPr/>
            </a:pPr>
            <a:r>
              <a:rPr lang="fi-FI" sz="2400" b="1" dirty="0">
                <a:solidFill>
                  <a:srgbClr val="FFC000"/>
                </a:solidFill>
                <a:effectLst>
                  <a:outerShdw blurRad="38100" dist="38100" dir="2700000" algn="tl">
                    <a:srgbClr val="000000">
                      <a:alpha val="43137"/>
                    </a:srgbClr>
                  </a:outerShdw>
                </a:effectLst>
              </a:rPr>
              <a:t>Kasviksia puoli kiloa </a:t>
            </a:r>
            <a:r>
              <a:rPr lang="fi-FI" sz="2400" b="1" dirty="0">
                <a:solidFill>
                  <a:schemeClr val="tx1">
                    <a:lumMod val="95000"/>
                    <a:lumOff val="5000"/>
                  </a:schemeClr>
                </a:solidFill>
              </a:rPr>
              <a:t>päivässä (=kuusi kourallista)</a:t>
            </a:r>
          </a:p>
          <a:p>
            <a:pPr marL="800100" lvl="1" indent="-388938">
              <a:lnSpc>
                <a:spcPct val="150000"/>
              </a:lnSpc>
              <a:buFont typeface="Wingdings" panose="05000000000000000000" pitchFamily="2" charset="2"/>
              <a:buChar char="Ø"/>
              <a:defRPr/>
            </a:pPr>
            <a:r>
              <a:rPr lang="fi-FI" sz="2400" b="1" dirty="0">
                <a:solidFill>
                  <a:srgbClr val="FFC000"/>
                </a:solidFill>
                <a:effectLst>
                  <a:outerShdw blurRad="38100" dist="38100" dir="2700000" algn="tl">
                    <a:srgbClr val="000000">
                      <a:alpha val="43137"/>
                    </a:srgbClr>
                  </a:outerShdw>
                </a:effectLst>
              </a:rPr>
              <a:t>Täysjyvävalmisteita</a:t>
            </a:r>
            <a:r>
              <a:rPr lang="fi-FI" sz="2400" b="1" dirty="0">
                <a:solidFill>
                  <a:schemeClr val="tx1">
                    <a:lumMod val="95000"/>
                    <a:lumOff val="5000"/>
                  </a:schemeClr>
                </a:solidFill>
              </a:rPr>
              <a:t> joka aterialle</a:t>
            </a:r>
          </a:p>
          <a:p>
            <a:pPr marL="800100" lvl="1" indent="-388938">
              <a:lnSpc>
                <a:spcPct val="150000"/>
              </a:lnSpc>
              <a:buFont typeface="Wingdings" panose="05000000000000000000" pitchFamily="2" charset="2"/>
              <a:buChar char="Ø"/>
              <a:defRPr/>
            </a:pPr>
            <a:r>
              <a:rPr lang="fi-FI" sz="2400" b="1" dirty="0">
                <a:solidFill>
                  <a:srgbClr val="FFC000"/>
                </a:solidFill>
                <a:effectLst>
                  <a:outerShdw blurRad="38100" dist="38100" dir="2700000" algn="tl">
                    <a:srgbClr val="000000">
                      <a:alpha val="43137"/>
                    </a:srgbClr>
                  </a:outerShdw>
                </a:effectLst>
              </a:rPr>
              <a:t>Rasvatonta maitoa </a:t>
            </a:r>
            <a:r>
              <a:rPr lang="fi-FI" sz="2400" b="1" dirty="0">
                <a:solidFill>
                  <a:schemeClr val="tx1">
                    <a:lumMod val="95000"/>
                    <a:lumOff val="5000"/>
                  </a:schemeClr>
                </a:solidFill>
              </a:rPr>
              <a:t>tai piimää ruokajuomaksi</a:t>
            </a:r>
          </a:p>
          <a:p>
            <a:pPr marL="800100" lvl="1" indent="-388938">
              <a:lnSpc>
                <a:spcPct val="150000"/>
              </a:lnSpc>
              <a:buFont typeface="Wingdings" panose="05000000000000000000" pitchFamily="2" charset="2"/>
              <a:buChar char="Ø"/>
              <a:defRPr/>
            </a:pPr>
            <a:r>
              <a:rPr lang="fi-FI" sz="2400" b="1" dirty="0">
                <a:solidFill>
                  <a:srgbClr val="FFC000"/>
                </a:solidFill>
                <a:effectLst>
                  <a:outerShdw blurRad="38100" dist="38100" dir="2700000" algn="tl">
                    <a:srgbClr val="000000">
                      <a:alpha val="43137"/>
                    </a:srgbClr>
                  </a:outerShdw>
                </a:effectLst>
              </a:rPr>
              <a:t>Kalaa </a:t>
            </a:r>
            <a:r>
              <a:rPr lang="fi-FI" sz="2400" b="1" dirty="0" err="1">
                <a:solidFill>
                  <a:srgbClr val="FFC000"/>
                </a:solidFill>
                <a:effectLst>
                  <a:outerShdw blurRad="38100" dist="38100" dir="2700000" algn="tl">
                    <a:srgbClr val="000000">
                      <a:alpha val="43137"/>
                    </a:srgbClr>
                  </a:outerShdw>
                </a:effectLst>
              </a:rPr>
              <a:t>pari-kolme</a:t>
            </a:r>
            <a:r>
              <a:rPr lang="fi-FI" sz="2400" b="1" dirty="0">
                <a:solidFill>
                  <a:srgbClr val="FFC000"/>
                </a:solidFill>
                <a:effectLst>
                  <a:outerShdw blurRad="38100" dist="38100" dir="2700000" algn="tl">
                    <a:srgbClr val="000000">
                      <a:alpha val="43137"/>
                    </a:srgbClr>
                  </a:outerShdw>
                </a:effectLst>
              </a:rPr>
              <a:t> kertaa </a:t>
            </a:r>
            <a:r>
              <a:rPr lang="fi-FI" sz="2400" b="1" dirty="0">
                <a:solidFill>
                  <a:schemeClr val="tx1">
                    <a:lumMod val="95000"/>
                    <a:lumOff val="5000"/>
                  </a:schemeClr>
                </a:solidFill>
              </a:rPr>
              <a:t>viikossa, lihaa vähärasvaisena</a:t>
            </a:r>
          </a:p>
          <a:p>
            <a:pPr marL="800100" lvl="1" indent="-388938">
              <a:lnSpc>
                <a:spcPct val="150000"/>
              </a:lnSpc>
              <a:buFont typeface="Wingdings" panose="05000000000000000000" pitchFamily="2" charset="2"/>
              <a:buChar char="Ø"/>
              <a:defRPr/>
            </a:pPr>
            <a:r>
              <a:rPr lang="fi-FI" sz="2400" b="1" dirty="0">
                <a:solidFill>
                  <a:schemeClr val="tx1">
                    <a:lumMod val="95000"/>
                    <a:lumOff val="5000"/>
                  </a:schemeClr>
                </a:solidFill>
              </a:rPr>
              <a:t>Vettä n. </a:t>
            </a:r>
            <a:r>
              <a:rPr lang="fi-FI" sz="2400" b="1" dirty="0" err="1">
                <a:solidFill>
                  <a:schemeClr val="tx1">
                    <a:lumMod val="95000"/>
                    <a:lumOff val="5000"/>
                  </a:schemeClr>
                </a:solidFill>
              </a:rPr>
              <a:t>litra/pvä</a:t>
            </a:r>
            <a:endParaRPr lang="fi-FI" sz="2400" b="1" dirty="0">
              <a:solidFill>
                <a:schemeClr val="tx1">
                  <a:lumMod val="95000"/>
                  <a:lumOff val="5000"/>
                </a:schemeClr>
              </a:solidFill>
            </a:endParaRPr>
          </a:p>
          <a:p>
            <a:pPr>
              <a:defRPr/>
            </a:pPr>
            <a:endParaRPr lang="fi-FI" dirty="0"/>
          </a:p>
        </p:txBody>
      </p:sp>
      <p:pic>
        <p:nvPicPr>
          <p:cNvPr id="4" name="Picture 39" descr="http://www.helonkuumasinkitys.fi/images/Image2.gif"/>
          <p:cNvPicPr>
            <a:picLocks noChangeAspect="1" noChangeArrowheads="1"/>
          </p:cNvPicPr>
          <p:nvPr/>
        </p:nvPicPr>
        <p:blipFill>
          <a:blip r:embed="rId2" cstate="print"/>
          <a:srcRect/>
          <a:stretch>
            <a:fillRect/>
          </a:stretch>
        </p:blipFill>
        <p:spPr bwMode="auto">
          <a:xfrm>
            <a:off x="7231063" y="5187032"/>
            <a:ext cx="1912937" cy="170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Tehtävä, yo-kevät 2012</a:t>
            </a:r>
          </a:p>
        </p:txBody>
      </p:sp>
      <p:sp>
        <p:nvSpPr>
          <p:cNvPr id="3" name="Content Placeholder 2"/>
          <p:cNvSpPr>
            <a:spLocks noGrp="1"/>
          </p:cNvSpPr>
          <p:nvPr>
            <p:ph idx="1"/>
          </p:nvPr>
        </p:nvSpPr>
        <p:spPr/>
        <p:txBody>
          <a:bodyPr/>
          <a:lstStyle/>
          <a:p>
            <a:r>
              <a:rPr lang="fi-FI" dirty="0"/>
              <a:t>15-vuotias nuori on ryhtynyt vegaaniksi ja jättänyt ruokavaliostaan kaikki eläinperäiset tuotteet. Mitä hänen tulisi ottaa huomioon ruokavaliossaan, jotta ravitsemussuositusten mukainen ravintoaineiden saanti tulisi turvattua</a:t>
            </a:r>
            <a:r>
              <a:rPr lang="fi-FI" dirty="0" smtClean="0"/>
              <a:t>?</a:t>
            </a:r>
          </a:p>
          <a:p>
            <a:pPr marL="0" indent="0">
              <a:buNone/>
            </a:pPr>
            <a:endParaRPr lang="fi-FI" dirty="0"/>
          </a:p>
          <a:p>
            <a:pPr marL="0" indent="0">
              <a:buNone/>
            </a:pPr>
            <a:r>
              <a:rPr lang="fi-FI" dirty="0" smtClean="0"/>
              <a:t>Vinkki: puheenaiheena ollut myös armeijan kasviruokakokeilu.</a:t>
            </a:r>
            <a:endParaRPr lang="fi-FI" dirty="0"/>
          </a:p>
        </p:txBody>
      </p:sp>
    </p:spTree>
    <p:extLst>
      <p:ext uri="{BB962C8B-B14F-4D97-AF65-F5344CB8AC3E}">
        <p14:creationId xmlns:p14="http://schemas.microsoft.com/office/powerpoint/2010/main" val="340934717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TotalTime>
  <Words>1124</Words>
  <Application>Microsoft Office PowerPoint</Application>
  <PresentationFormat>Näytössä katseltava diaesitys (4:3)</PresentationFormat>
  <Paragraphs>344</Paragraphs>
  <Slides>30</Slides>
  <Notes>5</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30</vt:i4>
      </vt:variant>
    </vt:vector>
  </HeadingPairs>
  <TitlesOfParts>
    <vt:vector size="39" baseType="lpstr">
      <vt:lpstr>Arial</vt:lpstr>
      <vt:lpstr>Calibri</vt:lpstr>
      <vt:lpstr>Calibri Light</vt:lpstr>
      <vt:lpstr>Century Schoolbook</vt:lpstr>
      <vt:lpstr>Georgia</vt:lpstr>
      <vt:lpstr>Verdana</vt:lpstr>
      <vt:lpstr>Wingdings</vt:lpstr>
      <vt:lpstr>Wingdings 2</vt:lpstr>
      <vt:lpstr>Office-teema</vt:lpstr>
      <vt:lpstr> Ravitsemus</vt:lpstr>
      <vt:lpstr>Aikaisemmin kysyttyä</vt:lpstr>
      <vt:lpstr>PowerPoint-esitys</vt:lpstr>
      <vt:lpstr>Määrittele käsitteet</vt:lpstr>
      <vt:lpstr>Ravitsemussuositukset</vt:lpstr>
      <vt:lpstr>Ravitsemussuositukset</vt:lpstr>
      <vt:lpstr>SUOMALAISET RAVINTOSUOSITUKSET (2005)</vt:lpstr>
      <vt:lpstr>MITEN SUOSITUKSIIN PÄÄSTÄÄN?</vt:lpstr>
      <vt:lpstr>Tehtävä, yo-kevät 2012</vt:lpstr>
      <vt:lpstr>Kasvisruokavaliot</vt:lpstr>
      <vt:lpstr>Erilaiset kasvisruokavaliot</vt:lpstr>
      <vt:lpstr>Suomalaisten ravitsemus</vt:lpstr>
      <vt:lpstr>PowerPoint-esitys</vt:lpstr>
      <vt:lpstr>Energiatiheys??</vt:lpstr>
      <vt:lpstr>Enemmän tai vähemmän tiheitä ruokia</vt:lpstr>
      <vt:lpstr>Ravintoainetiheys??</vt:lpstr>
      <vt:lpstr>Junk food</vt:lpstr>
      <vt:lpstr>Erityisruokavaliot</vt:lpstr>
      <vt:lpstr>PowerPoint-esitys</vt:lpstr>
      <vt:lpstr>PowerPoint-esitys</vt:lpstr>
      <vt:lpstr>PowerPoint-esitys</vt:lpstr>
      <vt:lpstr>Funktionaaliset elintarvikkeet</vt:lpstr>
      <vt:lpstr>PowerPoint-esitys</vt:lpstr>
      <vt:lpstr>Painonhallinta ja ylipaino</vt:lpstr>
      <vt:lpstr>Tuoteselosteet &amp; pakkausmerkinnät</vt:lpstr>
      <vt:lpstr>Tuoteselosteet &amp; pakkausmerkinnät</vt:lpstr>
      <vt:lpstr>PowerPoint-esitys</vt:lpstr>
      <vt:lpstr>Lisäaineet merkitään E-koodein</vt:lpstr>
      <vt:lpstr>Harjoituskysymyksiä </vt:lpstr>
      <vt:lpstr>PowerPoint-esitys</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TE4 Ravitsemus</dc:title>
  <dc:creator>Your User Name</dc:creator>
  <cp:lastModifiedBy>Paunu Sijaiset</cp:lastModifiedBy>
  <cp:revision>168</cp:revision>
  <dcterms:created xsi:type="dcterms:W3CDTF">2012-08-07T13:41:13Z</dcterms:created>
  <dcterms:modified xsi:type="dcterms:W3CDTF">2018-09-04T10:35:06Z</dcterms:modified>
</cp:coreProperties>
</file>