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71" r:id="rId3"/>
    <p:sldId id="275" r:id="rId4"/>
    <p:sldId id="258" r:id="rId5"/>
    <p:sldId id="276" r:id="rId6"/>
    <p:sldId id="277" r:id="rId7"/>
    <p:sldId id="279" r:id="rId8"/>
    <p:sldId id="281" r:id="rId9"/>
    <p:sldId id="278" r:id="rId10"/>
    <p:sldId id="280" r:id="rId11"/>
    <p:sldId id="272" r:id="rId12"/>
    <p:sldId id="273" r:id="rId13"/>
    <p:sldId id="265" r:id="rId14"/>
    <p:sldId id="266" r:id="rId15"/>
    <p:sldId id="267" r:id="rId16"/>
    <p:sldId id="268" r:id="rId17"/>
    <p:sldId id="269" r:id="rId18"/>
    <p:sldId id="274"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4660"/>
  </p:normalViewPr>
  <p:slideViewPr>
    <p:cSldViewPr snapToGrid="0">
      <p:cViewPr>
        <p:scale>
          <a:sx n="59" d="100"/>
          <a:sy n="59" d="100"/>
        </p:scale>
        <p:origin x="684"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57655930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52061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4258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5140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3" name="Shape 1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489429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9" name="Shape 14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929525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5" name="Shape 15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13734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711527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 name="Shape 13"/>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9" name="Shape 69"/>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None/>
              <a:defRPr sz="2400">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9" name="Shape 19"/>
          <p:cNvSpPr txBox="1">
            <a:spLocks noGrp="1"/>
          </p:cNvSpPr>
          <p:nvPr>
            <p:ph type="body" idx="1"/>
          </p:nvPr>
        </p:nvSpPr>
        <p:spPr>
          <a:xfrm>
            <a:off x="838200" y="1825625"/>
            <a:ext cx="10515599" cy="4351336"/>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Pystysuora otsikko ja teksti">
    <p:spTree>
      <p:nvGrpSpPr>
        <p:cNvPr id="1" name="Shape 23"/>
        <p:cNvGrpSpPr/>
        <p:nvPr/>
      </p:nvGrpSpPr>
      <p:grpSpPr>
        <a:xfrm>
          <a:off x="0" y="0"/>
          <a:ext cx="0" cy="0"/>
          <a:chOff x="0" y="0"/>
          <a:chExt cx="0" cy="0"/>
        </a:xfrm>
      </p:grpSpPr>
      <p:sp>
        <p:nvSpPr>
          <p:cNvPr id="24" name="Shape 24"/>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5" name="Shape 25"/>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Otsikko ja pystysuora teksti">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body" idx="1"/>
          </p:nvPr>
        </p:nvSpPr>
        <p:spPr>
          <a:xfrm rot="5400000">
            <a:off x="3920331" y="-1256506"/>
            <a:ext cx="4351336"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Otsikollinen kuva">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7" name="Shape 37"/>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4" name="Shape 44"/>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Tyhjä">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5" name="Shape 5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Vertailu">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838200" y="1825625"/>
            <a:ext cx="10515599" cy="4351336"/>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hinglink.com/scene/97126638149435392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1524000" y="1122362"/>
            <a:ext cx="9144000" cy="2387600"/>
          </a:xfrm>
          <a:prstGeom prst="rect">
            <a:avLst/>
          </a:prstGeom>
          <a:noFill/>
          <a:ln>
            <a:noFill/>
          </a:ln>
        </p:spPr>
        <p:txBody>
          <a:bodyPr lIns="91425" tIns="45700" rIns="91425" bIns="45700" anchor="b" anchorCtr="0">
            <a:noAutofit/>
          </a:bodyPr>
          <a:lstStyle/>
          <a:p>
            <a:pPr marL="0" marR="0" lvl="0" indent="0" algn="ctr" rtl="0">
              <a:lnSpc>
                <a:spcPct val="90000"/>
              </a:lnSpc>
              <a:spcBef>
                <a:spcPts val="0"/>
              </a:spcBef>
              <a:spcAft>
                <a:spcPts val="0"/>
              </a:spcAft>
              <a:buClr>
                <a:schemeClr val="dk1"/>
              </a:buClr>
              <a:buSzPct val="25000"/>
              <a:buFont typeface="Calibri"/>
              <a:buNone/>
            </a:pPr>
            <a:r>
              <a:rPr lang="en-US" sz="6000" b="1" i="0" u="none" strike="noStrike" cap="none">
                <a:solidFill>
                  <a:schemeClr val="dk1"/>
                </a:solidFill>
                <a:latin typeface="Calibri"/>
                <a:ea typeface="Calibri"/>
                <a:cs typeface="Calibri"/>
                <a:sym typeface="Calibri"/>
              </a:rPr>
              <a:t>EETTINEN AJATTELU TERVEYSTIEDOSSA</a:t>
            </a:r>
          </a:p>
        </p:txBody>
      </p:sp>
      <p:sp>
        <p:nvSpPr>
          <p:cNvPr id="85" name="Shape 85"/>
          <p:cNvSpPr txBox="1">
            <a:spLocks noGrp="1"/>
          </p:cNvSpPr>
          <p:nvPr>
            <p:ph type="subTitle" idx="1"/>
          </p:nvPr>
        </p:nvSpPr>
        <p:spPr>
          <a:xfrm>
            <a:off x="1524000" y="3602037"/>
            <a:ext cx="9144000" cy="1655761"/>
          </a:xfrm>
          <a:prstGeom prst="rect">
            <a:avLst/>
          </a:prstGeom>
          <a:noFill/>
          <a:ln>
            <a:noFill/>
          </a:ln>
        </p:spPr>
        <p:txBody>
          <a:bodyPr lIns="91425" tIns="45700" rIns="91425" bIns="45700" anchor="t" anchorCtr="0">
            <a:noAutofit/>
          </a:bodyPr>
          <a:lstStyle/>
          <a:p>
            <a:pPr lvl="0">
              <a:spcBef>
                <a:spcPts val="0"/>
              </a:spcBef>
              <a:buSzPct val="25000"/>
            </a:pPr>
            <a:r>
              <a:rPr lang="fi-FI" dirty="0"/>
              <a:t>Terveystiedossa kohdataan paljon tilanteita, joihin ei löydy yksiselitteistä ratkaisua. Ratkaisua etsiessään joutuu pohtimaan, mikä on oikein ja mikä on väärin, sekä miettimään mahdollisten ratkaisujen vaikutusta kaikkiin osapuoliin. Tällöin on kyse </a:t>
            </a:r>
            <a:r>
              <a:rPr lang="fi-FI" b="1" dirty="0"/>
              <a:t>eettisestä kysymyksestä. </a:t>
            </a:r>
            <a:r>
              <a:rPr lang="fi-FI" dirty="0"/>
              <a:t>Esimerkkejä eettistä pohdintaa vaativista tilanteista ovat muun muassa abortti, eutanasia tai koe-eläinten käyttö lääketieteen tutkimuksessa.</a:t>
            </a:r>
            <a:r>
              <a:rPr lang="en-US" sz="2400" b="0" i="0" u="none" strike="noStrike" cap="none" dirty="0">
                <a:solidFill>
                  <a:schemeClr val="dk1"/>
                </a:solidFill>
                <a:latin typeface="Calibri"/>
                <a:ea typeface="Calibri"/>
                <a:cs typeface="Calibri"/>
                <a:sym typeface="Calibri"/>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67FFA8-6349-403A-A3A0-6FC780ECC7F0}"/>
              </a:ext>
            </a:extLst>
          </p:cNvPr>
          <p:cNvSpPr>
            <a:spLocks noGrp="1"/>
          </p:cNvSpPr>
          <p:nvPr>
            <p:ph type="title"/>
          </p:nvPr>
        </p:nvSpPr>
        <p:spPr>
          <a:xfrm>
            <a:off x="838200" y="365125"/>
            <a:ext cx="10515599" cy="59418"/>
          </a:xfrm>
        </p:spPr>
        <p:txBody>
          <a:bodyPr/>
          <a:lstStyle/>
          <a:p>
            <a:endParaRPr lang="fi-FI" dirty="0"/>
          </a:p>
        </p:txBody>
      </p:sp>
      <p:sp>
        <p:nvSpPr>
          <p:cNvPr id="3" name="Tekstin paikkamerkki 2">
            <a:extLst>
              <a:ext uri="{FF2B5EF4-FFF2-40B4-BE49-F238E27FC236}">
                <a16:creationId xmlns:a16="http://schemas.microsoft.com/office/drawing/2014/main" id="{53A47219-A68F-4EC3-BE40-8A1BA804D9B5}"/>
              </a:ext>
            </a:extLst>
          </p:cNvPr>
          <p:cNvSpPr>
            <a:spLocks noGrp="1"/>
          </p:cNvSpPr>
          <p:nvPr>
            <p:ph type="body" idx="1"/>
          </p:nvPr>
        </p:nvSpPr>
        <p:spPr>
          <a:xfrm>
            <a:off x="696686" y="943882"/>
            <a:ext cx="10515599" cy="4351336"/>
          </a:xfrm>
        </p:spPr>
        <p:txBody>
          <a:bodyPr/>
          <a:lstStyle/>
          <a:p>
            <a:r>
              <a:rPr lang="fi-FI" b="1" dirty="0"/>
              <a:t>Oikeudet: </a:t>
            </a:r>
          </a:p>
          <a:p>
            <a:pPr marL="177800" indent="0">
              <a:buNone/>
            </a:pPr>
            <a:r>
              <a:rPr lang="fi-FI" b="1" dirty="0"/>
              <a:t>-Seksuaalioikeuksiin</a:t>
            </a:r>
            <a:r>
              <a:rPr lang="fi-FI" dirty="0"/>
              <a:t> kuuluu oikeus seksuaaliterveyspalveluihin, ja myös abortin voidaan ajatella kuuluvan niihin.  </a:t>
            </a:r>
          </a:p>
          <a:p>
            <a:pPr marL="177800" indent="0">
              <a:buNone/>
            </a:pPr>
            <a:r>
              <a:rPr lang="fi-FI" dirty="0"/>
              <a:t> -</a:t>
            </a:r>
            <a:r>
              <a:rPr lang="fi-FI" b="1" dirty="0"/>
              <a:t>Itsemääräämisoikeuden</a:t>
            </a:r>
            <a:r>
              <a:rPr lang="fi-FI" dirty="0"/>
              <a:t> perusteella voidaan ajatella, että naisella on oikeus määrätä omasta kehostaan ja päättää raskaudestaan. Toisaalta sikiöllä ei ole mahdollisuutta määrätä omasta kehostaan ja</a:t>
            </a:r>
          </a:p>
          <a:p>
            <a:pPr marL="177800" indent="0">
              <a:buNone/>
            </a:pPr>
            <a:r>
              <a:rPr lang="fi-FI" dirty="0"/>
              <a:t> </a:t>
            </a:r>
            <a:r>
              <a:rPr lang="fi-FI" b="1" dirty="0"/>
              <a:t>-ihmisoikeuksissa </a:t>
            </a:r>
            <a:r>
              <a:rPr lang="fi-FI" dirty="0"/>
              <a:t>mainitaan, että jokaisella on oikeus elämään. </a:t>
            </a:r>
          </a:p>
          <a:p>
            <a:pPr marL="177800" indent="0">
              <a:buNone/>
            </a:pPr>
            <a:r>
              <a:rPr lang="fi-FI" dirty="0"/>
              <a:t>Syntymättömän lapsen kohdalla ei ole kuitenkaan yksiselitteistä ratkaisua siihen, milloin sikiöstä tulee ihminen.</a:t>
            </a:r>
          </a:p>
        </p:txBody>
      </p:sp>
    </p:spTree>
    <p:extLst>
      <p:ext uri="{BB962C8B-B14F-4D97-AF65-F5344CB8AC3E}">
        <p14:creationId xmlns:p14="http://schemas.microsoft.com/office/powerpoint/2010/main" val="3860305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599" cy="45719"/>
          </a:xfrm>
        </p:spPr>
        <p:txBody>
          <a:bodyPr/>
          <a:lstStyle/>
          <a:p>
            <a:endParaRPr lang="fi-FI" dirty="0"/>
          </a:p>
        </p:txBody>
      </p:sp>
      <p:sp>
        <p:nvSpPr>
          <p:cNvPr id="3" name="Tekstin paikkamerkki 2"/>
          <p:cNvSpPr>
            <a:spLocks noGrp="1"/>
          </p:cNvSpPr>
          <p:nvPr>
            <p:ph type="body" idx="1"/>
          </p:nvPr>
        </p:nvSpPr>
        <p:spPr>
          <a:xfrm>
            <a:off x="838200" y="365125"/>
            <a:ext cx="10515599" cy="5811836"/>
          </a:xfrm>
        </p:spPr>
        <p:txBody>
          <a:bodyPr/>
          <a:lstStyle/>
          <a:p>
            <a:pPr marL="177800" indent="0">
              <a:buNone/>
            </a:pPr>
            <a:r>
              <a:rPr lang="fi-FI" b="1" dirty="0"/>
              <a:t>Muita etiikan teorioita!</a:t>
            </a:r>
          </a:p>
          <a:p>
            <a:pPr marL="177800" indent="0">
              <a:buNone/>
            </a:pPr>
            <a:r>
              <a:rPr lang="fi-FI" u="sng" dirty="0"/>
              <a:t>Seurausetiikka:</a:t>
            </a:r>
          </a:p>
          <a:p>
            <a:pPr marL="177800" indent="0">
              <a:buNone/>
            </a:pPr>
            <a:r>
              <a:rPr lang="fi-FI" dirty="0"/>
              <a:t>Moraalisesti oikea voidaan määrittää teon seurausten perusteella.</a:t>
            </a:r>
          </a:p>
          <a:p>
            <a:pPr marL="177800" indent="0">
              <a:buNone/>
            </a:pPr>
            <a:r>
              <a:rPr lang="fi-FI" b="1" dirty="0"/>
              <a:t>Utilitarismi:</a:t>
            </a:r>
            <a:r>
              <a:rPr lang="fi-FI" dirty="0"/>
              <a:t> teko tuottaa hyötyä, onnellisuutta yksilössä.</a:t>
            </a:r>
          </a:p>
          <a:p>
            <a:pPr marL="177800" indent="0">
              <a:buNone/>
            </a:pPr>
            <a:r>
              <a:rPr lang="fi-FI" b="1" dirty="0"/>
              <a:t>Hedonismi:</a:t>
            </a:r>
            <a:r>
              <a:rPr lang="fi-FI" dirty="0"/>
              <a:t> Oikea teko tuottaa mielihyvää.</a:t>
            </a:r>
          </a:p>
          <a:p>
            <a:pPr marL="177800" indent="0">
              <a:buNone/>
            </a:pPr>
            <a:r>
              <a:rPr lang="fi-FI" b="1" dirty="0"/>
              <a:t>Altruismi. </a:t>
            </a:r>
            <a:r>
              <a:rPr lang="fi-FI" dirty="0"/>
              <a:t>Teko tuottaa hyötyä kaikille muille paitsi itselle</a:t>
            </a:r>
          </a:p>
          <a:p>
            <a:pPr marL="177800" indent="0">
              <a:buNone/>
            </a:pPr>
            <a:r>
              <a:rPr lang="fi-FI" b="1" dirty="0"/>
              <a:t>Egoismi:</a:t>
            </a:r>
            <a:r>
              <a:rPr lang="fi-FI" dirty="0"/>
              <a:t> Oikea teko hyödyttää vai itseä.</a:t>
            </a:r>
          </a:p>
        </p:txBody>
      </p:sp>
    </p:spTree>
    <p:extLst>
      <p:ext uri="{BB962C8B-B14F-4D97-AF65-F5344CB8AC3E}">
        <p14:creationId xmlns:p14="http://schemas.microsoft.com/office/powerpoint/2010/main" val="593125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Tekstin paikkamerkki 2"/>
          <p:cNvSpPr>
            <a:spLocks noGrp="1"/>
          </p:cNvSpPr>
          <p:nvPr>
            <p:ph type="body" idx="1"/>
          </p:nvPr>
        </p:nvSpPr>
        <p:spPr>
          <a:xfrm>
            <a:off x="838200" y="1284514"/>
            <a:ext cx="10515599" cy="4892447"/>
          </a:xfrm>
        </p:spPr>
        <p:txBody>
          <a:bodyPr/>
          <a:lstStyle/>
          <a:p>
            <a:pPr marL="177800" indent="0">
              <a:buNone/>
            </a:pPr>
            <a:r>
              <a:rPr lang="fi-FI" u="sng" dirty="0"/>
              <a:t>Hyve -etiikka:</a:t>
            </a:r>
          </a:p>
          <a:p>
            <a:pPr marL="177800" indent="0">
              <a:buNone/>
            </a:pPr>
            <a:r>
              <a:rPr lang="fi-FI" dirty="0"/>
              <a:t>Hyve-etiikan mukaan ihmisellä on hyveitä ja paheita. Hyviin tekoihin tulisi pyrkiä ja niitä kehittää.</a:t>
            </a:r>
          </a:p>
          <a:p>
            <a:pPr marL="177800" indent="0">
              <a:buNone/>
            </a:pPr>
            <a:r>
              <a:rPr lang="fi-FI" u="sng" dirty="0"/>
              <a:t>Velvollisuusetiikka:</a:t>
            </a:r>
          </a:p>
          <a:p>
            <a:pPr marL="177800" indent="0">
              <a:buNone/>
            </a:pPr>
            <a:r>
              <a:rPr lang="fi-FI" dirty="0"/>
              <a:t>Toimiessamme oikean velvollisuuden, lain, oikeuden tai muun periaatteen mukaan, toimimme oikein.</a:t>
            </a:r>
          </a:p>
          <a:p>
            <a:pPr marL="177800" indent="0">
              <a:buNone/>
            </a:pPr>
            <a:endParaRPr lang="fi-FI" dirty="0"/>
          </a:p>
          <a:p>
            <a:pPr marL="177800" indent="0">
              <a:buNone/>
            </a:pPr>
            <a:r>
              <a:rPr lang="fi-FI" u="sng" dirty="0"/>
              <a:t>Sopimusetiikka:</a:t>
            </a:r>
          </a:p>
          <a:p>
            <a:pPr marL="177800" indent="0">
              <a:buNone/>
            </a:pPr>
            <a:r>
              <a:rPr lang="fi-FI" dirty="0"/>
              <a:t>Toimiessamme yhteisesti sovittujen sääntöjen mukaan, toimimme oikein. </a:t>
            </a:r>
          </a:p>
        </p:txBody>
      </p:sp>
    </p:spTree>
    <p:extLst>
      <p:ext uri="{BB962C8B-B14F-4D97-AF65-F5344CB8AC3E}">
        <p14:creationId xmlns:p14="http://schemas.microsoft.com/office/powerpoint/2010/main" val="60780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Harjoitellaan:</a:t>
            </a:r>
          </a:p>
        </p:txBody>
      </p:sp>
      <p:sp>
        <p:nvSpPr>
          <p:cNvPr id="140" name="Shape 140"/>
          <p:cNvSpPr txBox="1">
            <a:spLocks noGrp="1"/>
          </p:cNvSpPr>
          <p:nvPr>
            <p:ph type="body" idx="1"/>
          </p:nvPr>
        </p:nvSpPr>
        <p:spPr>
          <a:xfrm>
            <a:off x="770025" y="1784725"/>
            <a:ext cx="10515600" cy="4351200"/>
          </a:xfrm>
          <a:prstGeom prst="rect">
            <a:avLst/>
          </a:prstGeom>
          <a:noFill/>
          <a:ln>
            <a:noFill/>
          </a:ln>
        </p:spPr>
        <p:txBody>
          <a:bodyPr lIns="91425" tIns="45700" rIns="91425" bIns="45700" anchor="t" anchorCtr="0">
            <a:noAutofit/>
          </a:bodyPr>
          <a:lstStyle/>
          <a:p>
            <a:pPr marL="0" marR="0" lvl="0" indent="-69850" algn="l" rtl="0">
              <a:lnSpc>
                <a:spcPct val="90000"/>
              </a:lnSpc>
              <a:spcBef>
                <a:spcPts val="0"/>
              </a:spcBef>
              <a:spcAft>
                <a:spcPts val="0"/>
              </a:spcAft>
              <a:buClr>
                <a:schemeClr val="dk1"/>
              </a:buClr>
              <a:buSzPct val="100000"/>
              <a:buFont typeface="Arial"/>
              <a:buNone/>
            </a:pPr>
            <a:r>
              <a:rPr lang="en-US" sz="1100" dirty="0">
                <a:latin typeface="Arial"/>
                <a:ea typeface="Arial"/>
                <a:cs typeface="Arial"/>
                <a:sym typeface="Arial"/>
              </a:rPr>
              <a:t>				</a:t>
            </a:r>
          </a:p>
          <a:p>
            <a:pPr marL="0" marR="0" lvl="0" indent="-69850" algn="ctr" rtl="0">
              <a:lnSpc>
                <a:spcPct val="90000"/>
              </a:lnSpc>
              <a:spcBef>
                <a:spcPts val="0"/>
              </a:spcBef>
              <a:spcAft>
                <a:spcPts val="0"/>
              </a:spcAft>
              <a:buClr>
                <a:schemeClr val="dk1"/>
              </a:buClr>
              <a:buSzPct val="100000"/>
              <a:buFont typeface="Arial"/>
              <a:buNone/>
            </a:pPr>
            <a:r>
              <a:rPr lang="en-US" sz="1100" dirty="0">
                <a:latin typeface="Arial"/>
                <a:ea typeface="Arial"/>
                <a:cs typeface="Arial"/>
                <a:sym typeface="Arial"/>
              </a:rPr>
              <a:t>					</a:t>
            </a:r>
          </a:p>
          <a:p>
            <a:pPr marL="0" lvl="0" indent="0" rtl="0">
              <a:lnSpc>
                <a:spcPct val="115000"/>
              </a:lnSpc>
              <a:spcBef>
                <a:spcPts val="0"/>
              </a:spcBef>
              <a:buNone/>
            </a:pPr>
            <a:r>
              <a:rPr lang="en-US" sz="3000" i="1" dirty="0">
                <a:latin typeface="Arial"/>
                <a:ea typeface="Arial"/>
                <a:cs typeface="Arial"/>
                <a:sym typeface="Arial"/>
              </a:rPr>
              <a:t>“</a:t>
            </a:r>
            <a:r>
              <a:rPr lang="en-US" sz="3000" i="1" dirty="0" err="1">
                <a:latin typeface="Arial"/>
                <a:ea typeface="Arial"/>
                <a:cs typeface="Arial"/>
                <a:sym typeface="Arial"/>
              </a:rPr>
              <a:t>Poreilua-nimisessa</a:t>
            </a:r>
            <a:r>
              <a:rPr lang="en-US" sz="3000" i="1" dirty="0">
                <a:latin typeface="Arial"/>
                <a:ea typeface="Arial"/>
                <a:cs typeface="Arial"/>
                <a:sym typeface="Arial"/>
              </a:rPr>
              <a:t>̈ </a:t>
            </a:r>
            <a:r>
              <a:rPr lang="en-US" sz="3000" i="1" dirty="0" err="1">
                <a:latin typeface="Arial"/>
                <a:ea typeface="Arial"/>
                <a:cs typeface="Arial"/>
                <a:sym typeface="Arial"/>
              </a:rPr>
              <a:t>blogissa</a:t>
            </a:r>
            <a:r>
              <a:rPr lang="en-US" sz="3000" i="1" dirty="0">
                <a:latin typeface="Arial"/>
                <a:ea typeface="Arial"/>
                <a:cs typeface="Arial"/>
                <a:sym typeface="Arial"/>
              </a:rPr>
              <a:t> </a:t>
            </a:r>
            <a:r>
              <a:rPr lang="en-US" sz="3000" i="1" dirty="0" err="1">
                <a:latin typeface="Arial"/>
                <a:ea typeface="Arial"/>
                <a:cs typeface="Arial"/>
                <a:sym typeface="Arial"/>
              </a:rPr>
              <a:t>olleen</a:t>
            </a:r>
            <a:r>
              <a:rPr lang="en-US" sz="3000" i="1" dirty="0">
                <a:latin typeface="Arial"/>
                <a:ea typeface="Arial"/>
                <a:cs typeface="Arial"/>
                <a:sym typeface="Arial"/>
              </a:rPr>
              <a:t> </a:t>
            </a:r>
            <a:r>
              <a:rPr lang="en-US" sz="3000" i="1" dirty="0" err="1">
                <a:latin typeface="Arial"/>
                <a:ea typeface="Arial"/>
                <a:cs typeface="Arial"/>
                <a:sym typeface="Arial"/>
              </a:rPr>
              <a:t>kirjoituksen</a:t>
            </a:r>
            <a:r>
              <a:rPr lang="en-US" sz="3000" i="1" dirty="0">
                <a:latin typeface="Arial"/>
                <a:ea typeface="Arial"/>
                <a:cs typeface="Arial"/>
                <a:sym typeface="Arial"/>
              </a:rPr>
              <a:t> </a:t>
            </a:r>
            <a:r>
              <a:rPr lang="en-US" sz="3000" i="1" dirty="0" err="1">
                <a:latin typeface="Arial"/>
                <a:ea typeface="Arial"/>
                <a:cs typeface="Arial"/>
                <a:sym typeface="Arial"/>
              </a:rPr>
              <a:t>otsikkona</a:t>
            </a:r>
            <a:r>
              <a:rPr lang="en-US" sz="3000" i="1" dirty="0">
                <a:latin typeface="Arial"/>
                <a:ea typeface="Arial"/>
                <a:cs typeface="Arial"/>
                <a:sym typeface="Arial"/>
              </a:rPr>
              <a:t> </a:t>
            </a:r>
            <a:r>
              <a:rPr lang="en-US" sz="3000" i="1" dirty="0" err="1">
                <a:latin typeface="Arial"/>
                <a:ea typeface="Arial"/>
                <a:cs typeface="Arial"/>
                <a:sym typeface="Arial"/>
              </a:rPr>
              <a:t>oli</a:t>
            </a:r>
            <a:r>
              <a:rPr lang="en-US" sz="3000" i="1" dirty="0">
                <a:latin typeface="Arial"/>
                <a:ea typeface="Arial"/>
                <a:cs typeface="Arial"/>
                <a:sym typeface="Arial"/>
              </a:rPr>
              <a:t> </a:t>
            </a:r>
            <a:r>
              <a:rPr lang="en-US" sz="3000" i="1" dirty="0" err="1">
                <a:latin typeface="Arial"/>
                <a:ea typeface="Arial"/>
                <a:cs typeface="Arial"/>
                <a:sym typeface="Arial"/>
              </a:rPr>
              <a:t>helmikuussa</a:t>
            </a:r>
            <a:r>
              <a:rPr lang="en-US" sz="3000" i="1" dirty="0">
                <a:latin typeface="Arial"/>
                <a:ea typeface="Arial"/>
                <a:cs typeface="Arial"/>
                <a:sym typeface="Arial"/>
              </a:rPr>
              <a:t> 2012 ”</a:t>
            </a:r>
            <a:r>
              <a:rPr lang="en-US" sz="3000" i="1" dirty="0" err="1">
                <a:latin typeface="Arial"/>
                <a:ea typeface="Arial"/>
                <a:cs typeface="Arial"/>
                <a:sym typeface="Arial"/>
              </a:rPr>
              <a:t>Hei</a:t>
            </a:r>
            <a:r>
              <a:rPr lang="en-US" sz="3000" i="1" dirty="0">
                <a:latin typeface="Arial"/>
                <a:ea typeface="Arial"/>
                <a:cs typeface="Arial"/>
                <a:sym typeface="Arial"/>
              </a:rPr>
              <a:t> </a:t>
            </a:r>
            <a:r>
              <a:rPr lang="en-US" sz="3000" i="1" dirty="0" err="1">
                <a:latin typeface="Arial"/>
                <a:ea typeface="Arial"/>
                <a:cs typeface="Arial"/>
                <a:sym typeface="Arial"/>
              </a:rPr>
              <a:t>mutsi</a:t>
            </a:r>
            <a:r>
              <a:rPr lang="en-US" sz="3000" i="1" dirty="0">
                <a:latin typeface="Arial"/>
                <a:ea typeface="Arial"/>
                <a:cs typeface="Arial"/>
                <a:sym typeface="Arial"/>
              </a:rPr>
              <a:t> </a:t>
            </a:r>
            <a:r>
              <a:rPr lang="en-US" sz="3000" i="1" dirty="0" err="1">
                <a:latin typeface="Arial"/>
                <a:ea typeface="Arial"/>
                <a:cs typeface="Arial"/>
                <a:sym typeface="Arial"/>
              </a:rPr>
              <a:t>tarjos</a:t>
            </a:r>
            <a:r>
              <a:rPr lang="en-US" sz="3000" i="1" dirty="0">
                <a:latin typeface="Arial"/>
                <a:ea typeface="Arial"/>
                <a:cs typeface="Arial"/>
                <a:sym typeface="Arial"/>
              </a:rPr>
              <a:t> </a:t>
            </a:r>
            <a:r>
              <a:rPr lang="en-US" sz="3000" i="1" dirty="0" err="1">
                <a:latin typeface="Arial"/>
                <a:ea typeface="Arial"/>
                <a:cs typeface="Arial"/>
                <a:sym typeface="Arial"/>
              </a:rPr>
              <a:t>skumppaa</a:t>
            </a:r>
            <a:r>
              <a:rPr lang="en-US" sz="3000" i="1" dirty="0">
                <a:latin typeface="Arial"/>
                <a:ea typeface="Arial"/>
                <a:cs typeface="Arial"/>
                <a:sym typeface="Arial"/>
              </a:rPr>
              <a:t> – </a:t>
            </a:r>
            <a:r>
              <a:rPr lang="en-US" sz="3000" i="1" dirty="0" err="1">
                <a:latin typeface="Arial"/>
                <a:ea typeface="Arial"/>
                <a:cs typeface="Arial"/>
                <a:sym typeface="Arial"/>
              </a:rPr>
              <a:t>onks</a:t>
            </a:r>
            <a:r>
              <a:rPr lang="en-US" sz="3000" i="1" dirty="0">
                <a:latin typeface="Arial"/>
                <a:ea typeface="Arial"/>
                <a:cs typeface="Arial"/>
                <a:sym typeface="Arial"/>
              </a:rPr>
              <a:t> </a:t>
            </a:r>
            <a:r>
              <a:rPr lang="en-US" sz="3000" i="1" dirty="0" err="1">
                <a:latin typeface="Arial"/>
                <a:ea typeface="Arial"/>
                <a:cs typeface="Arial"/>
                <a:sym typeface="Arial"/>
              </a:rPr>
              <a:t>paha</a:t>
            </a:r>
            <a:r>
              <a:rPr lang="en-US" sz="3000" i="1" dirty="0">
                <a:latin typeface="Arial"/>
                <a:ea typeface="Arial"/>
                <a:cs typeface="Arial"/>
                <a:sym typeface="Arial"/>
              </a:rPr>
              <a:t>?”. </a:t>
            </a:r>
            <a:r>
              <a:rPr lang="en-US" sz="3000" i="1" dirty="0" err="1">
                <a:latin typeface="Arial"/>
                <a:ea typeface="Arial"/>
                <a:cs typeface="Arial"/>
                <a:sym typeface="Arial"/>
              </a:rPr>
              <a:t>Blogin</a:t>
            </a:r>
            <a:r>
              <a:rPr lang="en-US" sz="3000" i="1" dirty="0">
                <a:latin typeface="Arial"/>
                <a:ea typeface="Arial"/>
                <a:cs typeface="Arial"/>
                <a:sym typeface="Arial"/>
              </a:rPr>
              <a:t> </a:t>
            </a:r>
            <a:r>
              <a:rPr lang="en-US" sz="3000" i="1" dirty="0" err="1">
                <a:latin typeface="Arial"/>
                <a:ea typeface="Arial"/>
                <a:cs typeface="Arial"/>
                <a:sym typeface="Arial"/>
              </a:rPr>
              <a:t>alussa</a:t>
            </a:r>
            <a:r>
              <a:rPr lang="en-US" sz="3000" i="1" dirty="0">
                <a:latin typeface="Arial"/>
                <a:ea typeface="Arial"/>
                <a:cs typeface="Arial"/>
                <a:sym typeface="Arial"/>
              </a:rPr>
              <a:t> 14-vuotias </a:t>
            </a:r>
            <a:r>
              <a:rPr lang="en-US" sz="3000" i="1" dirty="0" err="1">
                <a:latin typeface="Arial"/>
                <a:ea typeface="Arial"/>
                <a:cs typeface="Arial"/>
                <a:sym typeface="Arial"/>
              </a:rPr>
              <a:t>nuori</a:t>
            </a:r>
            <a:r>
              <a:rPr lang="en-US" sz="3000" i="1" dirty="0">
                <a:latin typeface="Arial"/>
                <a:ea typeface="Arial"/>
                <a:cs typeface="Arial"/>
                <a:sym typeface="Arial"/>
              </a:rPr>
              <a:t> </a:t>
            </a:r>
            <a:r>
              <a:rPr lang="en-US" sz="3000" i="1" dirty="0" err="1">
                <a:latin typeface="Arial"/>
                <a:ea typeface="Arial"/>
                <a:cs typeface="Arial"/>
                <a:sym typeface="Arial"/>
              </a:rPr>
              <a:t>esittäa</a:t>
            </a:r>
            <a:r>
              <a:rPr lang="en-US" sz="3000" i="1" dirty="0">
                <a:latin typeface="Arial"/>
                <a:ea typeface="Arial"/>
                <a:cs typeface="Arial"/>
                <a:sym typeface="Arial"/>
              </a:rPr>
              <a:t>̈ </a:t>
            </a:r>
            <a:r>
              <a:rPr lang="en-US" sz="3000" i="1" dirty="0" err="1">
                <a:latin typeface="Arial"/>
                <a:ea typeface="Arial"/>
                <a:cs typeface="Arial"/>
                <a:sym typeface="Arial"/>
              </a:rPr>
              <a:t>kysymyksen</a:t>
            </a:r>
            <a:r>
              <a:rPr lang="en-US" sz="3000" i="1" dirty="0">
                <a:latin typeface="Arial"/>
                <a:ea typeface="Arial"/>
                <a:cs typeface="Arial"/>
                <a:sym typeface="Arial"/>
              </a:rPr>
              <a:t>, </a:t>
            </a:r>
            <a:r>
              <a:rPr lang="en-US" sz="3000" i="1" dirty="0" err="1">
                <a:latin typeface="Arial"/>
                <a:ea typeface="Arial"/>
                <a:cs typeface="Arial"/>
                <a:sym typeface="Arial"/>
              </a:rPr>
              <a:t>onko</a:t>
            </a:r>
            <a:r>
              <a:rPr lang="en-US" sz="3000" i="1" dirty="0">
                <a:latin typeface="Arial"/>
                <a:ea typeface="Arial"/>
                <a:cs typeface="Arial"/>
                <a:sym typeface="Arial"/>
              </a:rPr>
              <a:t> </a:t>
            </a:r>
            <a:r>
              <a:rPr lang="en-US" sz="3000" i="1" dirty="0" err="1">
                <a:latin typeface="Arial"/>
                <a:ea typeface="Arial"/>
                <a:cs typeface="Arial"/>
                <a:sym typeface="Arial"/>
              </a:rPr>
              <a:t>huono</a:t>
            </a:r>
            <a:r>
              <a:rPr lang="en-US" sz="3000" i="1" dirty="0">
                <a:latin typeface="Arial"/>
                <a:ea typeface="Arial"/>
                <a:cs typeface="Arial"/>
                <a:sym typeface="Arial"/>
              </a:rPr>
              <a:t> </a:t>
            </a:r>
            <a:r>
              <a:rPr lang="en-US" sz="3000" i="1" dirty="0" err="1">
                <a:latin typeface="Arial"/>
                <a:ea typeface="Arial"/>
                <a:cs typeface="Arial"/>
                <a:sym typeface="Arial"/>
              </a:rPr>
              <a:t>asia</a:t>
            </a:r>
            <a:r>
              <a:rPr lang="en-US" sz="3000" i="1" dirty="0">
                <a:latin typeface="Arial"/>
                <a:ea typeface="Arial"/>
                <a:cs typeface="Arial"/>
                <a:sym typeface="Arial"/>
              </a:rPr>
              <a:t>, </a:t>
            </a:r>
            <a:r>
              <a:rPr lang="en-US" sz="3000" i="1" dirty="0" err="1">
                <a:latin typeface="Arial"/>
                <a:ea typeface="Arial"/>
                <a:cs typeface="Arial"/>
                <a:sym typeface="Arial"/>
              </a:rPr>
              <a:t>etta</a:t>
            </a:r>
            <a:r>
              <a:rPr lang="en-US" sz="3000" i="1" dirty="0">
                <a:latin typeface="Arial"/>
                <a:ea typeface="Arial"/>
                <a:cs typeface="Arial"/>
                <a:sym typeface="Arial"/>
              </a:rPr>
              <a:t>̈ </a:t>
            </a:r>
            <a:r>
              <a:rPr lang="en-US" sz="3000" i="1" dirty="0" err="1">
                <a:latin typeface="Arial"/>
                <a:ea typeface="Arial"/>
                <a:cs typeface="Arial"/>
                <a:sym typeface="Arial"/>
              </a:rPr>
              <a:t>äiti</a:t>
            </a:r>
            <a:r>
              <a:rPr lang="en-US" sz="3000" i="1" dirty="0">
                <a:latin typeface="Arial"/>
                <a:ea typeface="Arial"/>
                <a:cs typeface="Arial"/>
                <a:sym typeface="Arial"/>
              </a:rPr>
              <a:t> </a:t>
            </a:r>
            <a:r>
              <a:rPr lang="en-US" sz="3000" i="1" dirty="0" err="1">
                <a:latin typeface="Arial"/>
                <a:ea typeface="Arial"/>
                <a:cs typeface="Arial"/>
                <a:sym typeface="Arial"/>
              </a:rPr>
              <a:t>tarjosi</a:t>
            </a:r>
            <a:r>
              <a:rPr lang="en-US" sz="3000" i="1" dirty="0">
                <a:latin typeface="Arial"/>
                <a:ea typeface="Arial"/>
                <a:cs typeface="Arial"/>
                <a:sym typeface="Arial"/>
              </a:rPr>
              <a:t> </a:t>
            </a:r>
            <a:r>
              <a:rPr lang="en-US" sz="3000" i="1" dirty="0" err="1">
                <a:latin typeface="Arial"/>
                <a:ea typeface="Arial"/>
                <a:cs typeface="Arial"/>
                <a:sym typeface="Arial"/>
              </a:rPr>
              <a:t>hänelle</a:t>
            </a:r>
            <a:r>
              <a:rPr lang="en-US" sz="3000" i="1" dirty="0">
                <a:latin typeface="Arial"/>
                <a:ea typeface="Arial"/>
                <a:cs typeface="Arial"/>
                <a:sym typeface="Arial"/>
              </a:rPr>
              <a:t> </a:t>
            </a:r>
            <a:r>
              <a:rPr lang="en-US" sz="3000" i="1" dirty="0" err="1">
                <a:latin typeface="Arial"/>
                <a:ea typeface="Arial"/>
                <a:cs typeface="Arial"/>
                <a:sym typeface="Arial"/>
              </a:rPr>
              <a:t>kuohuviinia</a:t>
            </a:r>
            <a:r>
              <a:rPr lang="en-US" sz="3000" i="1" dirty="0">
                <a:latin typeface="Arial"/>
                <a:ea typeface="Arial"/>
                <a:cs typeface="Arial"/>
                <a:sym typeface="Arial"/>
              </a:rPr>
              <a:t>̈. </a:t>
            </a:r>
            <a:r>
              <a:rPr lang="en-US" sz="3000" i="1" dirty="0" err="1">
                <a:latin typeface="Arial"/>
                <a:ea typeface="Arial"/>
                <a:cs typeface="Arial"/>
                <a:sym typeface="Arial"/>
              </a:rPr>
              <a:t>Pohdi</a:t>
            </a:r>
            <a:r>
              <a:rPr lang="en-US" sz="3000" i="1" dirty="0">
                <a:latin typeface="Arial"/>
                <a:ea typeface="Arial"/>
                <a:cs typeface="Arial"/>
                <a:sym typeface="Arial"/>
              </a:rPr>
              <a:t> </a:t>
            </a:r>
            <a:r>
              <a:rPr lang="en-US" sz="3000" i="1" dirty="0" err="1">
                <a:latin typeface="Arial"/>
                <a:ea typeface="Arial"/>
                <a:cs typeface="Arial"/>
                <a:sym typeface="Arial"/>
              </a:rPr>
              <a:t>tähän</a:t>
            </a:r>
            <a:r>
              <a:rPr lang="en-US" sz="3000" i="1" dirty="0">
                <a:latin typeface="Arial"/>
                <a:ea typeface="Arial"/>
                <a:cs typeface="Arial"/>
                <a:sym typeface="Arial"/>
              </a:rPr>
              <a:t> </a:t>
            </a:r>
            <a:r>
              <a:rPr lang="en-US" sz="3000" i="1" dirty="0" err="1">
                <a:latin typeface="Arial"/>
                <a:ea typeface="Arial"/>
                <a:cs typeface="Arial"/>
                <a:sym typeface="Arial"/>
              </a:rPr>
              <a:t>kysymykseen</a:t>
            </a:r>
            <a:r>
              <a:rPr lang="en-US" sz="3000" i="1" dirty="0">
                <a:latin typeface="Arial"/>
                <a:ea typeface="Arial"/>
                <a:cs typeface="Arial"/>
                <a:sym typeface="Arial"/>
              </a:rPr>
              <a:t> </a:t>
            </a:r>
            <a:r>
              <a:rPr lang="en-US" sz="3000" i="1" dirty="0" err="1">
                <a:latin typeface="Arial"/>
                <a:ea typeface="Arial"/>
                <a:cs typeface="Arial"/>
                <a:sym typeface="Arial"/>
              </a:rPr>
              <a:t>liittyviä</a:t>
            </a:r>
            <a:r>
              <a:rPr lang="en-US" sz="3000" i="1" dirty="0">
                <a:latin typeface="Arial"/>
                <a:ea typeface="Arial"/>
                <a:cs typeface="Arial"/>
                <a:sym typeface="Arial"/>
              </a:rPr>
              <a:t> </a:t>
            </a:r>
            <a:r>
              <a:rPr lang="en-US" sz="3000" i="1" dirty="0" err="1">
                <a:latin typeface="Arial"/>
                <a:ea typeface="Arial"/>
                <a:cs typeface="Arial"/>
                <a:sym typeface="Arial"/>
              </a:rPr>
              <a:t>eettisiä</a:t>
            </a:r>
            <a:r>
              <a:rPr lang="en-US" sz="3000" i="1" dirty="0">
                <a:latin typeface="Arial"/>
                <a:ea typeface="Arial"/>
                <a:cs typeface="Arial"/>
                <a:sym typeface="Arial"/>
              </a:rPr>
              <a:t> </a:t>
            </a:r>
            <a:r>
              <a:rPr lang="en-US" sz="3000" i="1" dirty="0" err="1">
                <a:latin typeface="Arial"/>
                <a:ea typeface="Arial"/>
                <a:cs typeface="Arial"/>
                <a:sym typeface="Arial"/>
              </a:rPr>
              <a:t>näkö̈kulmia</a:t>
            </a:r>
            <a:r>
              <a:rPr lang="en-US" sz="3000" i="1" dirty="0">
                <a:latin typeface="Arial"/>
                <a:ea typeface="Arial"/>
                <a:cs typeface="Arial"/>
                <a:sym typeface="Arial"/>
              </a:rPr>
              <a:t>.”</a:t>
            </a:r>
          </a:p>
          <a:p>
            <a:pPr marL="0" lvl="0" indent="0" rtl="0">
              <a:lnSpc>
                <a:spcPct val="115000"/>
              </a:lnSpc>
              <a:spcBef>
                <a:spcPts val="0"/>
              </a:spcBef>
              <a:buNone/>
            </a:pPr>
            <a:r>
              <a:rPr lang="en-US" sz="3000" i="1" dirty="0">
                <a:latin typeface="Arial"/>
                <a:ea typeface="Arial"/>
                <a:cs typeface="Arial"/>
                <a:sym typeface="Arial"/>
              </a:rPr>
              <a:t>				 				</a:t>
            </a:r>
          </a:p>
          <a:p>
            <a:pPr marL="0" marR="0" lvl="0" indent="-69850" algn="ctr" rtl="0">
              <a:lnSpc>
                <a:spcPct val="90000"/>
              </a:lnSpc>
              <a:spcBef>
                <a:spcPts val="0"/>
              </a:spcBef>
              <a:spcAft>
                <a:spcPts val="0"/>
              </a:spcAft>
              <a:buClr>
                <a:schemeClr val="dk1"/>
              </a:buClr>
              <a:buSzPct val="100000"/>
              <a:buFont typeface="Arial"/>
              <a:buNone/>
            </a:pPr>
            <a:r>
              <a:rPr lang="en-US" sz="1100" i="1" dirty="0">
                <a:latin typeface="Arial"/>
                <a:ea typeface="Arial"/>
                <a:cs typeface="Arial"/>
                <a:sym typeface="Arial"/>
              </a:rPr>
              <a:t>			</a:t>
            </a:r>
          </a:p>
          <a:p>
            <a:pPr marL="0" marR="0" lvl="0" indent="-69850" algn="ctr" rtl="0">
              <a:lnSpc>
                <a:spcPct val="90000"/>
              </a:lnSpc>
              <a:spcBef>
                <a:spcPts val="0"/>
              </a:spcBef>
              <a:spcAft>
                <a:spcPts val="0"/>
              </a:spcAft>
              <a:buClr>
                <a:schemeClr val="dk1"/>
              </a:buClr>
              <a:buSzPct val="100000"/>
              <a:buFont typeface="Arial"/>
              <a:buNone/>
            </a:pPr>
            <a:r>
              <a:rPr lang="en-US" sz="1100" i="1" dirty="0">
                <a:latin typeface="Arial"/>
                <a:ea typeface="Arial"/>
                <a:cs typeface="Arial"/>
                <a:sym typeface="Arial"/>
              </a:rPr>
              <a:t>		</a:t>
            </a:r>
          </a:p>
          <a:p>
            <a:pPr marL="0" marR="0" lvl="0" indent="0" algn="ctr" rtl="0">
              <a:lnSpc>
                <a:spcPct val="90000"/>
              </a:lnSpc>
              <a:spcBef>
                <a:spcPts val="0"/>
              </a:spcBef>
              <a:spcAft>
                <a:spcPts val="0"/>
              </a:spcAft>
              <a:buClr>
                <a:schemeClr val="dk1"/>
              </a:buClr>
              <a:buSzPct val="25000"/>
              <a:buFont typeface="Arial"/>
              <a:buNone/>
            </a:pPr>
            <a:endParaRPr sz="4000"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838200" y="365125"/>
            <a:ext cx="10515600" cy="1325700"/>
          </a:xfrm>
          <a:prstGeom prst="rect">
            <a:avLst/>
          </a:prstGeom>
        </p:spPr>
        <p:txBody>
          <a:bodyPr lIns="91425" tIns="91425" rIns="91425" bIns="91425" anchor="ctr" anchorCtr="0">
            <a:noAutofit/>
          </a:bodyPr>
          <a:lstStyle/>
          <a:p>
            <a:pPr lvl="0">
              <a:spcBef>
                <a:spcPts val="0"/>
              </a:spcBef>
              <a:buNone/>
            </a:pPr>
            <a:r>
              <a:rPr lang="en-US" dirty="0" err="1"/>
              <a:t>Vastaukseen</a:t>
            </a:r>
            <a:r>
              <a:rPr lang="en-US" dirty="0"/>
              <a:t>…</a:t>
            </a:r>
          </a:p>
        </p:txBody>
      </p:sp>
      <p:sp>
        <p:nvSpPr>
          <p:cNvPr id="146" name="Shape 146"/>
          <p:cNvSpPr txBox="1">
            <a:spLocks noGrp="1"/>
          </p:cNvSpPr>
          <p:nvPr>
            <p:ph type="body" idx="1"/>
          </p:nvPr>
        </p:nvSpPr>
        <p:spPr>
          <a:xfrm>
            <a:off x="838200" y="1825625"/>
            <a:ext cx="10515600" cy="4351200"/>
          </a:xfrm>
          <a:prstGeom prst="rect">
            <a:avLst/>
          </a:prstGeom>
        </p:spPr>
        <p:txBody>
          <a:bodyPr lIns="91425" tIns="91425" rIns="91425" bIns="91425" anchor="t" anchorCtr="0">
            <a:noAutofit/>
          </a:bodyPr>
          <a:lstStyle/>
          <a:p>
            <a:pPr lvl="0">
              <a:spcBef>
                <a:spcPts val="0"/>
              </a:spcBef>
              <a:buClr>
                <a:schemeClr val="dk1"/>
              </a:buClr>
              <a:buSzPct val="100000"/>
              <a:buFont typeface="Arial"/>
              <a:buNone/>
            </a:pPr>
            <a:r>
              <a:rPr lang="en-US" sz="1100">
                <a:latin typeface="Arial"/>
                <a:ea typeface="Arial"/>
                <a:cs typeface="Arial"/>
                <a:sym typeface="Arial"/>
              </a:rPr>
              <a:t>		 	 	 		</a:t>
            </a:r>
          </a:p>
          <a:p>
            <a:pPr lvl="0" rtl="0">
              <a:spcBef>
                <a:spcPts val="0"/>
              </a:spcBef>
              <a:buClr>
                <a:schemeClr val="dk1"/>
              </a:buClr>
              <a:buSzPct val="100000"/>
              <a:buFont typeface="Arial"/>
              <a:buNone/>
            </a:pPr>
            <a:r>
              <a:rPr lang="en-US" sz="1100">
                <a:latin typeface="Arial"/>
                <a:ea typeface="Arial"/>
                <a:cs typeface="Arial"/>
                <a:sym typeface="Arial"/>
              </a:rPr>
              <a:t>				</a:t>
            </a:r>
          </a:p>
          <a:p>
            <a:pPr lvl="0">
              <a:spcBef>
                <a:spcPts val="0"/>
              </a:spcBef>
              <a:buClr>
                <a:schemeClr val="dk1"/>
              </a:buClr>
              <a:buSzPct val="36666"/>
              <a:buFont typeface="Arial"/>
              <a:buNone/>
            </a:pPr>
            <a:r>
              <a:rPr lang="en-US" sz="3000"/>
              <a:t>Vastauksessa alaikäisen alkoholinkäyttöön ja vanhemman vastuuseen liittyviä eettisiä kysymyksiä voidaan tarkastella esimerkiksi arvojen ja arvoristiriitojen, normien, seurausten ja velvollisuuksien näkökulmasta, huomioiden eri osapuolet, kuten vanhempi, lapsi ja yhteiskunta. </a:t>
            </a:r>
          </a:p>
          <a:p>
            <a:pPr lvl="0">
              <a:spcBef>
                <a:spcPts val="0"/>
              </a:spcBef>
              <a:buClr>
                <a:schemeClr val="dk1"/>
              </a:buClr>
              <a:buSzPct val="36666"/>
              <a:buFont typeface="Arial"/>
              <a:buNone/>
            </a:pPr>
            <a:r>
              <a:rPr lang="en-US" sz="3000">
                <a:latin typeface="Arial"/>
                <a:ea typeface="Arial"/>
                <a:cs typeface="Arial"/>
                <a:sym typeface="Arial"/>
              </a:rPr>
              <a:t>				</a:t>
            </a:r>
          </a:p>
          <a:p>
            <a:pPr lvl="0">
              <a:spcBef>
                <a:spcPts val="0"/>
              </a:spcBef>
              <a:buClr>
                <a:schemeClr val="dk1"/>
              </a:buClr>
              <a:buSzPct val="36666"/>
              <a:buFont typeface="Arial"/>
              <a:buNone/>
            </a:pPr>
            <a:r>
              <a:rPr lang="en-US" sz="3000">
                <a:latin typeface="Arial"/>
                <a:ea typeface="Arial"/>
                <a:cs typeface="Arial"/>
                <a:sym typeface="Arial"/>
              </a:rPr>
              <a:t>			</a:t>
            </a:r>
          </a:p>
          <a:p>
            <a:pPr lvl="0">
              <a:spcBef>
                <a:spcPts val="0"/>
              </a:spcBef>
              <a:buClr>
                <a:schemeClr val="dk1"/>
              </a:buClr>
              <a:buSzPct val="36666"/>
              <a:buFont typeface="Arial"/>
              <a:buNone/>
            </a:pPr>
            <a:r>
              <a:rPr lang="en-US" sz="3000">
                <a:latin typeface="Arial"/>
                <a:ea typeface="Arial"/>
                <a:cs typeface="Arial"/>
                <a:sym typeface="Arial"/>
              </a:rPr>
              <a:t>		</a:t>
            </a:r>
          </a:p>
          <a:p>
            <a:pPr lvl="0">
              <a:spcBef>
                <a:spcPts val="0"/>
              </a:spcBef>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838200" y="365125"/>
            <a:ext cx="10515600" cy="1325700"/>
          </a:xfrm>
          <a:prstGeom prst="rect">
            <a:avLst/>
          </a:prstGeom>
        </p:spPr>
        <p:txBody>
          <a:bodyPr lIns="91425" tIns="91425" rIns="91425" bIns="91425" anchor="ctr" anchorCtr="0">
            <a:noAutofit/>
          </a:bodyPr>
          <a:lstStyle/>
          <a:p>
            <a:pPr lvl="0">
              <a:spcBef>
                <a:spcPts val="0"/>
              </a:spcBef>
              <a:buNone/>
            </a:pPr>
            <a:endParaRPr/>
          </a:p>
        </p:txBody>
      </p:sp>
      <p:sp>
        <p:nvSpPr>
          <p:cNvPr id="152" name="Shape 152"/>
          <p:cNvSpPr txBox="1">
            <a:spLocks noGrp="1"/>
          </p:cNvSpPr>
          <p:nvPr>
            <p:ph type="body" idx="1"/>
          </p:nvPr>
        </p:nvSpPr>
        <p:spPr>
          <a:xfrm>
            <a:off x="838200" y="139148"/>
            <a:ext cx="10515600" cy="6037877"/>
          </a:xfrm>
          <a:prstGeom prst="rect">
            <a:avLst/>
          </a:prstGeom>
        </p:spPr>
        <p:txBody>
          <a:bodyPr lIns="91425" tIns="91425" rIns="91425" bIns="91425" anchor="t" anchorCtr="0">
            <a:noAutofit/>
          </a:bodyPr>
          <a:lstStyle/>
          <a:p>
            <a:pPr marL="0" lvl="0" indent="0" rtl="0">
              <a:spcBef>
                <a:spcPts val="0"/>
              </a:spcBef>
              <a:buNone/>
            </a:pPr>
            <a:endParaRPr lang="en-US" sz="3000" b="1" dirty="0"/>
          </a:p>
          <a:p>
            <a:pPr marL="0" lvl="0" indent="0" rtl="0">
              <a:spcBef>
                <a:spcPts val="0"/>
              </a:spcBef>
              <a:buNone/>
            </a:pPr>
            <a:endParaRPr lang="en-US" sz="3000" b="1" dirty="0"/>
          </a:p>
          <a:p>
            <a:pPr marL="0" lvl="0" indent="0" rtl="0">
              <a:spcBef>
                <a:spcPts val="0"/>
              </a:spcBef>
              <a:buNone/>
            </a:pPr>
            <a:r>
              <a:rPr lang="en-US" sz="3000" b="1" dirty="0" err="1"/>
              <a:t>Arvot</a:t>
            </a:r>
            <a:r>
              <a:rPr lang="en-US" sz="3000" b="1" dirty="0"/>
              <a:t>, </a:t>
            </a:r>
            <a:r>
              <a:rPr lang="en-US" sz="3000" b="1" dirty="0" err="1"/>
              <a:t>normit</a:t>
            </a:r>
            <a:r>
              <a:rPr lang="en-US" sz="3000" b="1" dirty="0"/>
              <a:t> ja </a:t>
            </a:r>
            <a:r>
              <a:rPr lang="en-US" sz="3000" b="1" dirty="0" err="1"/>
              <a:t>näiden</a:t>
            </a:r>
            <a:r>
              <a:rPr lang="en-US" sz="3000" b="1" dirty="0"/>
              <a:t> </a:t>
            </a:r>
            <a:r>
              <a:rPr lang="en-US" sz="3000" b="1" dirty="0" err="1"/>
              <a:t>väliset</a:t>
            </a:r>
            <a:r>
              <a:rPr lang="en-US" sz="3000" b="1" dirty="0"/>
              <a:t> </a:t>
            </a:r>
            <a:r>
              <a:rPr lang="en-US" sz="3000" b="1" dirty="0" err="1"/>
              <a:t>ristiriidat</a:t>
            </a:r>
            <a:r>
              <a:rPr lang="en-US" sz="3000" b="1" dirty="0"/>
              <a:t>: </a:t>
            </a:r>
          </a:p>
          <a:p>
            <a:pPr marL="0" lvl="0" indent="0" rtl="0">
              <a:spcBef>
                <a:spcPts val="0"/>
              </a:spcBef>
              <a:buNone/>
            </a:pPr>
            <a:r>
              <a:rPr lang="en-US" sz="3000" dirty="0" err="1"/>
              <a:t>Perheessa</a:t>
            </a:r>
            <a:r>
              <a:rPr lang="en-US" sz="3000" dirty="0"/>
              <a:t>̈ ja </a:t>
            </a:r>
            <a:r>
              <a:rPr lang="en-US" sz="3000" dirty="0" err="1"/>
              <a:t>yhteiskunnassa</a:t>
            </a:r>
            <a:r>
              <a:rPr lang="en-US" sz="3000" dirty="0"/>
              <a:t> </a:t>
            </a:r>
            <a:r>
              <a:rPr lang="en-US" sz="3000" dirty="0" err="1"/>
              <a:t>vallitsevat</a:t>
            </a:r>
            <a:r>
              <a:rPr lang="en-US" sz="3000" dirty="0"/>
              <a:t> </a:t>
            </a:r>
            <a:r>
              <a:rPr lang="en-US" sz="3000" dirty="0" err="1"/>
              <a:t>arvot</a:t>
            </a:r>
            <a:r>
              <a:rPr lang="en-US" sz="3000" dirty="0"/>
              <a:t> </a:t>
            </a:r>
            <a:r>
              <a:rPr lang="en-US" sz="3000" dirty="0" err="1"/>
              <a:t>voivat</a:t>
            </a:r>
            <a:r>
              <a:rPr lang="en-US" sz="3000" dirty="0"/>
              <a:t> olla </a:t>
            </a:r>
            <a:r>
              <a:rPr lang="en-US" sz="3000" dirty="0" err="1"/>
              <a:t>ristiriidassa</a:t>
            </a:r>
            <a:r>
              <a:rPr lang="en-US" sz="3000" dirty="0"/>
              <a:t>. Lain </a:t>
            </a:r>
            <a:r>
              <a:rPr lang="en-US" sz="3000" dirty="0" err="1"/>
              <a:t>mukaan</a:t>
            </a:r>
            <a:r>
              <a:rPr lang="en-US" sz="3000" dirty="0"/>
              <a:t> </a:t>
            </a:r>
            <a:r>
              <a:rPr lang="en-US" sz="3000" dirty="0" err="1"/>
              <a:t>miedonkin</a:t>
            </a:r>
            <a:r>
              <a:rPr lang="en-US" sz="3000" dirty="0"/>
              <a:t> </a:t>
            </a:r>
            <a:r>
              <a:rPr lang="en-US" sz="3000" dirty="0" err="1"/>
              <a:t>alkoholin</a:t>
            </a:r>
            <a:r>
              <a:rPr lang="en-US" sz="3000" dirty="0"/>
              <a:t> </a:t>
            </a:r>
            <a:r>
              <a:rPr lang="en-US" sz="3000" dirty="0" err="1"/>
              <a:t>hallussapito</a:t>
            </a:r>
            <a:r>
              <a:rPr lang="en-US" sz="3000" dirty="0"/>
              <a:t> on </a:t>
            </a:r>
            <a:r>
              <a:rPr lang="en-US" sz="3000" dirty="0" err="1"/>
              <a:t>alaikäiselle</a:t>
            </a:r>
            <a:r>
              <a:rPr lang="en-US" sz="3000" dirty="0"/>
              <a:t> </a:t>
            </a:r>
            <a:r>
              <a:rPr lang="en-US" sz="3000" dirty="0" err="1"/>
              <a:t>kiellettya</a:t>
            </a:r>
            <a:r>
              <a:rPr lang="en-US" sz="3000" dirty="0"/>
              <a:t>̈, </a:t>
            </a:r>
            <a:r>
              <a:rPr lang="en-US" sz="3000" dirty="0" err="1"/>
              <a:t>poliisi</a:t>
            </a:r>
            <a:r>
              <a:rPr lang="en-US" sz="3000" dirty="0"/>
              <a:t> </a:t>
            </a:r>
            <a:r>
              <a:rPr lang="en-US" sz="3000" dirty="0" err="1"/>
              <a:t>ilmoittaa</a:t>
            </a:r>
            <a:r>
              <a:rPr lang="en-US" sz="3000" dirty="0"/>
              <a:t> </a:t>
            </a:r>
            <a:r>
              <a:rPr lang="en-US" sz="3000" dirty="0" err="1"/>
              <a:t>alaikäisen</a:t>
            </a:r>
            <a:r>
              <a:rPr lang="en-US" sz="3000" dirty="0"/>
              <a:t> </a:t>
            </a:r>
            <a:r>
              <a:rPr lang="en-US" sz="3000" dirty="0" err="1"/>
              <a:t>laittomasta</a:t>
            </a:r>
            <a:r>
              <a:rPr lang="en-US" sz="3000" dirty="0"/>
              <a:t> </a:t>
            </a:r>
            <a:r>
              <a:rPr lang="en-US" sz="3000" dirty="0" err="1"/>
              <a:t>alkoholin</a:t>
            </a:r>
            <a:r>
              <a:rPr lang="en-US" sz="3000" dirty="0"/>
              <a:t> </a:t>
            </a:r>
            <a:r>
              <a:rPr lang="en-US" sz="3000" dirty="0" err="1"/>
              <a:t>hallussapidosta</a:t>
            </a:r>
            <a:r>
              <a:rPr lang="en-US" sz="3000" dirty="0"/>
              <a:t> </a:t>
            </a:r>
            <a:r>
              <a:rPr lang="en-US" sz="3000" dirty="0" err="1"/>
              <a:t>seka</a:t>
            </a:r>
            <a:r>
              <a:rPr lang="en-US" sz="3000" dirty="0"/>
              <a:t>̈ </a:t>
            </a:r>
            <a:r>
              <a:rPr lang="en-US" sz="3000" dirty="0" err="1"/>
              <a:t>kotiin</a:t>
            </a:r>
            <a:r>
              <a:rPr lang="en-US" sz="3000" dirty="0"/>
              <a:t> </a:t>
            </a:r>
            <a:r>
              <a:rPr lang="en-US" sz="3000" dirty="0" err="1"/>
              <a:t>etta</a:t>
            </a:r>
            <a:r>
              <a:rPr lang="en-US" sz="3000" dirty="0"/>
              <a:t>̈ </a:t>
            </a:r>
            <a:r>
              <a:rPr lang="en-US" sz="3000" dirty="0" err="1"/>
              <a:t>lastensuojeluviranomaisille</a:t>
            </a:r>
            <a:r>
              <a:rPr lang="en-US" sz="3000" dirty="0"/>
              <a:t>. </a:t>
            </a:r>
          </a:p>
          <a:p>
            <a:pPr marL="0" lvl="0" indent="0" rtl="0">
              <a:spcBef>
                <a:spcPts val="0"/>
              </a:spcBef>
              <a:buNone/>
            </a:pPr>
            <a:r>
              <a:rPr lang="en-US" sz="3000" dirty="0" err="1"/>
              <a:t>Alkoholin</a:t>
            </a:r>
            <a:r>
              <a:rPr lang="en-US" sz="3000" dirty="0"/>
              <a:t> </a:t>
            </a:r>
            <a:r>
              <a:rPr lang="en-US" sz="3000" dirty="0" err="1"/>
              <a:t>välittäminen</a:t>
            </a:r>
            <a:r>
              <a:rPr lang="en-US" sz="3000" dirty="0"/>
              <a:t>, </a:t>
            </a:r>
            <a:r>
              <a:rPr lang="en-US" sz="3000" dirty="0" err="1"/>
              <a:t>myyminen</a:t>
            </a:r>
            <a:r>
              <a:rPr lang="en-US" sz="3000" dirty="0"/>
              <a:t> tai </a:t>
            </a:r>
            <a:r>
              <a:rPr lang="en-US" sz="3000" dirty="0" err="1"/>
              <a:t>ostaminen</a:t>
            </a:r>
            <a:r>
              <a:rPr lang="en-US" sz="3000" dirty="0"/>
              <a:t> </a:t>
            </a:r>
            <a:r>
              <a:rPr lang="en-US" sz="3000" dirty="0" err="1"/>
              <a:t>alaikäiselle</a:t>
            </a:r>
            <a:r>
              <a:rPr lang="en-US" sz="3000" dirty="0"/>
              <a:t> on </a:t>
            </a:r>
            <a:r>
              <a:rPr lang="en-US" sz="3000" dirty="0" err="1"/>
              <a:t>rikos</a:t>
            </a:r>
            <a:r>
              <a:rPr lang="en-US" sz="3000" dirty="0"/>
              <a:t>. </a:t>
            </a:r>
            <a:r>
              <a:rPr lang="en-US" sz="3000" dirty="0" err="1"/>
              <a:t>Onko</a:t>
            </a:r>
            <a:r>
              <a:rPr lang="en-US" sz="3000" dirty="0"/>
              <a:t> </a:t>
            </a:r>
            <a:r>
              <a:rPr lang="en-US" sz="3000" dirty="0" err="1"/>
              <a:t>tällöin</a:t>
            </a:r>
            <a:r>
              <a:rPr lang="en-US" sz="3000" dirty="0"/>
              <a:t> </a:t>
            </a:r>
            <a:r>
              <a:rPr lang="en-US" sz="3000" dirty="0" err="1"/>
              <a:t>oikein</a:t>
            </a:r>
            <a:r>
              <a:rPr lang="en-US" sz="3000" dirty="0"/>
              <a:t> </a:t>
            </a:r>
            <a:r>
              <a:rPr lang="en-US" sz="3000" dirty="0" err="1"/>
              <a:t>tarjota</a:t>
            </a:r>
            <a:r>
              <a:rPr lang="en-US" sz="3000" dirty="0"/>
              <a:t> </a:t>
            </a:r>
            <a:r>
              <a:rPr lang="en-US" sz="3000" dirty="0" err="1"/>
              <a:t>vähäinen</a:t>
            </a:r>
            <a:r>
              <a:rPr lang="en-US" sz="3000" dirty="0"/>
              <a:t> </a:t>
            </a:r>
            <a:r>
              <a:rPr lang="en-US" sz="3000" dirty="0" err="1"/>
              <a:t>alkoholimäära</a:t>
            </a:r>
            <a:r>
              <a:rPr lang="en-US" sz="3000" dirty="0"/>
              <a:t>̈ </a:t>
            </a:r>
            <a:r>
              <a:rPr lang="en-US" sz="3000" dirty="0" err="1"/>
              <a:t>alaikäiselle</a:t>
            </a:r>
            <a:r>
              <a:rPr lang="en-US" sz="3000" dirty="0"/>
              <a:t> </a:t>
            </a:r>
            <a:r>
              <a:rPr lang="en-US" sz="3000" dirty="0" err="1"/>
              <a:t>kotona</a:t>
            </a:r>
            <a:r>
              <a:rPr lang="en-US" sz="3000" dirty="0"/>
              <a:t>, </a:t>
            </a:r>
            <a:r>
              <a:rPr lang="en-US" sz="3000" dirty="0" err="1"/>
              <a:t>vaikka</a:t>
            </a:r>
            <a:r>
              <a:rPr lang="en-US" sz="3000" dirty="0"/>
              <a:t> </a:t>
            </a:r>
            <a:r>
              <a:rPr lang="en-US" sz="3000" dirty="0" err="1"/>
              <a:t>tarkoituksena</a:t>
            </a:r>
            <a:r>
              <a:rPr lang="en-US" sz="3000" dirty="0"/>
              <a:t> </a:t>
            </a:r>
            <a:r>
              <a:rPr lang="en-US" sz="3000" dirty="0" err="1"/>
              <a:t>ei</a:t>
            </a:r>
            <a:r>
              <a:rPr lang="en-US" sz="3000" dirty="0"/>
              <a:t> ole </a:t>
            </a:r>
            <a:r>
              <a:rPr lang="en-US" sz="3000" dirty="0" err="1"/>
              <a:t>humaltuminen</a:t>
            </a:r>
            <a:r>
              <a:rPr lang="en-US" sz="3000" dirty="0"/>
              <a:t>? </a:t>
            </a:r>
            <a:r>
              <a:rPr lang="en-US" sz="3000" dirty="0" err="1"/>
              <a:t>Lakien</a:t>
            </a:r>
            <a:r>
              <a:rPr lang="en-US" sz="3000" dirty="0"/>
              <a:t> </a:t>
            </a:r>
            <a:r>
              <a:rPr lang="en-US" sz="3000" dirty="0" err="1"/>
              <a:t>tarkoituksena</a:t>
            </a:r>
            <a:r>
              <a:rPr lang="en-US" sz="3000" dirty="0"/>
              <a:t> on </a:t>
            </a:r>
            <a:r>
              <a:rPr lang="en-US" sz="3000" dirty="0" err="1"/>
              <a:t>suojella</a:t>
            </a:r>
            <a:r>
              <a:rPr lang="en-US" sz="3000" dirty="0"/>
              <a:t> </a:t>
            </a:r>
            <a:r>
              <a:rPr lang="en-US" sz="3000" dirty="0" err="1"/>
              <a:t>lapsia</a:t>
            </a:r>
            <a:r>
              <a:rPr lang="en-US" sz="3000" dirty="0"/>
              <a:t> ja </a:t>
            </a:r>
            <a:r>
              <a:rPr lang="en-US" sz="3000" dirty="0" err="1"/>
              <a:t>nuoria</a:t>
            </a:r>
            <a:r>
              <a:rPr lang="en-US" sz="3000" dirty="0"/>
              <a:t>. </a:t>
            </a:r>
            <a:r>
              <a:rPr lang="en-US" sz="3000" dirty="0" err="1"/>
              <a:t>Alkoholin</a:t>
            </a:r>
            <a:r>
              <a:rPr lang="en-US" sz="3000" dirty="0"/>
              <a:t> </a:t>
            </a:r>
            <a:r>
              <a:rPr lang="en-US" sz="3000" dirty="0" err="1"/>
              <a:t>suojaikärajojen</a:t>
            </a:r>
            <a:r>
              <a:rPr lang="en-US" sz="3000" dirty="0"/>
              <a:t> </a:t>
            </a:r>
            <a:r>
              <a:rPr lang="en-US" sz="3000" dirty="0" err="1"/>
              <a:t>taustalla</a:t>
            </a:r>
            <a:r>
              <a:rPr lang="en-US" sz="3000" dirty="0"/>
              <a:t> on </a:t>
            </a:r>
            <a:r>
              <a:rPr lang="en-US" sz="3000" dirty="0" err="1"/>
              <a:t>tutkimustietoon</a:t>
            </a:r>
            <a:r>
              <a:rPr lang="en-US" sz="3000" dirty="0"/>
              <a:t> </a:t>
            </a:r>
            <a:r>
              <a:rPr lang="en-US" sz="3000" dirty="0" err="1"/>
              <a:t>pohjautuvia</a:t>
            </a:r>
            <a:r>
              <a:rPr lang="en-US" sz="3000" dirty="0"/>
              <a:t> </a:t>
            </a:r>
            <a:r>
              <a:rPr lang="en-US" sz="3000" dirty="0" err="1"/>
              <a:t>terveydellisia</a:t>
            </a:r>
            <a:r>
              <a:rPr lang="en-US" sz="3000" dirty="0"/>
              <a:t>̈ ja </a:t>
            </a:r>
            <a:r>
              <a:rPr lang="en-US" sz="3000" dirty="0" err="1"/>
              <a:t>käytön</a:t>
            </a:r>
            <a:r>
              <a:rPr lang="en-US" sz="3000" dirty="0"/>
              <a:t> </a:t>
            </a:r>
            <a:r>
              <a:rPr lang="en-US" sz="3000" dirty="0" err="1"/>
              <a:t>aloittamisiän</a:t>
            </a:r>
            <a:r>
              <a:rPr lang="en-US" sz="3000" dirty="0"/>
              <a:t> </a:t>
            </a:r>
            <a:r>
              <a:rPr lang="en-US" sz="3000" dirty="0" err="1"/>
              <a:t>merkitykseen</a:t>
            </a:r>
            <a:r>
              <a:rPr lang="en-US" sz="3000" dirty="0"/>
              <a:t> </a:t>
            </a:r>
            <a:r>
              <a:rPr lang="en-US" sz="3000" dirty="0" err="1"/>
              <a:t>liittyvia</a:t>
            </a:r>
            <a:r>
              <a:rPr lang="en-US" sz="3000" dirty="0"/>
              <a:t>̈ </a:t>
            </a:r>
            <a:r>
              <a:rPr lang="en-US" sz="3000" dirty="0" err="1"/>
              <a:t>perusteita</a:t>
            </a:r>
            <a:r>
              <a:rPr lang="en-US" sz="3000" dirty="0"/>
              <a:t>. </a:t>
            </a:r>
            <a:r>
              <a:rPr lang="en-US" sz="3000" dirty="0">
                <a:latin typeface="Arial"/>
                <a:ea typeface="Arial"/>
                <a:cs typeface="Arial"/>
                <a:sym typeface="Arial"/>
              </a:rPr>
              <a:t>						</a:t>
            </a:r>
          </a:p>
          <a:p>
            <a:pPr marL="0" lvl="0" indent="-69850">
              <a:lnSpc>
                <a:spcPct val="115000"/>
              </a:lnSpc>
              <a:spcBef>
                <a:spcPts val="0"/>
              </a:spcBef>
              <a:buClr>
                <a:schemeClr val="dk1"/>
              </a:buClr>
              <a:buSzPct val="36666"/>
              <a:buFont typeface="Arial"/>
              <a:buNone/>
            </a:pPr>
            <a:r>
              <a:rPr lang="en-US" sz="3000" dirty="0">
                <a:latin typeface="Arial"/>
                <a:ea typeface="Arial"/>
                <a:cs typeface="Arial"/>
                <a:sym typeface="Arial"/>
              </a:rPr>
              <a:t>					 				</a:t>
            </a:r>
          </a:p>
          <a:p>
            <a:pPr lvl="0">
              <a:spcBef>
                <a:spcPts val="0"/>
              </a:spcBef>
              <a:buClr>
                <a:schemeClr val="dk1"/>
              </a:buClr>
              <a:buSzPct val="36666"/>
              <a:buFont typeface="Arial"/>
              <a:buNone/>
            </a:pPr>
            <a:r>
              <a:rPr lang="en-US" sz="3000" dirty="0">
                <a:latin typeface="Arial"/>
                <a:ea typeface="Arial"/>
                <a:cs typeface="Arial"/>
                <a:sym typeface="Arial"/>
              </a:rPr>
              <a:t>			</a:t>
            </a:r>
          </a:p>
          <a:p>
            <a:pPr lvl="0">
              <a:spcBef>
                <a:spcPts val="0"/>
              </a:spcBef>
              <a:buClr>
                <a:schemeClr val="dk1"/>
              </a:buClr>
              <a:buSzPct val="100000"/>
              <a:buFont typeface="Arial"/>
              <a:buNone/>
            </a:pPr>
            <a:r>
              <a:rPr lang="en-US" sz="1100" dirty="0">
                <a:latin typeface="Arial"/>
                <a:ea typeface="Arial"/>
                <a:cs typeface="Arial"/>
                <a:sym typeface="Arial"/>
              </a:rPr>
              <a:t>		</a:t>
            </a:r>
          </a:p>
          <a:p>
            <a:pPr lvl="0">
              <a:spcBef>
                <a:spcPts val="0"/>
              </a:spcBef>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title"/>
          </p:nvPr>
        </p:nvSpPr>
        <p:spPr>
          <a:xfrm>
            <a:off x="838200" y="365125"/>
            <a:ext cx="10515600" cy="1325700"/>
          </a:xfrm>
          <a:prstGeom prst="rect">
            <a:avLst/>
          </a:prstGeom>
        </p:spPr>
        <p:txBody>
          <a:bodyPr lIns="91425" tIns="91425" rIns="91425" bIns="91425" anchor="ctr" anchorCtr="0">
            <a:noAutofit/>
          </a:bodyPr>
          <a:lstStyle/>
          <a:p>
            <a:pPr lvl="0">
              <a:spcBef>
                <a:spcPts val="0"/>
              </a:spcBef>
              <a:buNone/>
            </a:pPr>
            <a:endParaRPr/>
          </a:p>
        </p:txBody>
      </p:sp>
      <p:sp>
        <p:nvSpPr>
          <p:cNvPr id="158" name="Shape 158"/>
          <p:cNvSpPr txBox="1">
            <a:spLocks noGrp="1"/>
          </p:cNvSpPr>
          <p:nvPr>
            <p:ph type="body" idx="1"/>
          </p:nvPr>
        </p:nvSpPr>
        <p:spPr>
          <a:xfrm>
            <a:off x="838200" y="1825625"/>
            <a:ext cx="10515600" cy="4351200"/>
          </a:xfrm>
          <a:prstGeom prst="rect">
            <a:avLst/>
          </a:prstGeom>
        </p:spPr>
        <p:txBody>
          <a:bodyPr lIns="91425" tIns="91425" rIns="91425" bIns="91425" anchor="t" anchorCtr="0">
            <a:noAutofit/>
          </a:bodyPr>
          <a:lstStyle/>
          <a:p>
            <a:pPr lvl="0">
              <a:spcBef>
                <a:spcPts val="0"/>
              </a:spcBef>
              <a:buClr>
                <a:schemeClr val="dk1"/>
              </a:buClr>
              <a:buSzPct val="100000"/>
              <a:buFont typeface="Arial"/>
              <a:buNone/>
            </a:pPr>
            <a:r>
              <a:rPr lang="en-US" sz="1100">
                <a:latin typeface="Arial"/>
                <a:ea typeface="Arial"/>
                <a:cs typeface="Arial"/>
                <a:sym typeface="Arial"/>
              </a:rPr>
              <a:t>		 	 	 		</a:t>
            </a:r>
          </a:p>
          <a:p>
            <a:pPr lvl="0" rtl="0">
              <a:spcBef>
                <a:spcPts val="0"/>
              </a:spcBef>
              <a:buNone/>
            </a:pPr>
            <a:r>
              <a:rPr lang="en-US" sz="1100">
                <a:latin typeface="Arial"/>
                <a:ea typeface="Arial"/>
                <a:cs typeface="Arial"/>
                <a:sym typeface="Arial"/>
              </a:rPr>
              <a:t>	</a:t>
            </a:r>
            <a:r>
              <a:rPr lang="en-US" sz="3600" b="1"/>
              <a:t>Seuraukset:</a:t>
            </a:r>
            <a:r>
              <a:rPr lang="en-US" sz="3600"/>
              <a:t> Onko oikein, että lapselle tai nuorelle tarjotaan pieniä määriä alkoholia kasvatusmielessä? Missä on raja, että aikuisen tarjoamasta alkoholista nuorelle syntyy lastensuojeluasia? Voiko alkoholista tulla ”kielletty hedelmä”, kun lasta suojellaan alkoholilta? </a:t>
            </a:r>
          </a:p>
          <a:p>
            <a:pPr marL="0" lvl="0" indent="0" rtl="0">
              <a:lnSpc>
                <a:spcPct val="115000"/>
              </a:lnSpc>
              <a:spcBef>
                <a:spcPts val="0"/>
              </a:spcBef>
              <a:buNone/>
            </a:pPr>
            <a:r>
              <a:rPr lang="en-US" sz="3600">
                <a:latin typeface="Arial"/>
                <a:ea typeface="Arial"/>
                <a:cs typeface="Arial"/>
                <a:sym typeface="Arial"/>
              </a:rPr>
              <a:t>				 				</a:t>
            </a:r>
          </a:p>
          <a:p>
            <a:pPr lvl="0">
              <a:spcBef>
                <a:spcPts val="0"/>
              </a:spcBef>
              <a:buClr>
                <a:schemeClr val="dk1"/>
              </a:buClr>
              <a:buSzPct val="30555"/>
              <a:buFont typeface="Arial"/>
              <a:buNone/>
            </a:pPr>
            <a:r>
              <a:rPr lang="en-US" sz="3600">
                <a:latin typeface="Arial"/>
                <a:ea typeface="Arial"/>
                <a:cs typeface="Arial"/>
                <a:sym typeface="Arial"/>
              </a:rPr>
              <a:t>			</a:t>
            </a:r>
          </a:p>
          <a:p>
            <a:pPr lvl="0">
              <a:spcBef>
                <a:spcPts val="0"/>
              </a:spcBef>
              <a:buClr>
                <a:schemeClr val="dk1"/>
              </a:buClr>
              <a:buSzPct val="100000"/>
              <a:buFont typeface="Arial"/>
              <a:buNone/>
            </a:pPr>
            <a:r>
              <a:rPr lang="en-US" sz="1100">
                <a:latin typeface="Arial"/>
                <a:ea typeface="Arial"/>
                <a:cs typeface="Arial"/>
                <a:sym typeface="Arial"/>
              </a:rPr>
              <a:t>		</a:t>
            </a:r>
          </a:p>
          <a:p>
            <a:pPr lvl="0">
              <a:spcBef>
                <a:spcPts val="0"/>
              </a:spcBef>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838200" y="365125"/>
            <a:ext cx="10515600" cy="1325700"/>
          </a:xfrm>
          <a:prstGeom prst="rect">
            <a:avLst/>
          </a:prstGeom>
        </p:spPr>
        <p:txBody>
          <a:bodyPr lIns="91425" tIns="91425" rIns="91425" bIns="91425" anchor="ctr" anchorCtr="0">
            <a:noAutofit/>
          </a:bodyPr>
          <a:lstStyle/>
          <a:p>
            <a:pPr lvl="0">
              <a:spcBef>
                <a:spcPts val="0"/>
              </a:spcBef>
              <a:buNone/>
            </a:pPr>
            <a:endParaRPr/>
          </a:p>
        </p:txBody>
      </p:sp>
      <p:sp>
        <p:nvSpPr>
          <p:cNvPr id="164" name="Shape 164"/>
          <p:cNvSpPr txBox="1">
            <a:spLocks noGrp="1"/>
          </p:cNvSpPr>
          <p:nvPr>
            <p:ph type="body" idx="1"/>
          </p:nvPr>
        </p:nvSpPr>
        <p:spPr>
          <a:xfrm>
            <a:off x="838200" y="613550"/>
            <a:ext cx="10515600" cy="5563200"/>
          </a:xfrm>
          <a:prstGeom prst="rect">
            <a:avLst/>
          </a:prstGeom>
        </p:spPr>
        <p:txBody>
          <a:bodyPr lIns="91425" tIns="91425" rIns="91425" bIns="91425" anchor="t" anchorCtr="0">
            <a:noAutofit/>
          </a:bodyPr>
          <a:lstStyle/>
          <a:p>
            <a:pPr marL="0" lvl="0" indent="0" rtl="0">
              <a:spcBef>
                <a:spcPts val="0"/>
              </a:spcBef>
              <a:buNone/>
            </a:pPr>
            <a:r>
              <a:rPr lang="en-US" sz="2400" b="1" dirty="0" err="1"/>
              <a:t>Velvollisuudet</a:t>
            </a:r>
            <a:r>
              <a:rPr lang="en-US" sz="2400" b="1" dirty="0"/>
              <a:t> ja </a:t>
            </a:r>
            <a:r>
              <a:rPr lang="en-US" sz="2400" b="1" dirty="0" err="1"/>
              <a:t>oikeudet</a:t>
            </a:r>
            <a:r>
              <a:rPr lang="en-US" sz="2400" b="1" dirty="0"/>
              <a:t>:</a:t>
            </a:r>
            <a:r>
              <a:rPr lang="en-US" sz="2400" dirty="0"/>
              <a:t> </a:t>
            </a:r>
          </a:p>
          <a:p>
            <a:pPr marL="457200" lvl="0" indent="-419100" rtl="0">
              <a:spcBef>
                <a:spcPts val="0"/>
              </a:spcBef>
              <a:buSzPct val="100000"/>
            </a:pPr>
            <a:endParaRPr lang="en-US" sz="3000" dirty="0"/>
          </a:p>
          <a:p>
            <a:pPr marL="457200" lvl="0" indent="-419100" rtl="0">
              <a:spcBef>
                <a:spcPts val="0"/>
              </a:spcBef>
              <a:buSzPct val="100000"/>
            </a:pPr>
            <a:r>
              <a:rPr lang="en-US" sz="3000" dirty="0" err="1"/>
              <a:t>Vanhemmilla</a:t>
            </a:r>
            <a:r>
              <a:rPr lang="en-US" sz="3000" dirty="0"/>
              <a:t> on </a:t>
            </a:r>
            <a:r>
              <a:rPr lang="en-US" sz="3000" dirty="0" err="1"/>
              <a:t>velvollisuus</a:t>
            </a:r>
            <a:r>
              <a:rPr lang="en-US" sz="3000" dirty="0"/>
              <a:t> </a:t>
            </a:r>
            <a:r>
              <a:rPr lang="en-US" sz="3000" dirty="0" err="1"/>
              <a:t>turvata</a:t>
            </a:r>
            <a:r>
              <a:rPr lang="en-US" sz="3000" dirty="0"/>
              <a:t> </a:t>
            </a:r>
            <a:r>
              <a:rPr lang="en-US" sz="3000" dirty="0" err="1"/>
              <a:t>lapsensa</a:t>
            </a:r>
            <a:r>
              <a:rPr lang="en-US" sz="3000" dirty="0"/>
              <a:t> </a:t>
            </a:r>
            <a:r>
              <a:rPr lang="en-US" sz="3000" dirty="0" err="1"/>
              <a:t>hyvinvointi</a:t>
            </a:r>
            <a:r>
              <a:rPr lang="en-US" sz="3000" dirty="0"/>
              <a:t>, ja </a:t>
            </a:r>
            <a:r>
              <a:rPr lang="en-US" sz="3000" dirty="0" err="1"/>
              <a:t>lapsella</a:t>
            </a:r>
            <a:r>
              <a:rPr lang="en-US" sz="3000" dirty="0"/>
              <a:t> </a:t>
            </a:r>
            <a:r>
              <a:rPr lang="en-US" sz="3000" dirty="0" err="1"/>
              <a:t>oikeus</a:t>
            </a:r>
            <a:r>
              <a:rPr lang="en-US" sz="3000" dirty="0"/>
              <a:t> </a:t>
            </a:r>
            <a:r>
              <a:rPr lang="en-US" sz="3000" dirty="0" err="1"/>
              <a:t>turvalliseen</a:t>
            </a:r>
            <a:r>
              <a:rPr lang="en-US" sz="3000" dirty="0"/>
              <a:t> </a:t>
            </a:r>
            <a:r>
              <a:rPr lang="en-US" sz="3000" dirty="0" err="1"/>
              <a:t>kasvuympäristöön</a:t>
            </a:r>
            <a:r>
              <a:rPr lang="en-US" sz="3000" dirty="0"/>
              <a:t>. </a:t>
            </a:r>
          </a:p>
          <a:p>
            <a:pPr marL="457200" lvl="0" indent="-419100" rtl="0">
              <a:spcBef>
                <a:spcPts val="0"/>
              </a:spcBef>
              <a:buSzPct val="100000"/>
            </a:pPr>
            <a:r>
              <a:rPr lang="en-US" sz="3000" dirty="0" err="1"/>
              <a:t>Aikuisten</a:t>
            </a:r>
            <a:r>
              <a:rPr lang="en-US" sz="3000" dirty="0"/>
              <a:t> </a:t>
            </a:r>
            <a:r>
              <a:rPr lang="en-US" sz="3000" dirty="0" err="1"/>
              <a:t>tehtäva</a:t>
            </a:r>
            <a:r>
              <a:rPr lang="en-US" sz="3000" dirty="0"/>
              <a:t>̈ on </a:t>
            </a:r>
            <a:r>
              <a:rPr lang="en-US" sz="3000" dirty="0" err="1"/>
              <a:t>käyda</a:t>
            </a:r>
            <a:r>
              <a:rPr lang="en-US" sz="3000" dirty="0"/>
              <a:t>̈ </a:t>
            </a:r>
            <a:r>
              <a:rPr lang="en-US" sz="3000" dirty="0" err="1"/>
              <a:t>nuoren</a:t>
            </a:r>
            <a:r>
              <a:rPr lang="en-US" sz="3000" dirty="0"/>
              <a:t> </a:t>
            </a:r>
            <a:r>
              <a:rPr lang="en-US" sz="3000" dirty="0" err="1"/>
              <a:t>kanssa</a:t>
            </a:r>
            <a:r>
              <a:rPr lang="en-US" sz="3000" dirty="0"/>
              <a:t> </a:t>
            </a:r>
            <a:r>
              <a:rPr lang="en-US" sz="3000" dirty="0" err="1"/>
              <a:t>arvokeskustelua</a:t>
            </a:r>
            <a:r>
              <a:rPr lang="en-US" sz="3000" dirty="0"/>
              <a:t>, ja </a:t>
            </a:r>
            <a:r>
              <a:rPr lang="en-US" sz="3000" dirty="0" err="1"/>
              <a:t>aikuinen</a:t>
            </a:r>
            <a:r>
              <a:rPr lang="en-US" sz="3000" dirty="0"/>
              <a:t> on </a:t>
            </a:r>
            <a:r>
              <a:rPr lang="en-US" sz="3000" dirty="0" err="1"/>
              <a:t>myös</a:t>
            </a:r>
            <a:r>
              <a:rPr lang="en-US" sz="3000" dirty="0"/>
              <a:t> </a:t>
            </a:r>
            <a:r>
              <a:rPr lang="en-US" sz="3000" dirty="0" err="1"/>
              <a:t>mallina</a:t>
            </a:r>
            <a:r>
              <a:rPr lang="en-US" sz="3000" dirty="0"/>
              <a:t> </a:t>
            </a:r>
            <a:r>
              <a:rPr lang="en-US" sz="3000" dirty="0" err="1"/>
              <a:t>nuorelle</a:t>
            </a:r>
            <a:r>
              <a:rPr lang="en-US" sz="3000" dirty="0"/>
              <a:t>. </a:t>
            </a:r>
          </a:p>
          <a:p>
            <a:pPr marL="457200" lvl="0" indent="-419100" rtl="0">
              <a:spcBef>
                <a:spcPts val="0"/>
              </a:spcBef>
              <a:buSzPct val="100000"/>
            </a:pPr>
            <a:r>
              <a:rPr lang="en-US" sz="3000" dirty="0" err="1"/>
              <a:t>Yksilön</a:t>
            </a:r>
            <a:r>
              <a:rPr lang="en-US" sz="3000" dirty="0"/>
              <a:t> </a:t>
            </a:r>
            <a:r>
              <a:rPr lang="en-US" sz="3000" dirty="0" err="1"/>
              <a:t>itsemääräämisoikeuteen</a:t>
            </a:r>
            <a:r>
              <a:rPr lang="en-US" sz="3000" dirty="0"/>
              <a:t> </a:t>
            </a:r>
            <a:r>
              <a:rPr lang="en-US" sz="3000" dirty="0" err="1"/>
              <a:t>kuuluu</a:t>
            </a:r>
            <a:r>
              <a:rPr lang="en-US" sz="3000" dirty="0"/>
              <a:t> </a:t>
            </a:r>
            <a:r>
              <a:rPr lang="en-US" sz="3000" dirty="0" err="1"/>
              <a:t>oikeus</a:t>
            </a:r>
            <a:r>
              <a:rPr lang="en-US" sz="3000" dirty="0"/>
              <a:t> </a:t>
            </a:r>
            <a:r>
              <a:rPr lang="en-US" sz="3000" dirty="0" err="1"/>
              <a:t>päättäa</a:t>
            </a:r>
            <a:r>
              <a:rPr lang="en-US" sz="3000" dirty="0"/>
              <a:t>̈ </a:t>
            </a:r>
            <a:r>
              <a:rPr lang="en-US" sz="3000" dirty="0" err="1"/>
              <a:t>itseään</a:t>
            </a:r>
            <a:r>
              <a:rPr lang="en-US" sz="3000" dirty="0"/>
              <a:t> </a:t>
            </a:r>
            <a:r>
              <a:rPr lang="en-US" sz="3000" dirty="0" err="1"/>
              <a:t>koskevista</a:t>
            </a:r>
            <a:r>
              <a:rPr lang="en-US" sz="3000" dirty="0"/>
              <a:t> </a:t>
            </a:r>
            <a:r>
              <a:rPr lang="en-US" sz="3000" dirty="0" err="1"/>
              <a:t>asioista</a:t>
            </a:r>
            <a:r>
              <a:rPr lang="en-US" sz="3000" dirty="0"/>
              <a:t> ja </a:t>
            </a:r>
            <a:r>
              <a:rPr lang="en-US" sz="3000" dirty="0" err="1"/>
              <a:t>toimia</a:t>
            </a:r>
            <a:r>
              <a:rPr lang="en-US" sz="3000" dirty="0"/>
              <a:t> </a:t>
            </a:r>
            <a:r>
              <a:rPr lang="en-US" sz="3000" dirty="0" err="1"/>
              <a:t>vapaasti</a:t>
            </a:r>
            <a:r>
              <a:rPr lang="en-US" sz="3000" dirty="0"/>
              <a:t> </a:t>
            </a:r>
            <a:r>
              <a:rPr lang="en-US" sz="3000" dirty="0" err="1"/>
              <a:t>harkitsemallaan</a:t>
            </a:r>
            <a:r>
              <a:rPr lang="en-US" sz="3000" dirty="0"/>
              <a:t> </a:t>
            </a:r>
            <a:r>
              <a:rPr lang="en-US" sz="3000" dirty="0" err="1"/>
              <a:t>tavalla</a:t>
            </a:r>
            <a:r>
              <a:rPr lang="en-US" sz="3000" dirty="0"/>
              <a:t>. </a:t>
            </a:r>
          </a:p>
          <a:p>
            <a:pPr marL="457200" lvl="0" indent="-419100" rtl="0">
              <a:spcBef>
                <a:spcPts val="0"/>
              </a:spcBef>
              <a:buSzPct val="100000"/>
            </a:pPr>
            <a:r>
              <a:rPr lang="en-US" sz="3000" dirty="0" err="1"/>
              <a:t>Onko</a:t>
            </a:r>
            <a:r>
              <a:rPr lang="en-US" sz="3000" dirty="0"/>
              <a:t> </a:t>
            </a:r>
            <a:r>
              <a:rPr lang="en-US" sz="3000" dirty="0" err="1"/>
              <a:t>vanhemmalla</a:t>
            </a:r>
            <a:r>
              <a:rPr lang="en-US" sz="3000" dirty="0"/>
              <a:t> </a:t>
            </a:r>
            <a:r>
              <a:rPr lang="en-US" sz="3000" dirty="0" err="1"/>
              <a:t>oikeus</a:t>
            </a:r>
            <a:r>
              <a:rPr lang="en-US" sz="3000" dirty="0"/>
              <a:t> </a:t>
            </a:r>
            <a:r>
              <a:rPr lang="en-US" sz="3000" dirty="0" err="1"/>
              <a:t>tarjota</a:t>
            </a:r>
            <a:r>
              <a:rPr lang="en-US" sz="3000" dirty="0"/>
              <a:t> </a:t>
            </a:r>
            <a:r>
              <a:rPr lang="en-US" sz="3000" dirty="0" err="1"/>
              <a:t>alkoholia</a:t>
            </a:r>
            <a:r>
              <a:rPr lang="en-US" sz="3000" dirty="0"/>
              <a:t> </a:t>
            </a:r>
            <a:r>
              <a:rPr lang="en-US" sz="3000" dirty="0" err="1"/>
              <a:t>alaikäiselle</a:t>
            </a:r>
            <a:r>
              <a:rPr lang="en-US" sz="3000" dirty="0"/>
              <a:t>? </a:t>
            </a:r>
            <a:r>
              <a:rPr lang="en-US" sz="3000" dirty="0" err="1"/>
              <a:t>Onko</a:t>
            </a:r>
            <a:r>
              <a:rPr lang="en-US" sz="3000" dirty="0"/>
              <a:t> </a:t>
            </a:r>
            <a:r>
              <a:rPr lang="en-US" sz="3000" dirty="0" err="1"/>
              <a:t>lapsella</a:t>
            </a:r>
            <a:r>
              <a:rPr lang="en-US" sz="3000" dirty="0"/>
              <a:t> </a:t>
            </a:r>
            <a:r>
              <a:rPr lang="en-US" sz="3000" dirty="0" err="1"/>
              <a:t>oikeus</a:t>
            </a:r>
            <a:r>
              <a:rPr lang="en-US" sz="3000" dirty="0"/>
              <a:t> ja </a:t>
            </a:r>
            <a:r>
              <a:rPr lang="en-US" sz="3000" dirty="0" err="1"/>
              <a:t>todellinen</a:t>
            </a:r>
            <a:r>
              <a:rPr lang="en-US" sz="3000" dirty="0"/>
              <a:t> </a:t>
            </a:r>
            <a:r>
              <a:rPr lang="en-US" sz="3000" dirty="0" err="1"/>
              <a:t>mahdollisuus</a:t>
            </a:r>
            <a:r>
              <a:rPr lang="en-US" sz="3000" dirty="0"/>
              <a:t> </a:t>
            </a:r>
            <a:r>
              <a:rPr lang="en-US" sz="3000" dirty="0" err="1"/>
              <a:t>kieltäytya</a:t>
            </a:r>
            <a:r>
              <a:rPr lang="en-US" sz="3000" dirty="0"/>
              <a:t>̈ </a:t>
            </a:r>
            <a:r>
              <a:rPr lang="en-US" sz="3000" dirty="0" err="1"/>
              <a:t>tarjotusta</a:t>
            </a:r>
            <a:r>
              <a:rPr lang="en-US" sz="3000" dirty="0"/>
              <a:t> </a:t>
            </a:r>
            <a:r>
              <a:rPr lang="en-US" sz="3000" dirty="0" err="1"/>
              <a:t>juomasta</a:t>
            </a:r>
            <a:r>
              <a:rPr lang="en-US" sz="3000" dirty="0"/>
              <a:t>? </a:t>
            </a:r>
          </a:p>
          <a:p>
            <a:pPr marL="0" lvl="0" indent="0" rtl="0">
              <a:spcBef>
                <a:spcPts val="0"/>
              </a:spcBef>
              <a:buNone/>
            </a:pPr>
            <a:endParaRPr sz="3000" dirty="0"/>
          </a:p>
          <a:p>
            <a:pPr marL="0" lvl="0" indent="0" rtl="0">
              <a:lnSpc>
                <a:spcPct val="115000"/>
              </a:lnSpc>
              <a:spcBef>
                <a:spcPts val="0"/>
              </a:spcBef>
              <a:buNone/>
            </a:pPr>
            <a:r>
              <a:rPr lang="en-US" sz="3000" dirty="0">
                <a:latin typeface="Arial"/>
                <a:ea typeface="Arial"/>
                <a:cs typeface="Arial"/>
                <a:sym typeface="Arial"/>
              </a:rPr>
              <a:t>				 				</a:t>
            </a:r>
          </a:p>
          <a:p>
            <a:pPr lvl="0">
              <a:spcBef>
                <a:spcPts val="0"/>
              </a:spcBef>
              <a:buClr>
                <a:schemeClr val="dk1"/>
              </a:buClr>
              <a:buSzPct val="36666"/>
              <a:buFont typeface="Arial"/>
              <a:buNone/>
            </a:pPr>
            <a:r>
              <a:rPr lang="en-US" sz="3000" dirty="0">
                <a:latin typeface="Arial"/>
                <a:ea typeface="Arial"/>
                <a:cs typeface="Arial"/>
                <a:sym typeface="Arial"/>
              </a:rPr>
              <a:t>			</a:t>
            </a:r>
          </a:p>
          <a:p>
            <a:pPr lvl="0">
              <a:spcBef>
                <a:spcPts val="0"/>
              </a:spcBef>
              <a:buClr>
                <a:schemeClr val="dk1"/>
              </a:buClr>
              <a:buSzPct val="45833"/>
              <a:buFont typeface="Arial"/>
              <a:buNone/>
            </a:pPr>
            <a:r>
              <a:rPr lang="en-US" sz="2400" dirty="0">
                <a:latin typeface="Arial"/>
                <a:ea typeface="Arial"/>
                <a:cs typeface="Arial"/>
                <a:sym typeface="Arial"/>
              </a:rPr>
              <a:t>		</a:t>
            </a:r>
          </a:p>
          <a:p>
            <a:pPr lvl="0">
              <a:spcBef>
                <a:spcPts val="0"/>
              </a:spcBef>
              <a:buNone/>
            </a:pP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Tekstin paikkamerkki 2"/>
          <p:cNvSpPr>
            <a:spLocks noGrp="1"/>
          </p:cNvSpPr>
          <p:nvPr>
            <p:ph type="body" idx="1"/>
          </p:nvPr>
        </p:nvSpPr>
        <p:spPr/>
        <p:txBody>
          <a:bodyPr/>
          <a:lstStyle/>
          <a:p>
            <a:r>
              <a:rPr lang="fi-FI" dirty="0"/>
              <a:t>Lue seuraavalle kerralle </a:t>
            </a:r>
            <a:r>
              <a:rPr lang="fi-FI"/>
              <a:t>Kansanterveys kappaleet!!</a:t>
            </a:r>
          </a:p>
        </p:txBody>
      </p:sp>
    </p:spTree>
    <p:extLst>
      <p:ext uri="{BB962C8B-B14F-4D97-AF65-F5344CB8AC3E}">
        <p14:creationId xmlns:p14="http://schemas.microsoft.com/office/powerpoint/2010/main" val="2665985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BC3D89-400F-4F8A-A47B-132AF3FEBFEA}"/>
              </a:ext>
            </a:extLst>
          </p:cNvPr>
          <p:cNvSpPr>
            <a:spLocks noGrp="1"/>
          </p:cNvSpPr>
          <p:nvPr>
            <p:ph type="title"/>
          </p:nvPr>
        </p:nvSpPr>
        <p:spPr>
          <a:xfrm>
            <a:off x="838200" y="119271"/>
            <a:ext cx="10515599" cy="675860"/>
          </a:xfrm>
        </p:spPr>
        <p:txBody>
          <a:bodyPr/>
          <a:lstStyle/>
          <a:p>
            <a:r>
              <a:rPr lang="fi-FI" sz="2800" dirty="0"/>
              <a:t>YO-kysymyksiä aiheesta</a:t>
            </a:r>
          </a:p>
        </p:txBody>
      </p:sp>
      <p:sp>
        <p:nvSpPr>
          <p:cNvPr id="3" name="Tekstin paikkamerkki 2">
            <a:extLst>
              <a:ext uri="{FF2B5EF4-FFF2-40B4-BE49-F238E27FC236}">
                <a16:creationId xmlns:a16="http://schemas.microsoft.com/office/drawing/2014/main" id="{8C9E5066-BF7F-43F3-9D5E-246ED1ED0C53}"/>
              </a:ext>
            </a:extLst>
          </p:cNvPr>
          <p:cNvSpPr>
            <a:spLocks noGrp="1"/>
          </p:cNvSpPr>
          <p:nvPr>
            <p:ph type="body" idx="1"/>
          </p:nvPr>
        </p:nvSpPr>
        <p:spPr>
          <a:xfrm>
            <a:off x="838200" y="993912"/>
            <a:ext cx="10515599" cy="5615609"/>
          </a:xfrm>
        </p:spPr>
        <p:txBody>
          <a:bodyPr>
            <a:normAutofit/>
          </a:bodyPr>
          <a:lstStyle/>
          <a:p>
            <a:pPr marL="177800" indent="0">
              <a:buNone/>
            </a:pPr>
            <a:r>
              <a:rPr lang="fi-FI" sz="2000" dirty="0"/>
              <a:t>- Pohdi liikuntaan ja urheiluun liittyvää doping-ilmiötä eettisestä näkökulmasta. (K 2009) </a:t>
            </a:r>
            <a:br>
              <a:rPr lang="fi-FI" sz="2000" dirty="0"/>
            </a:br>
            <a:r>
              <a:rPr lang="fi-FI" sz="2000" dirty="0"/>
              <a:t>- Pohdi urheiluun liittyvää alkoholi mainontaa eettisestä näkökulmasta. (S 2012)</a:t>
            </a:r>
            <a:br>
              <a:rPr lang="fi-FI" sz="2000" dirty="0"/>
            </a:br>
            <a:r>
              <a:rPr lang="fi-FI" sz="2000" dirty="0"/>
              <a:t>- Pohdi jääkiekkoväkivaltaa eettisestä näkökulmasta. (S 2013)</a:t>
            </a:r>
            <a:br>
              <a:rPr lang="fi-FI" sz="2000" dirty="0"/>
            </a:br>
            <a:br>
              <a:rPr lang="fi-FI" sz="2000" dirty="0"/>
            </a:br>
            <a:r>
              <a:rPr lang="fi-FI" sz="2000" dirty="0"/>
              <a:t>- Pohdi raskauden keskeyttämistä eettisestä näkökulmasta. (K 2010)</a:t>
            </a:r>
            <a:br>
              <a:rPr lang="fi-FI" sz="2000" dirty="0"/>
            </a:br>
            <a:r>
              <a:rPr lang="fi-FI" sz="2000" dirty="0"/>
              <a:t>- Pohdi eutanasiaa eettisestä näkökulmasta. (K 2013)</a:t>
            </a:r>
            <a:br>
              <a:rPr lang="fi-FI" sz="2000" dirty="0"/>
            </a:br>
            <a:r>
              <a:rPr lang="fi-FI" sz="2000" dirty="0"/>
              <a:t>- Pohdi priorisointia terveydenhuollossa eettisestä näkökulmasta. (K 2012)</a:t>
            </a:r>
            <a:br>
              <a:rPr lang="fi-FI" sz="2000" dirty="0"/>
            </a:br>
            <a:endParaRPr lang="fi-FI" sz="2000" dirty="0"/>
          </a:p>
          <a:p>
            <a:pPr marL="177800" indent="0">
              <a:buNone/>
            </a:pPr>
            <a:r>
              <a:rPr lang="fi-FI" sz="2000" dirty="0"/>
              <a:t>- Pohdi seulontatutkimuksiin liittyviä eettisiä kysymyksiä. (S 2015)</a:t>
            </a:r>
            <a:br>
              <a:rPr lang="fi-FI" sz="2000" dirty="0"/>
            </a:br>
            <a:br>
              <a:rPr lang="fi-FI" sz="2000" dirty="0"/>
            </a:br>
            <a:r>
              <a:rPr lang="fi-FI" sz="2000" dirty="0"/>
              <a:t>- Pohdi tupakkalaissa esitettyjä kieltoja ja tupakoinnin </a:t>
            </a:r>
            <a:r>
              <a:rPr lang="fi-FI" sz="2000" dirty="0" err="1"/>
              <a:t>rajoittamiskeinoja</a:t>
            </a:r>
            <a:r>
              <a:rPr lang="fi-FI" sz="2000" dirty="0"/>
              <a:t> eettisestä näkökulmasta. (K 2011)</a:t>
            </a:r>
            <a:br>
              <a:rPr lang="fi-FI" sz="2000" dirty="0"/>
            </a:br>
            <a:endParaRPr lang="fi-FI" sz="2000" dirty="0"/>
          </a:p>
          <a:p>
            <a:pPr marL="177800" indent="0">
              <a:buNone/>
            </a:pPr>
            <a:r>
              <a:rPr lang="fi-FI" sz="2000"/>
              <a:t>- Poreilua-nimisessä </a:t>
            </a:r>
            <a:r>
              <a:rPr lang="fi-FI" sz="2000" dirty="0"/>
              <a:t>blogissa olleen kirjoituksen otsikkona oli helmikuussa 2012 "Hei mutsi </a:t>
            </a:r>
            <a:r>
              <a:rPr lang="fi-FI" sz="2000" dirty="0" err="1"/>
              <a:t>tarjos</a:t>
            </a:r>
            <a:r>
              <a:rPr lang="fi-FI" sz="2000" dirty="0"/>
              <a:t> skumppaa - </a:t>
            </a:r>
            <a:r>
              <a:rPr lang="fi-FI" sz="2000" dirty="0" err="1"/>
              <a:t>onks</a:t>
            </a:r>
            <a:r>
              <a:rPr lang="fi-FI" sz="2000" dirty="0"/>
              <a:t> paha?" Blogin alussa 14-vuotias nuori esittää kysymyksen, onko huono asia, että äiti tarjosi hänelle kuohuviiniä. Pohdi tähän kysymykseen liittyviä eettisiä näkökulmia. (K 2015)</a:t>
            </a:r>
            <a:br>
              <a:rPr lang="fi-FI" sz="2000" dirty="0"/>
            </a:br>
            <a:br>
              <a:rPr lang="fi-FI" sz="2000" dirty="0"/>
            </a:br>
            <a:r>
              <a:rPr lang="fi-FI" sz="2000" dirty="0"/>
              <a:t>- Pohdi lihavuuteen liittyviä eettisiä näkökulmia. (S 2007)</a:t>
            </a:r>
          </a:p>
        </p:txBody>
      </p:sp>
    </p:spTree>
    <p:extLst>
      <p:ext uri="{BB962C8B-B14F-4D97-AF65-F5344CB8AC3E}">
        <p14:creationId xmlns:p14="http://schemas.microsoft.com/office/powerpoint/2010/main" val="1979879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E4CBBC-3402-4482-9549-F876F7182729}"/>
              </a:ext>
            </a:extLst>
          </p:cNvPr>
          <p:cNvSpPr>
            <a:spLocks noGrp="1"/>
          </p:cNvSpPr>
          <p:nvPr>
            <p:ph type="title"/>
          </p:nvPr>
        </p:nvSpPr>
        <p:spPr/>
        <p:txBody>
          <a:bodyPr/>
          <a:lstStyle/>
          <a:p>
            <a:r>
              <a:rPr lang="fi-FI" dirty="0"/>
              <a:t>Klikkaa ja lue huolella</a:t>
            </a:r>
          </a:p>
        </p:txBody>
      </p:sp>
      <p:sp>
        <p:nvSpPr>
          <p:cNvPr id="3" name="Tekstin paikkamerkki 2">
            <a:extLst>
              <a:ext uri="{FF2B5EF4-FFF2-40B4-BE49-F238E27FC236}">
                <a16:creationId xmlns:a16="http://schemas.microsoft.com/office/drawing/2014/main" id="{5C3A611F-A213-4317-9957-0BD9802CC13D}"/>
              </a:ext>
            </a:extLst>
          </p:cNvPr>
          <p:cNvSpPr>
            <a:spLocks noGrp="1"/>
          </p:cNvSpPr>
          <p:nvPr>
            <p:ph type="body" idx="1"/>
          </p:nvPr>
        </p:nvSpPr>
        <p:spPr/>
        <p:txBody>
          <a:bodyPr/>
          <a:lstStyle/>
          <a:p>
            <a:r>
              <a:rPr lang="fi-FI" dirty="0">
                <a:hlinkClick r:id="rId2"/>
              </a:rPr>
              <a:t>https://www.thinglink.com/scene/971266381494353921</a:t>
            </a:r>
            <a:endParaRPr lang="fi-FI" dirty="0"/>
          </a:p>
        </p:txBody>
      </p:sp>
    </p:spTree>
    <p:extLst>
      <p:ext uri="{BB962C8B-B14F-4D97-AF65-F5344CB8AC3E}">
        <p14:creationId xmlns:p14="http://schemas.microsoft.com/office/powerpoint/2010/main" val="1008795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Esimerkki eettisestä ajattelusta</a:t>
            </a:r>
          </a:p>
        </p:txBody>
      </p:sp>
      <p:sp>
        <p:nvSpPr>
          <p:cNvPr id="98" name="Shape 98"/>
          <p:cNvSpPr txBox="1">
            <a:spLocks noGrp="1"/>
          </p:cNvSpPr>
          <p:nvPr>
            <p:ph type="body" idx="1"/>
          </p:nvPr>
        </p:nvSpPr>
        <p:spPr>
          <a:xfrm>
            <a:off x="838200" y="1825625"/>
            <a:ext cx="10515599" cy="4351336"/>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Arial"/>
              <a:buNone/>
            </a:pPr>
            <a:r>
              <a:rPr lang="en-US" sz="4000" b="0" i="1" u="none" dirty="0">
                <a:solidFill>
                  <a:schemeClr val="dk1"/>
                </a:solidFill>
                <a:latin typeface="Calibri"/>
                <a:ea typeface="Calibri"/>
                <a:cs typeface="Calibri"/>
                <a:sym typeface="Calibri"/>
              </a:rPr>
              <a:t>”</a:t>
            </a:r>
            <a:r>
              <a:rPr lang="en-US" sz="4000" b="0" i="1" u="none" dirty="0" err="1">
                <a:solidFill>
                  <a:schemeClr val="dk1"/>
                </a:solidFill>
                <a:latin typeface="Calibri"/>
                <a:ea typeface="Calibri"/>
                <a:cs typeface="Calibri"/>
                <a:sym typeface="Calibri"/>
              </a:rPr>
              <a:t>Pohdi</a:t>
            </a:r>
            <a:r>
              <a:rPr lang="en-US" sz="4000" b="0" i="1" u="none" dirty="0">
                <a:solidFill>
                  <a:schemeClr val="dk1"/>
                </a:solidFill>
                <a:latin typeface="Calibri"/>
                <a:ea typeface="Calibri"/>
                <a:cs typeface="Calibri"/>
                <a:sym typeface="Calibri"/>
              </a:rPr>
              <a:t> </a:t>
            </a:r>
            <a:r>
              <a:rPr lang="en-US" sz="4000" i="1" dirty="0" err="1"/>
              <a:t>aborttia</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eettisenä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kysymyksenä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Onko</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ihmisellä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oikeus</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päättää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elämän</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loppumisesta</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Esitä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näkemyksiä</a:t>
            </a:r>
            <a:r>
              <a:rPr lang="en-US" sz="4000" b="0" i="1" u="none" dirty="0">
                <a:solidFill>
                  <a:schemeClr val="dk1"/>
                </a:solidFill>
                <a:latin typeface="Calibri"/>
                <a:ea typeface="Calibri"/>
                <a:cs typeface="Calibri"/>
                <a:sym typeface="Calibri"/>
              </a:rPr>
              <a:t> </a:t>
            </a:r>
            <a:r>
              <a:rPr lang="en-US" sz="4000" b="0" i="1" u="none" dirty="0" err="1">
                <a:solidFill>
                  <a:schemeClr val="dk1"/>
                </a:solidFill>
                <a:latin typeface="Calibri"/>
                <a:ea typeface="Calibri"/>
                <a:cs typeface="Calibri"/>
                <a:sym typeface="Calibri"/>
              </a:rPr>
              <a:t>puolesta</a:t>
            </a:r>
            <a:r>
              <a:rPr lang="en-US" sz="4000" b="0" i="1" u="none" dirty="0">
                <a:solidFill>
                  <a:schemeClr val="dk1"/>
                </a:solidFill>
                <a:latin typeface="Calibri"/>
                <a:ea typeface="Calibri"/>
                <a:cs typeface="Calibri"/>
                <a:sym typeface="Calibri"/>
              </a:rPr>
              <a:t> ja </a:t>
            </a:r>
            <a:r>
              <a:rPr lang="en-US" sz="4000" b="0" i="1" u="none" dirty="0" err="1">
                <a:solidFill>
                  <a:schemeClr val="dk1"/>
                </a:solidFill>
                <a:latin typeface="Calibri"/>
                <a:ea typeface="Calibri"/>
                <a:cs typeface="Calibri"/>
                <a:sym typeface="Calibri"/>
              </a:rPr>
              <a:t>vastaan</a:t>
            </a:r>
            <a:r>
              <a:rPr lang="en-US" sz="4000" b="0" i="1" u="none" dirty="0">
                <a:solidFill>
                  <a:schemeClr val="dk1"/>
                </a:solidFill>
                <a:latin typeface="Calibri"/>
                <a:ea typeface="Calibri"/>
                <a:cs typeface="Calibri"/>
                <a:sym typeface="Calibri"/>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EA0247-68EA-425E-B576-E42B519AF0AE}"/>
              </a:ext>
            </a:extLst>
          </p:cNvPr>
          <p:cNvSpPr>
            <a:spLocks noGrp="1"/>
          </p:cNvSpPr>
          <p:nvPr>
            <p:ph type="title"/>
          </p:nvPr>
        </p:nvSpPr>
        <p:spPr>
          <a:xfrm>
            <a:off x="838200" y="365125"/>
            <a:ext cx="10515599" cy="817632"/>
          </a:xfrm>
        </p:spPr>
        <p:txBody>
          <a:bodyPr/>
          <a:lstStyle/>
          <a:p>
            <a:r>
              <a:rPr lang="fi-FI" dirty="0"/>
              <a:t>Etene johdonmukaisesti!</a:t>
            </a:r>
          </a:p>
        </p:txBody>
      </p:sp>
      <p:sp>
        <p:nvSpPr>
          <p:cNvPr id="3" name="Tekstin paikkamerkki 2">
            <a:extLst>
              <a:ext uri="{FF2B5EF4-FFF2-40B4-BE49-F238E27FC236}">
                <a16:creationId xmlns:a16="http://schemas.microsoft.com/office/drawing/2014/main" id="{CCF4D85A-924D-4ADD-A897-8B907C025756}"/>
              </a:ext>
            </a:extLst>
          </p:cNvPr>
          <p:cNvSpPr>
            <a:spLocks noGrp="1"/>
          </p:cNvSpPr>
          <p:nvPr>
            <p:ph type="body" idx="1"/>
          </p:nvPr>
        </p:nvSpPr>
        <p:spPr>
          <a:xfrm>
            <a:off x="838200" y="1103243"/>
            <a:ext cx="10515599" cy="5073718"/>
          </a:xfrm>
        </p:spPr>
        <p:txBody>
          <a:bodyPr/>
          <a:lstStyle/>
          <a:p>
            <a:pPr marL="692150" indent="-514350">
              <a:buAutoNum type="arabicPeriod"/>
            </a:pPr>
            <a:r>
              <a:rPr lang="fi-FI" b="1" dirty="0"/>
              <a:t>Tunnista, millainen eettinen tilanne on kyseessä</a:t>
            </a:r>
            <a:r>
              <a:rPr lang="fi-FI" dirty="0"/>
              <a:t>. </a:t>
            </a:r>
          </a:p>
          <a:p>
            <a:pPr marL="177800" indent="0">
              <a:buNone/>
            </a:pPr>
            <a:r>
              <a:rPr lang="fi-FI" dirty="0"/>
              <a:t>-Mitä erityispiirteitä kyseisessä eettisessä tilanteessa on? </a:t>
            </a:r>
          </a:p>
          <a:p>
            <a:pPr>
              <a:buFontTx/>
              <a:buChar char="-"/>
            </a:pPr>
            <a:r>
              <a:rPr lang="fi-FI" dirty="0"/>
              <a:t>Liittyykö tilanteeseen jokin ristiriita eri osapuolten välillä? Jos et keksi heti ristiriitaa, mieti tilannetta loppuun asti yhden ratkaisuvaihtoehdon avulla. </a:t>
            </a:r>
          </a:p>
          <a:p>
            <a:pPr>
              <a:buFontTx/>
              <a:buChar char="-"/>
            </a:pPr>
            <a:r>
              <a:rPr lang="fi-FI" dirty="0"/>
              <a:t> Pohdi, mitä tapahtuu, jos asiassa edetään tietyllä tavalla. Kuka hyötyy ja kuka kärsii? Esimerkiksi jos päädytään aborttiin, syntymätön lapsi menettää oikeuden elämään, kun taas aborttia toivonut henkilö ei joudu vasten tahtoaan vanhemmaksi. Toisaalta voidaan myös ajatella, että jokaisella lapsella olisi oikeus syntyä toivottuna.</a:t>
            </a:r>
          </a:p>
        </p:txBody>
      </p:sp>
    </p:spTree>
    <p:extLst>
      <p:ext uri="{BB962C8B-B14F-4D97-AF65-F5344CB8AC3E}">
        <p14:creationId xmlns:p14="http://schemas.microsoft.com/office/powerpoint/2010/main" val="513915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D226F6-B29A-46A2-B567-34784D14669D}"/>
              </a:ext>
            </a:extLst>
          </p:cNvPr>
          <p:cNvSpPr>
            <a:spLocks noGrp="1"/>
          </p:cNvSpPr>
          <p:nvPr>
            <p:ph type="title"/>
          </p:nvPr>
        </p:nvSpPr>
        <p:spPr>
          <a:xfrm flipV="1">
            <a:off x="838200" y="319406"/>
            <a:ext cx="10515599" cy="45719"/>
          </a:xfrm>
        </p:spPr>
        <p:txBody>
          <a:bodyPr/>
          <a:lstStyle/>
          <a:p>
            <a:endParaRPr lang="fi-FI" dirty="0"/>
          </a:p>
        </p:txBody>
      </p:sp>
      <p:sp>
        <p:nvSpPr>
          <p:cNvPr id="3" name="Tekstin paikkamerkki 2">
            <a:extLst>
              <a:ext uri="{FF2B5EF4-FFF2-40B4-BE49-F238E27FC236}">
                <a16:creationId xmlns:a16="http://schemas.microsoft.com/office/drawing/2014/main" id="{B9358C34-9645-43EE-ADB1-A8FCC69DC611}"/>
              </a:ext>
            </a:extLst>
          </p:cNvPr>
          <p:cNvSpPr>
            <a:spLocks noGrp="1"/>
          </p:cNvSpPr>
          <p:nvPr>
            <p:ph type="body" idx="1"/>
          </p:nvPr>
        </p:nvSpPr>
        <p:spPr>
          <a:xfrm>
            <a:off x="563880" y="728345"/>
            <a:ext cx="10515599" cy="4351336"/>
          </a:xfrm>
        </p:spPr>
        <p:txBody>
          <a:bodyPr/>
          <a:lstStyle/>
          <a:p>
            <a:pPr marL="177800" indent="0">
              <a:buNone/>
            </a:pPr>
            <a:r>
              <a:rPr lang="fi-FI" b="1" dirty="0"/>
              <a:t>2. Tunnista osapuolet.</a:t>
            </a:r>
            <a:r>
              <a:rPr lang="fi-FI" dirty="0"/>
              <a:t> Osapuolia on yleensä aina enemmän kuin kaksi. Jos et heti keksi enempää, käy läpi terveyden tasot: </a:t>
            </a:r>
          </a:p>
          <a:p>
            <a:pPr marL="177800" indent="0">
              <a:buNone/>
            </a:pPr>
            <a:r>
              <a:rPr lang="fi-FI" b="1" u="sng" dirty="0"/>
              <a:t>-yksilö, yhteisö, yhteiskunta ja globaali.</a:t>
            </a:r>
          </a:p>
          <a:p>
            <a:pPr marL="177800" indent="0">
              <a:buNone/>
            </a:pPr>
            <a:r>
              <a:rPr lang="fi-FI" dirty="0"/>
              <a:t> Esimerkiksi abortissa osapuolina ovat syntymättömän lapsen ja äidin sekä isän lisäksi lähipiiri (yhteisö), abortin suorittava terveydenhuolto (yhteiskunta) ja jopa globaali taso, jos mietitään väestönkasvua ja sen aiheuttamia ongelmia.</a:t>
            </a:r>
          </a:p>
          <a:p>
            <a:endParaRPr lang="fi-FI" dirty="0"/>
          </a:p>
        </p:txBody>
      </p:sp>
    </p:spTree>
    <p:extLst>
      <p:ext uri="{BB962C8B-B14F-4D97-AF65-F5344CB8AC3E}">
        <p14:creationId xmlns:p14="http://schemas.microsoft.com/office/powerpoint/2010/main" val="3113518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A5648B-C7BD-4AE1-B255-F48EB57E9132}"/>
              </a:ext>
            </a:extLst>
          </p:cNvPr>
          <p:cNvSpPr>
            <a:spLocks noGrp="1"/>
          </p:cNvSpPr>
          <p:nvPr>
            <p:ph type="title"/>
          </p:nvPr>
        </p:nvSpPr>
        <p:spPr>
          <a:xfrm>
            <a:off x="838200" y="365125"/>
            <a:ext cx="10515599" cy="157389"/>
          </a:xfrm>
        </p:spPr>
        <p:txBody>
          <a:bodyPr/>
          <a:lstStyle/>
          <a:p>
            <a:endParaRPr lang="fi-FI" dirty="0"/>
          </a:p>
        </p:txBody>
      </p:sp>
      <p:sp>
        <p:nvSpPr>
          <p:cNvPr id="3" name="Tekstin paikkamerkki 2">
            <a:extLst>
              <a:ext uri="{FF2B5EF4-FFF2-40B4-BE49-F238E27FC236}">
                <a16:creationId xmlns:a16="http://schemas.microsoft.com/office/drawing/2014/main" id="{8CAA8738-BE2E-4DA6-A387-741EE4E34FC3}"/>
              </a:ext>
            </a:extLst>
          </p:cNvPr>
          <p:cNvSpPr>
            <a:spLocks noGrp="1"/>
          </p:cNvSpPr>
          <p:nvPr>
            <p:ph type="body" idx="1"/>
          </p:nvPr>
        </p:nvSpPr>
        <p:spPr>
          <a:xfrm>
            <a:off x="838200" y="609600"/>
            <a:ext cx="10515599" cy="5567361"/>
          </a:xfrm>
        </p:spPr>
        <p:txBody>
          <a:bodyPr/>
          <a:lstStyle/>
          <a:p>
            <a:r>
              <a:rPr lang="fi-FI" b="1" dirty="0"/>
              <a:t>Velvollisuudet: </a:t>
            </a:r>
          </a:p>
          <a:p>
            <a:pPr>
              <a:buFontTx/>
              <a:buChar char="-"/>
            </a:pPr>
            <a:r>
              <a:rPr lang="fi-FI" dirty="0"/>
              <a:t>Suomen </a:t>
            </a:r>
            <a:r>
              <a:rPr lang="fi-FI" b="1" dirty="0"/>
              <a:t>aborttilain</a:t>
            </a:r>
            <a:r>
              <a:rPr lang="fi-FI" dirty="0"/>
              <a:t> mukaan abortin voi saada terveydellisin tai sosiaalisin perustein lääkärin päätöksellä ennen 12. raskausviikkoa. </a:t>
            </a:r>
          </a:p>
          <a:p>
            <a:pPr>
              <a:buFontTx/>
              <a:buChar char="-"/>
            </a:pPr>
            <a:r>
              <a:rPr lang="fi-FI" dirty="0"/>
              <a:t> Tämän jälkeen perusteena voi olla sikiön vaikea </a:t>
            </a:r>
            <a:r>
              <a:rPr lang="fi-FI" b="1" dirty="0"/>
              <a:t>sairaus tai vamma </a:t>
            </a:r>
            <a:r>
              <a:rPr lang="fi-FI" dirty="0"/>
              <a:t>tai äitiin kohdistuva vakava terveysriski. </a:t>
            </a:r>
          </a:p>
          <a:p>
            <a:pPr>
              <a:buFontTx/>
              <a:buChar char="-"/>
            </a:pPr>
            <a:r>
              <a:rPr lang="fi-FI" b="1" dirty="0"/>
              <a:t> Valviran </a:t>
            </a:r>
            <a:r>
              <a:rPr lang="fi-FI" dirty="0"/>
              <a:t>päätöksellä abortin voi saada 24. raskausviikolle asti. –</a:t>
            </a:r>
          </a:p>
          <a:p>
            <a:pPr>
              <a:buFontTx/>
              <a:buChar char="-"/>
            </a:pPr>
            <a:r>
              <a:rPr lang="fi-FI" b="1" dirty="0"/>
              <a:t> Globaalisti aborttilait </a:t>
            </a:r>
            <a:r>
              <a:rPr lang="fi-FI" dirty="0"/>
              <a:t>vaihtelevat sallivasta erittäin tiukkaan tai täysin kielteiseen. Tiukka aborttilaki voi johtaa laittomiin abortteihin ja aborttien hakemiseen ulkomailta.</a:t>
            </a:r>
          </a:p>
          <a:p>
            <a:pPr marL="177800" indent="0">
              <a:buNone/>
            </a:pPr>
            <a:endParaRPr lang="fi-FI" dirty="0"/>
          </a:p>
        </p:txBody>
      </p:sp>
    </p:spTree>
    <p:extLst>
      <p:ext uri="{BB962C8B-B14F-4D97-AF65-F5344CB8AC3E}">
        <p14:creationId xmlns:p14="http://schemas.microsoft.com/office/powerpoint/2010/main" val="3026169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3FFDF8-E8ED-46EE-98F5-5B0B05A4C1EE}"/>
              </a:ext>
            </a:extLst>
          </p:cNvPr>
          <p:cNvSpPr>
            <a:spLocks noGrp="1"/>
          </p:cNvSpPr>
          <p:nvPr>
            <p:ph type="title"/>
          </p:nvPr>
        </p:nvSpPr>
        <p:spPr>
          <a:xfrm>
            <a:off x="838200" y="365125"/>
            <a:ext cx="10515599" cy="45719"/>
          </a:xfrm>
        </p:spPr>
        <p:txBody>
          <a:bodyPr/>
          <a:lstStyle/>
          <a:p>
            <a:endParaRPr lang="fi-FI" dirty="0"/>
          </a:p>
        </p:txBody>
      </p:sp>
      <p:sp>
        <p:nvSpPr>
          <p:cNvPr id="3" name="Tekstin paikkamerkki 2">
            <a:extLst>
              <a:ext uri="{FF2B5EF4-FFF2-40B4-BE49-F238E27FC236}">
                <a16:creationId xmlns:a16="http://schemas.microsoft.com/office/drawing/2014/main" id="{6794F11B-928A-4413-89B3-4DC776072A98}"/>
              </a:ext>
            </a:extLst>
          </p:cNvPr>
          <p:cNvSpPr>
            <a:spLocks noGrp="1"/>
          </p:cNvSpPr>
          <p:nvPr>
            <p:ph type="body" idx="1"/>
          </p:nvPr>
        </p:nvSpPr>
        <p:spPr/>
        <p:txBody>
          <a:bodyPr/>
          <a:lstStyle/>
          <a:p>
            <a:r>
              <a:rPr lang="fi-FI" b="1" dirty="0"/>
              <a:t>Arvot: </a:t>
            </a:r>
          </a:p>
          <a:p>
            <a:pPr marL="177800" indent="0">
              <a:buNone/>
            </a:pPr>
            <a:r>
              <a:rPr lang="fi-FI" dirty="0"/>
              <a:t>Aborttia voidaan tarkastella esimerkiksi </a:t>
            </a:r>
          </a:p>
          <a:p>
            <a:pPr>
              <a:buFontTx/>
              <a:buChar char="-"/>
            </a:pPr>
            <a:r>
              <a:rPr lang="fi-FI" b="1" dirty="0"/>
              <a:t>ihmisarvon </a:t>
            </a:r>
            <a:r>
              <a:rPr lang="fi-FI" dirty="0"/>
              <a:t>(esim. onko sikiöllä ihmisarvo; alkaako se hedelmöityksestä vai myöhemmin)</a:t>
            </a:r>
          </a:p>
          <a:p>
            <a:pPr>
              <a:buFontTx/>
              <a:buChar char="-"/>
            </a:pPr>
            <a:r>
              <a:rPr lang="fi-FI" dirty="0"/>
              <a:t> </a:t>
            </a:r>
            <a:r>
              <a:rPr lang="fi-FI" b="1" dirty="0"/>
              <a:t>terveyden</a:t>
            </a:r>
            <a:r>
              <a:rPr lang="fi-FI" dirty="0"/>
              <a:t> (esim. kumpi on tärkeämpi, sikiön vai äidin terveys) ja</a:t>
            </a:r>
          </a:p>
          <a:p>
            <a:pPr>
              <a:buFontTx/>
              <a:buChar char="-"/>
            </a:pPr>
            <a:r>
              <a:rPr lang="fi-FI" dirty="0"/>
              <a:t> </a:t>
            </a:r>
            <a:r>
              <a:rPr lang="fi-FI" b="1" dirty="0"/>
              <a:t>oikeudenmukaisuuden </a:t>
            </a:r>
            <a:r>
              <a:rPr lang="fi-FI" dirty="0"/>
              <a:t>(esim. onko oikeudenmukaista, että nainen saa päättää abortista, vaikka tuleva isä haluaisi pitää lapsen) kautta.</a:t>
            </a:r>
          </a:p>
          <a:p>
            <a:endParaRPr lang="fi-FI" dirty="0"/>
          </a:p>
        </p:txBody>
      </p:sp>
    </p:spTree>
    <p:extLst>
      <p:ext uri="{BB962C8B-B14F-4D97-AF65-F5344CB8AC3E}">
        <p14:creationId xmlns:p14="http://schemas.microsoft.com/office/powerpoint/2010/main" val="1001277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26C1BD-5993-4E34-8489-6597E24C2623}"/>
              </a:ext>
            </a:extLst>
          </p:cNvPr>
          <p:cNvSpPr>
            <a:spLocks noGrp="1"/>
          </p:cNvSpPr>
          <p:nvPr>
            <p:ph type="title"/>
          </p:nvPr>
        </p:nvSpPr>
        <p:spPr>
          <a:xfrm flipV="1">
            <a:off x="838200" y="304800"/>
            <a:ext cx="10515599" cy="60325"/>
          </a:xfrm>
        </p:spPr>
        <p:txBody>
          <a:bodyPr/>
          <a:lstStyle/>
          <a:p>
            <a:endParaRPr lang="fi-FI" dirty="0"/>
          </a:p>
        </p:txBody>
      </p:sp>
      <p:sp>
        <p:nvSpPr>
          <p:cNvPr id="3" name="Tekstin paikkamerkki 2">
            <a:extLst>
              <a:ext uri="{FF2B5EF4-FFF2-40B4-BE49-F238E27FC236}">
                <a16:creationId xmlns:a16="http://schemas.microsoft.com/office/drawing/2014/main" id="{03DDA28B-8A00-4CA6-B11F-8541634F9867}"/>
              </a:ext>
            </a:extLst>
          </p:cNvPr>
          <p:cNvSpPr>
            <a:spLocks noGrp="1"/>
          </p:cNvSpPr>
          <p:nvPr>
            <p:ph type="body" idx="1"/>
          </p:nvPr>
        </p:nvSpPr>
        <p:spPr>
          <a:xfrm>
            <a:off x="746760" y="728345"/>
            <a:ext cx="10515599" cy="4351336"/>
          </a:xfrm>
        </p:spPr>
        <p:txBody>
          <a:bodyPr/>
          <a:lstStyle/>
          <a:p>
            <a:r>
              <a:rPr lang="fi-FI" b="1" dirty="0"/>
              <a:t>Pohdi asiaa jokaisen osapuolen kannalta.</a:t>
            </a:r>
            <a:r>
              <a:rPr lang="fi-FI" dirty="0"/>
              <a:t> Käytä apunasi </a:t>
            </a:r>
            <a:r>
              <a:rPr lang="fi-FI" dirty="0" err="1"/>
              <a:t>thinglink</a:t>
            </a:r>
            <a:r>
              <a:rPr lang="fi-FI" dirty="0"/>
              <a:t> kuvion näkökulmia:</a:t>
            </a:r>
          </a:p>
          <a:p>
            <a:r>
              <a:rPr lang="fi-FI" b="1" dirty="0"/>
              <a:t>Seuraukset:</a:t>
            </a:r>
            <a:r>
              <a:rPr lang="fi-FI" dirty="0"/>
              <a:t> Mitä hyötyä ja haittaa abortista on äidille/sikiölle/isälle/yhteiskunnalle nyt? Entä mitä hyötyä ja haittaa siitä on tulevaisuudessa?</a:t>
            </a:r>
          </a:p>
          <a:p>
            <a:r>
              <a:rPr lang="fi-FI" b="1" dirty="0"/>
              <a:t>Motiivit: </a:t>
            </a:r>
            <a:r>
              <a:rPr lang="fi-FI" dirty="0"/>
              <a:t>Aborttia pohdittaessa voidaan tarkastella naisen motiiveja aborttipäätöstä tehtäessä. Kuinka paljon päätökseen vaikuttaa oma etu ja toisaalta syntymättömän lapsen etu?</a:t>
            </a:r>
          </a:p>
          <a:p>
            <a:pPr marL="177800" indent="0">
              <a:buNone/>
            </a:pPr>
            <a:endParaRPr lang="fi-FI" dirty="0"/>
          </a:p>
        </p:txBody>
      </p:sp>
    </p:spTree>
    <p:extLst>
      <p:ext uri="{BB962C8B-B14F-4D97-AF65-F5344CB8AC3E}">
        <p14:creationId xmlns:p14="http://schemas.microsoft.com/office/powerpoint/2010/main" val="2679578730"/>
      </p:ext>
    </p:extLst>
  </p:cSld>
  <p:clrMapOvr>
    <a:masterClrMapping/>
  </p:clrMapOvr>
</p:sld>
</file>

<file path=ppt/theme/theme1.xml><?xml version="1.0" encoding="utf-8"?>
<a:theme xmlns:a="http://schemas.openxmlformats.org/drawingml/2006/main" name="Office-te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866</Words>
  <Application>Microsoft Office PowerPoint</Application>
  <PresentationFormat>Laajakuva</PresentationFormat>
  <Paragraphs>88</Paragraphs>
  <Slides>18</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18</vt:i4>
      </vt:variant>
    </vt:vector>
  </HeadingPairs>
  <TitlesOfParts>
    <vt:vector size="21" baseType="lpstr">
      <vt:lpstr>Arial</vt:lpstr>
      <vt:lpstr>Calibri</vt:lpstr>
      <vt:lpstr>Office-teema</vt:lpstr>
      <vt:lpstr>EETTINEN AJATTELU TERVEYSTIEDOSSA</vt:lpstr>
      <vt:lpstr>YO-kysymyksiä aiheesta</vt:lpstr>
      <vt:lpstr>Klikkaa ja lue huolella</vt:lpstr>
      <vt:lpstr>Esimerkki eettisestä ajattelusta</vt:lpstr>
      <vt:lpstr>Etene johdonmukaisesti!</vt:lpstr>
      <vt:lpstr>PowerPoint-esitys</vt:lpstr>
      <vt:lpstr>PowerPoint-esitys</vt:lpstr>
      <vt:lpstr>PowerPoint-esitys</vt:lpstr>
      <vt:lpstr>PowerPoint-esitys</vt:lpstr>
      <vt:lpstr>PowerPoint-esitys</vt:lpstr>
      <vt:lpstr>PowerPoint-esitys</vt:lpstr>
      <vt:lpstr>PowerPoint-esitys</vt:lpstr>
      <vt:lpstr>Harjoitellaan:</vt:lpstr>
      <vt:lpstr>Vastaukseen…</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EETTINEN AJATTELU TERVEYSTIEDOSSA</dc:title>
  <cp:lastModifiedBy>Tea Savio</cp:lastModifiedBy>
  <cp:revision>14</cp:revision>
  <dcterms:modified xsi:type="dcterms:W3CDTF">2019-07-30T11:06:03Z</dcterms:modified>
</cp:coreProperties>
</file>