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2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A5CD85-A35B-43D8-971F-6CA08EE6FC41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88C4050-A8F0-4F05-97CF-F4BF97ED70AD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Primitiiviset kansat</a:t>
          </a:r>
        </a:p>
      </dgm:t>
    </dgm:pt>
    <dgm:pt modelId="{851D0713-88A7-4B55-88A4-4C09254CF157}" type="parTrans" cxnId="{1B539506-AA39-44E2-A1A4-8FD210342BBB}">
      <dgm:prSet/>
      <dgm:spPr/>
      <dgm:t>
        <a:bodyPr/>
        <a:lstStyle/>
        <a:p>
          <a:endParaRPr lang="fi-FI"/>
        </a:p>
      </dgm:t>
    </dgm:pt>
    <dgm:pt modelId="{54F954DF-102A-40DE-B0C3-C1888CECA971}" type="sibTrans" cxnId="{1B539506-AA39-44E2-A1A4-8FD210342BBB}">
      <dgm:prSet/>
      <dgm:spPr/>
      <dgm:t>
        <a:bodyPr/>
        <a:lstStyle/>
        <a:p>
          <a:endParaRPr lang="fi-FI"/>
        </a:p>
      </dgm:t>
    </dgm:pt>
    <dgm:pt modelId="{D4165E8E-2E4F-4669-9B65-EA6A3C7BAF9C}">
      <dgm:prSet phldrT="[Teksti]" custT="1"/>
      <dgm:spPr/>
      <dgm:t>
        <a:bodyPr/>
        <a:lstStyle/>
        <a:p>
          <a:r>
            <a:rPr lang="fi-FI" sz="2000" dirty="0">
              <a:solidFill>
                <a:srgbClr val="FF0000"/>
              </a:solidFill>
            </a:rPr>
            <a:t>-</a:t>
          </a:r>
          <a:r>
            <a:rPr lang="fi-FI" sz="2400" dirty="0">
              <a:solidFill>
                <a:srgbClr val="FF0000"/>
              </a:solidFill>
            </a:rPr>
            <a:t>sairaus demonien kosto, seuraus tabun rikkomisesta=demonologia</a:t>
          </a:r>
        </a:p>
        <a:p>
          <a:r>
            <a:rPr lang="fi-FI" sz="2400" dirty="0">
              <a:solidFill>
                <a:schemeClr val="tx1"/>
              </a:solidFill>
            </a:rPr>
            <a:t>-vihamieliset henget</a:t>
          </a:r>
        </a:p>
      </dgm:t>
    </dgm:pt>
    <dgm:pt modelId="{E1F96D61-0E72-422B-A323-D45E8DB12912}" type="parTrans" cxnId="{7296380D-AFA2-46DC-A064-0F1CE1C1487B}">
      <dgm:prSet/>
      <dgm:spPr/>
      <dgm:t>
        <a:bodyPr/>
        <a:lstStyle/>
        <a:p>
          <a:endParaRPr lang="fi-FI"/>
        </a:p>
      </dgm:t>
    </dgm:pt>
    <dgm:pt modelId="{F13E2DD9-77AC-42DB-8619-EC24880C3741}" type="sibTrans" cxnId="{7296380D-AFA2-46DC-A064-0F1CE1C1487B}">
      <dgm:prSet/>
      <dgm:spPr/>
      <dgm:t>
        <a:bodyPr/>
        <a:lstStyle/>
        <a:p>
          <a:endParaRPr lang="fi-FI"/>
        </a:p>
      </dgm:t>
    </dgm:pt>
    <dgm:pt modelId="{F26249D2-3A52-4A66-ABD4-7EB75DC00AE3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Antiikin aika</a:t>
          </a:r>
        </a:p>
      </dgm:t>
    </dgm:pt>
    <dgm:pt modelId="{B1E49812-750B-4F68-90E9-23CD1A671BBC}" type="parTrans" cxnId="{A2D961D2-A43C-4F8F-BA1F-CE70BF280F28}">
      <dgm:prSet/>
      <dgm:spPr/>
      <dgm:t>
        <a:bodyPr/>
        <a:lstStyle/>
        <a:p>
          <a:endParaRPr lang="fi-FI"/>
        </a:p>
      </dgm:t>
    </dgm:pt>
    <dgm:pt modelId="{A2EC8DE3-BF90-4BEB-9E69-BD7979C91487}" type="sibTrans" cxnId="{A2D961D2-A43C-4F8F-BA1F-CE70BF280F28}">
      <dgm:prSet/>
      <dgm:spPr/>
      <dgm:t>
        <a:bodyPr/>
        <a:lstStyle/>
        <a:p>
          <a:endParaRPr lang="fi-FI"/>
        </a:p>
      </dgm:t>
    </dgm:pt>
    <dgm:pt modelId="{54AE039E-4F45-4FE1-81AC-1772248E2F97}">
      <dgm:prSet phldrT="[Teksti]" custT="1"/>
      <dgm:spPr/>
      <dgm:t>
        <a:bodyPr/>
        <a:lstStyle/>
        <a:p>
          <a:r>
            <a:rPr lang="fi-FI" sz="2000" dirty="0">
              <a:solidFill>
                <a:srgbClr val="FF0000"/>
              </a:solidFill>
            </a:rPr>
            <a:t>-luonnonilmiöt aiheuttavat -</a:t>
          </a:r>
          <a:r>
            <a:rPr lang="fi-FI" sz="2000" b="1" dirty="0" err="1">
              <a:solidFill>
                <a:schemeClr val="tx1"/>
              </a:solidFill>
            </a:rPr>
            <a:t>humoraalioppi</a:t>
          </a:r>
          <a:r>
            <a:rPr lang="fi-FI" sz="2000" b="1" dirty="0">
              <a:solidFill>
                <a:schemeClr val="tx1"/>
              </a:solidFill>
            </a:rPr>
            <a:t> </a:t>
          </a:r>
          <a:r>
            <a:rPr lang="fi-FI" sz="2000" dirty="0">
              <a:solidFill>
                <a:schemeClr val="tx1"/>
              </a:solidFill>
            </a:rPr>
            <a:t>(kehon nesteiden epätasapaino, </a:t>
          </a:r>
          <a:r>
            <a:rPr lang="fi-FI" sz="2000" b="1" dirty="0" err="1">
              <a:solidFill>
                <a:schemeClr val="tx1"/>
              </a:solidFill>
            </a:rPr>
            <a:t>miasmateoria</a:t>
          </a:r>
          <a:r>
            <a:rPr lang="fi-FI" sz="2000" dirty="0">
              <a:solidFill>
                <a:schemeClr val="tx1"/>
              </a:solidFill>
            </a:rPr>
            <a:t> (ilman myrkyllinen ominaisuus)</a:t>
          </a:r>
          <a:endParaRPr lang="fi-FI" sz="2000" dirty="0">
            <a:solidFill>
              <a:schemeClr val="accent2">
                <a:lumMod val="50000"/>
              </a:schemeClr>
            </a:solidFill>
          </a:endParaRPr>
        </a:p>
      </dgm:t>
    </dgm:pt>
    <dgm:pt modelId="{82BEB08B-104F-4623-A143-2850B2C900EC}" type="parTrans" cxnId="{50C75E92-6B79-4B8D-9432-33B261619EA6}">
      <dgm:prSet/>
      <dgm:spPr/>
      <dgm:t>
        <a:bodyPr/>
        <a:lstStyle/>
        <a:p>
          <a:endParaRPr lang="fi-FI"/>
        </a:p>
      </dgm:t>
    </dgm:pt>
    <dgm:pt modelId="{2E8C499F-9826-4D52-B8E9-EB88A610F7D2}" type="sibTrans" cxnId="{50C75E92-6B79-4B8D-9432-33B261619EA6}">
      <dgm:prSet/>
      <dgm:spPr/>
      <dgm:t>
        <a:bodyPr/>
        <a:lstStyle/>
        <a:p>
          <a:endParaRPr lang="fi-FI"/>
        </a:p>
      </dgm:t>
    </dgm:pt>
    <dgm:pt modelId="{11EFA150-7253-497D-B690-60CBBCA9C470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Uskonnot</a:t>
          </a:r>
        </a:p>
      </dgm:t>
    </dgm:pt>
    <dgm:pt modelId="{14AF33D0-6A59-42F2-AA0B-8DE55270DA2F}" type="parTrans" cxnId="{F0469F96-B9B8-4E6B-9E40-B22B4AF48D29}">
      <dgm:prSet/>
      <dgm:spPr/>
      <dgm:t>
        <a:bodyPr/>
        <a:lstStyle/>
        <a:p>
          <a:endParaRPr lang="fi-FI"/>
        </a:p>
      </dgm:t>
    </dgm:pt>
    <dgm:pt modelId="{857DC713-3B97-4CBF-8494-34D4AECF9766}" type="sibTrans" cxnId="{F0469F96-B9B8-4E6B-9E40-B22B4AF48D29}">
      <dgm:prSet/>
      <dgm:spPr/>
      <dgm:t>
        <a:bodyPr/>
        <a:lstStyle/>
        <a:p>
          <a:endParaRPr lang="fi-FI"/>
        </a:p>
      </dgm:t>
    </dgm:pt>
    <dgm:pt modelId="{8E4F4E3F-C133-46C9-A81D-4BD99910125E}">
      <dgm:prSet phldrT="[Teksti]" custT="1"/>
      <dgm:spPr/>
      <dgm:t>
        <a:bodyPr/>
        <a:lstStyle/>
        <a:p>
          <a:endParaRPr lang="fi-FI" sz="1700" dirty="0">
            <a:solidFill>
              <a:srgbClr val="0070C0"/>
            </a:solidFill>
          </a:endParaRPr>
        </a:p>
      </dgm:t>
    </dgm:pt>
    <dgm:pt modelId="{4A94B0CD-72D3-4148-A779-2C9275FDD93D}" type="parTrans" cxnId="{C97F0CF9-B734-4D86-B4F2-D65F54654B81}">
      <dgm:prSet/>
      <dgm:spPr/>
      <dgm:t>
        <a:bodyPr/>
        <a:lstStyle/>
        <a:p>
          <a:endParaRPr lang="fi-FI"/>
        </a:p>
      </dgm:t>
    </dgm:pt>
    <dgm:pt modelId="{A8287AE2-9721-454F-A0EB-96431AFD9B97}" type="sibTrans" cxnId="{C97F0CF9-B734-4D86-B4F2-D65F54654B81}">
      <dgm:prSet/>
      <dgm:spPr/>
      <dgm:t>
        <a:bodyPr/>
        <a:lstStyle/>
        <a:p>
          <a:endParaRPr lang="fi-FI"/>
        </a:p>
      </dgm:t>
    </dgm:pt>
    <dgm:pt modelId="{F39FDDA2-62F1-4C74-B388-389CD5B289D7}">
      <dgm:prSet phldrT="[Teksti]" custT="1"/>
      <dgm:spPr/>
      <dgm:t>
        <a:bodyPr/>
        <a:lstStyle/>
        <a:p>
          <a:r>
            <a:rPr lang="fi-FI" sz="2400" dirty="0">
              <a:solidFill>
                <a:srgbClr val="FF0000"/>
              </a:solidFill>
            </a:rPr>
            <a:t>-sairaus synnin palkka</a:t>
          </a:r>
        </a:p>
      </dgm:t>
    </dgm:pt>
    <dgm:pt modelId="{1D69D083-326F-4A52-9AF3-2DFB60C25A7D}" type="sibTrans" cxnId="{B4F9C8A7-1A59-4360-90F5-CF013E8A0895}">
      <dgm:prSet/>
      <dgm:spPr/>
      <dgm:t>
        <a:bodyPr/>
        <a:lstStyle/>
        <a:p>
          <a:endParaRPr lang="fi-FI"/>
        </a:p>
      </dgm:t>
    </dgm:pt>
    <dgm:pt modelId="{64DB712A-1987-478D-85A0-28C0D6E0D280}" type="parTrans" cxnId="{B4F9C8A7-1A59-4360-90F5-CF013E8A0895}">
      <dgm:prSet/>
      <dgm:spPr/>
      <dgm:t>
        <a:bodyPr/>
        <a:lstStyle/>
        <a:p>
          <a:endParaRPr lang="fi-FI"/>
        </a:p>
      </dgm:t>
    </dgm:pt>
    <dgm:pt modelId="{680CF957-9CE8-43D1-A09E-18CCE664975C}">
      <dgm:prSet phldrT="[Teksti]" custT="1"/>
      <dgm:spPr/>
      <dgm:t>
        <a:bodyPr/>
        <a:lstStyle/>
        <a:p>
          <a:r>
            <a:rPr lang="fi-FI" sz="2400" dirty="0">
              <a:solidFill>
                <a:schemeClr val="tx1"/>
              </a:solidFill>
            </a:rPr>
            <a:t>-jumala rankaisee pahat teot</a:t>
          </a:r>
        </a:p>
        <a:p>
          <a:r>
            <a:rPr lang="fi-FI" sz="2400" dirty="0">
              <a:solidFill>
                <a:schemeClr val="tx1"/>
              </a:solidFill>
            </a:rPr>
            <a:t>-stigma – häpeällinen leima</a:t>
          </a:r>
        </a:p>
      </dgm:t>
    </dgm:pt>
    <dgm:pt modelId="{457B4EDD-7249-4D18-8429-D4DD458B5CA3}" type="parTrans" cxnId="{9E4150FE-48F4-4941-B983-D59A1E135DDC}">
      <dgm:prSet/>
      <dgm:spPr/>
      <dgm:t>
        <a:bodyPr/>
        <a:lstStyle/>
        <a:p>
          <a:endParaRPr lang="fi-FI"/>
        </a:p>
      </dgm:t>
    </dgm:pt>
    <dgm:pt modelId="{52A32891-B3D6-46D0-8310-6752D20ACA3D}" type="sibTrans" cxnId="{9E4150FE-48F4-4941-B983-D59A1E135DDC}">
      <dgm:prSet/>
      <dgm:spPr/>
      <dgm:t>
        <a:bodyPr/>
        <a:lstStyle/>
        <a:p>
          <a:endParaRPr lang="fi-FI"/>
        </a:p>
      </dgm:t>
    </dgm:pt>
    <dgm:pt modelId="{B41504D6-EED9-472C-8062-510677F34773}">
      <dgm:prSet phldrT="[Teksti]"/>
      <dgm:spPr/>
      <dgm:t>
        <a:bodyPr/>
        <a:lstStyle/>
        <a:p>
          <a:endParaRPr lang="fi-FI" sz="1400" dirty="0">
            <a:solidFill>
              <a:srgbClr val="FF0000"/>
            </a:solidFill>
          </a:endParaRPr>
        </a:p>
      </dgm:t>
    </dgm:pt>
    <dgm:pt modelId="{CF1B2D9C-E984-4B55-9F71-43126DC86ABB}" type="parTrans" cxnId="{1BB32D49-A3B1-4856-8B30-2D4A34D51A08}">
      <dgm:prSet/>
      <dgm:spPr/>
      <dgm:t>
        <a:bodyPr/>
        <a:lstStyle/>
        <a:p>
          <a:endParaRPr lang="fi-FI"/>
        </a:p>
      </dgm:t>
    </dgm:pt>
    <dgm:pt modelId="{43E281A7-7A75-4A83-9820-45BE8949A45C}" type="sibTrans" cxnId="{1BB32D49-A3B1-4856-8B30-2D4A34D51A08}">
      <dgm:prSet/>
      <dgm:spPr/>
      <dgm:t>
        <a:bodyPr/>
        <a:lstStyle/>
        <a:p>
          <a:endParaRPr lang="fi-FI"/>
        </a:p>
      </dgm:t>
    </dgm:pt>
    <dgm:pt modelId="{597EC4D6-2B87-4F44-A954-36F8C3DBBFEE}" type="pres">
      <dgm:prSet presAssocID="{2AA5CD85-A35B-43D8-971F-6CA08EE6FC41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A11A6A30-EDA9-449B-9088-5EBC8A3ABACC}" type="pres">
      <dgm:prSet presAssocID="{D88C4050-A8F0-4F05-97CF-F4BF97ED70AD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A37F81E4-EEAD-4CB9-BA48-2ACF06777CC2}" type="pres">
      <dgm:prSet presAssocID="{D88C4050-A8F0-4F05-97CF-F4BF97ED70AD}" presName="childText1" presStyleLbl="solidAlignAcc1" presStyleIdx="0" presStyleCnt="3" custScaleY="121082">
        <dgm:presLayoutVars>
          <dgm:chMax val="0"/>
          <dgm:chPref val="0"/>
          <dgm:bulletEnabled val="1"/>
        </dgm:presLayoutVars>
      </dgm:prSet>
      <dgm:spPr/>
    </dgm:pt>
    <dgm:pt modelId="{3AEFDF07-D1F2-49B3-B8A5-36ADD771BF8B}" type="pres">
      <dgm:prSet presAssocID="{F26249D2-3A52-4A66-ABD4-7EB75DC00AE3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E66969F2-FDA8-4DB6-8D39-87923E0EF5D1}" type="pres">
      <dgm:prSet presAssocID="{F26249D2-3A52-4A66-ABD4-7EB75DC00AE3}" presName="childText2" presStyleLbl="solidAlignAcc1" presStyleIdx="1" presStyleCnt="3" custScaleX="99300" custScaleY="120708" custLinFactNeighborY="-1704">
        <dgm:presLayoutVars>
          <dgm:chMax val="0"/>
          <dgm:chPref val="0"/>
          <dgm:bulletEnabled val="1"/>
        </dgm:presLayoutVars>
      </dgm:prSet>
      <dgm:spPr/>
    </dgm:pt>
    <dgm:pt modelId="{3B5CAC4C-E589-4CAB-A120-C3F4D9F33E30}" type="pres">
      <dgm:prSet presAssocID="{11EFA150-7253-497D-B690-60CBBCA9C470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742E6D02-4409-48E4-8F3D-90AD6537CD93}" type="pres">
      <dgm:prSet presAssocID="{11EFA150-7253-497D-B690-60CBBCA9C470}" presName="childText3" presStyleLbl="solidAlignAcc1" presStyleIdx="2" presStyleCnt="3" custScaleX="99696" custScaleY="117271">
        <dgm:presLayoutVars>
          <dgm:chMax val="0"/>
          <dgm:chPref val="0"/>
          <dgm:bulletEnabled val="1"/>
        </dgm:presLayoutVars>
      </dgm:prSet>
      <dgm:spPr/>
    </dgm:pt>
  </dgm:ptLst>
  <dgm:cxnLst>
    <dgm:cxn modelId="{1B539506-AA39-44E2-A1A4-8FD210342BBB}" srcId="{2AA5CD85-A35B-43D8-971F-6CA08EE6FC41}" destId="{D88C4050-A8F0-4F05-97CF-F4BF97ED70AD}" srcOrd="0" destOrd="0" parTransId="{851D0713-88A7-4B55-88A4-4C09254CF157}" sibTransId="{54F954DF-102A-40DE-B0C3-C1888CECA971}"/>
    <dgm:cxn modelId="{7296380D-AFA2-46DC-A064-0F1CE1C1487B}" srcId="{D88C4050-A8F0-4F05-97CF-F4BF97ED70AD}" destId="{D4165E8E-2E4F-4669-9B65-EA6A3C7BAF9C}" srcOrd="0" destOrd="0" parTransId="{E1F96D61-0E72-422B-A323-D45E8DB12912}" sibTransId="{F13E2DD9-77AC-42DB-8619-EC24880C3741}"/>
    <dgm:cxn modelId="{03A4F90F-B83F-432F-B0D1-689A06DB7A18}" type="presOf" srcId="{B41504D6-EED9-472C-8062-510677F34773}" destId="{E66969F2-FDA8-4DB6-8D39-87923E0EF5D1}" srcOrd="0" destOrd="1" presId="urn:microsoft.com/office/officeart/2009/3/layout/IncreasingArrowsProcess"/>
    <dgm:cxn modelId="{CAF1FA2F-B9A8-4296-A6B3-F65A1BC94C22}" type="presOf" srcId="{F39FDDA2-62F1-4C74-B388-389CD5B289D7}" destId="{742E6D02-4409-48E4-8F3D-90AD6537CD93}" srcOrd="0" destOrd="0" presId="urn:microsoft.com/office/officeart/2009/3/layout/IncreasingArrowsProcess"/>
    <dgm:cxn modelId="{7A487139-CA18-434B-B01B-2B1D72002102}" type="presOf" srcId="{11EFA150-7253-497D-B690-60CBBCA9C470}" destId="{3B5CAC4C-E589-4CAB-A120-C3F4D9F33E30}" srcOrd="0" destOrd="0" presId="urn:microsoft.com/office/officeart/2009/3/layout/IncreasingArrowsProcess"/>
    <dgm:cxn modelId="{1BB32D49-A3B1-4856-8B30-2D4A34D51A08}" srcId="{F26249D2-3A52-4A66-ABD4-7EB75DC00AE3}" destId="{B41504D6-EED9-472C-8062-510677F34773}" srcOrd="1" destOrd="0" parTransId="{CF1B2D9C-E984-4B55-9F71-43126DC86ABB}" sibTransId="{43E281A7-7A75-4A83-9820-45BE8949A45C}"/>
    <dgm:cxn modelId="{E636FF6B-BD48-43B5-BC49-A41EE84ED3BF}" type="presOf" srcId="{F26249D2-3A52-4A66-ABD4-7EB75DC00AE3}" destId="{3AEFDF07-D1F2-49B3-B8A5-36ADD771BF8B}" srcOrd="0" destOrd="0" presId="urn:microsoft.com/office/officeart/2009/3/layout/IncreasingArrowsProcess"/>
    <dgm:cxn modelId="{42618887-0556-4417-832B-ED1CB8AECD94}" type="presOf" srcId="{680CF957-9CE8-43D1-A09E-18CCE664975C}" destId="{742E6D02-4409-48E4-8F3D-90AD6537CD93}" srcOrd="0" destOrd="1" presId="urn:microsoft.com/office/officeart/2009/3/layout/IncreasingArrowsProcess"/>
    <dgm:cxn modelId="{8C0A7A8A-22A7-4628-B832-0B62F316947A}" type="presOf" srcId="{D88C4050-A8F0-4F05-97CF-F4BF97ED70AD}" destId="{A11A6A30-EDA9-449B-9088-5EBC8A3ABACC}" srcOrd="0" destOrd="0" presId="urn:microsoft.com/office/officeart/2009/3/layout/IncreasingArrowsProcess"/>
    <dgm:cxn modelId="{B0DB128D-48B2-4F8F-9677-4F366D102BBB}" type="presOf" srcId="{8E4F4E3F-C133-46C9-A81D-4BD99910125E}" destId="{A37F81E4-EEAD-4CB9-BA48-2ACF06777CC2}" srcOrd="0" destOrd="1" presId="urn:microsoft.com/office/officeart/2009/3/layout/IncreasingArrowsProcess"/>
    <dgm:cxn modelId="{50C75E92-6B79-4B8D-9432-33B261619EA6}" srcId="{F26249D2-3A52-4A66-ABD4-7EB75DC00AE3}" destId="{54AE039E-4F45-4FE1-81AC-1772248E2F97}" srcOrd="0" destOrd="0" parTransId="{82BEB08B-104F-4623-A143-2850B2C900EC}" sibTransId="{2E8C499F-9826-4D52-B8E9-EB88A610F7D2}"/>
    <dgm:cxn modelId="{F0469F96-B9B8-4E6B-9E40-B22B4AF48D29}" srcId="{2AA5CD85-A35B-43D8-971F-6CA08EE6FC41}" destId="{11EFA150-7253-497D-B690-60CBBCA9C470}" srcOrd="2" destOrd="0" parTransId="{14AF33D0-6A59-42F2-AA0B-8DE55270DA2F}" sibTransId="{857DC713-3B97-4CBF-8494-34D4AECF9766}"/>
    <dgm:cxn modelId="{B4F9C8A7-1A59-4360-90F5-CF013E8A0895}" srcId="{11EFA150-7253-497D-B690-60CBBCA9C470}" destId="{F39FDDA2-62F1-4C74-B388-389CD5B289D7}" srcOrd="0" destOrd="0" parTransId="{64DB712A-1987-478D-85A0-28C0D6E0D280}" sibTransId="{1D69D083-326F-4A52-9AF3-2DFB60C25A7D}"/>
    <dgm:cxn modelId="{D6AB28BD-4C1A-4058-B3C0-CF8C8FA2D31E}" type="presOf" srcId="{2AA5CD85-A35B-43D8-971F-6CA08EE6FC41}" destId="{597EC4D6-2B87-4F44-A954-36F8C3DBBFEE}" srcOrd="0" destOrd="0" presId="urn:microsoft.com/office/officeart/2009/3/layout/IncreasingArrowsProcess"/>
    <dgm:cxn modelId="{A7D753CE-4C38-425F-9D77-6FB8E89D354A}" type="presOf" srcId="{54AE039E-4F45-4FE1-81AC-1772248E2F97}" destId="{E66969F2-FDA8-4DB6-8D39-87923E0EF5D1}" srcOrd="0" destOrd="0" presId="urn:microsoft.com/office/officeart/2009/3/layout/IncreasingArrowsProcess"/>
    <dgm:cxn modelId="{A2D961D2-A43C-4F8F-BA1F-CE70BF280F28}" srcId="{2AA5CD85-A35B-43D8-971F-6CA08EE6FC41}" destId="{F26249D2-3A52-4A66-ABD4-7EB75DC00AE3}" srcOrd="1" destOrd="0" parTransId="{B1E49812-750B-4F68-90E9-23CD1A671BBC}" sibTransId="{A2EC8DE3-BF90-4BEB-9E69-BD7979C91487}"/>
    <dgm:cxn modelId="{510E27D3-01FB-47F6-AEA1-151C0675B3CB}" type="presOf" srcId="{D4165E8E-2E4F-4669-9B65-EA6A3C7BAF9C}" destId="{A37F81E4-EEAD-4CB9-BA48-2ACF06777CC2}" srcOrd="0" destOrd="0" presId="urn:microsoft.com/office/officeart/2009/3/layout/IncreasingArrowsProcess"/>
    <dgm:cxn modelId="{C97F0CF9-B734-4D86-B4F2-D65F54654B81}" srcId="{D88C4050-A8F0-4F05-97CF-F4BF97ED70AD}" destId="{8E4F4E3F-C133-46C9-A81D-4BD99910125E}" srcOrd="1" destOrd="0" parTransId="{4A94B0CD-72D3-4148-A779-2C9275FDD93D}" sibTransId="{A8287AE2-9721-454F-A0EB-96431AFD9B97}"/>
    <dgm:cxn modelId="{9E4150FE-48F4-4941-B983-D59A1E135DDC}" srcId="{11EFA150-7253-497D-B690-60CBBCA9C470}" destId="{680CF957-9CE8-43D1-A09E-18CCE664975C}" srcOrd="1" destOrd="0" parTransId="{457B4EDD-7249-4D18-8429-D4DD458B5CA3}" sibTransId="{52A32891-B3D6-46D0-8310-6752D20ACA3D}"/>
    <dgm:cxn modelId="{0F63E975-77AB-483E-B7C4-2877AF9455D8}" type="presParOf" srcId="{597EC4D6-2B87-4F44-A954-36F8C3DBBFEE}" destId="{A11A6A30-EDA9-449B-9088-5EBC8A3ABACC}" srcOrd="0" destOrd="0" presId="urn:microsoft.com/office/officeart/2009/3/layout/IncreasingArrowsProcess"/>
    <dgm:cxn modelId="{C0C76659-67E7-4BA4-9863-E85847DB2CC3}" type="presParOf" srcId="{597EC4D6-2B87-4F44-A954-36F8C3DBBFEE}" destId="{A37F81E4-EEAD-4CB9-BA48-2ACF06777CC2}" srcOrd="1" destOrd="0" presId="urn:microsoft.com/office/officeart/2009/3/layout/IncreasingArrowsProcess"/>
    <dgm:cxn modelId="{51B5C825-0606-4A1F-B653-6CDFA471D59A}" type="presParOf" srcId="{597EC4D6-2B87-4F44-A954-36F8C3DBBFEE}" destId="{3AEFDF07-D1F2-49B3-B8A5-36ADD771BF8B}" srcOrd="2" destOrd="0" presId="urn:microsoft.com/office/officeart/2009/3/layout/IncreasingArrowsProcess"/>
    <dgm:cxn modelId="{02E9BCD6-C9B8-41C3-BEC9-6599266B37CE}" type="presParOf" srcId="{597EC4D6-2B87-4F44-A954-36F8C3DBBFEE}" destId="{E66969F2-FDA8-4DB6-8D39-87923E0EF5D1}" srcOrd="3" destOrd="0" presId="urn:microsoft.com/office/officeart/2009/3/layout/IncreasingArrowsProcess"/>
    <dgm:cxn modelId="{0281E212-CACD-416A-90A7-6BAF19A3791D}" type="presParOf" srcId="{597EC4D6-2B87-4F44-A954-36F8C3DBBFEE}" destId="{3B5CAC4C-E589-4CAB-A120-C3F4D9F33E30}" srcOrd="4" destOrd="0" presId="urn:microsoft.com/office/officeart/2009/3/layout/IncreasingArrowsProcess"/>
    <dgm:cxn modelId="{1BE58A16-1E59-435F-B4A8-7147898A5653}" type="presParOf" srcId="{597EC4D6-2B87-4F44-A954-36F8C3DBBFEE}" destId="{742E6D02-4409-48E4-8F3D-90AD6537CD93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62D938-4D7F-4C56-8402-2A1B8C88D18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B7906DF7-A3E2-40E6-976B-12F0F84D19A1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500eaa-1300</a:t>
          </a:r>
        </a:p>
      </dgm:t>
    </dgm:pt>
    <dgm:pt modelId="{303C3DCE-4676-4C38-AE2C-3A32B00A036A}" type="parTrans" cxnId="{AB3206DC-937F-4D86-A4CF-83C9F143534C}">
      <dgm:prSet/>
      <dgm:spPr/>
      <dgm:t>
        <a:bodyPr/>
        <a:lstStyle/>
        <a:p>
          <a:endParaRPr lang="fi-FI"/>
        </a:p>
      </dgm:t>
    </dgm:pt>
    <dgm:pt modelId="{6836B0A0-7111-4B56-A860-CFEBA3DE0608}" type="sibTrans" cxnId="{AB3206DC-937F-4D86-A4CF-83C9F143534C}">
      <dgm:prSet/>
      <dgm:spPr/>
      <dgm:t>
        <a:bodyPr/>
        <a:lstStyle/>
        <a:p>
          <a:endParaRPr lang="fi-FI"/>
        </a:p>
      </dgm:t>
    </dgm:pt>
    <dgm:pt modelId="{739B7E34-796F-4CE0-A385-4D3AD45353C3}">
      <dgm:prSet phldrT="[Teksti]"/>
      <dgm:spPr/>
      <dgm:t>
        <a:bodyPr/>
        <a:lstStyle/>
        <a:p>
          <a:r>
            <a:rPr lang="fi-FI" dirty="0"/>
            <a:t>-</a:t>
          </a:r>
          <a:r>
            <a:rPr lang="fi-FI" b="1" dirty="0" err="1"/>
            <a:t>Humoraalioppi</a:t>
          </a:r>
          <a:r>
            <a:rPr lang="fi-FI" dirty="0"/>
            <a:t> (veri, lima, keltainen ja musta sappi)</a:t>
          </a:r>
        </a:p>
      </dgm:t>
    </dgm:pt>
    <dgm:pt modelId="{8687D76D-A9BB-4F4E-8C6D-FED2B6655D78}" type="parTrans" cxnId="{46695F77-1F6B-40AB-AB9A-09DB259BC27D}">
      <dgm:prSet/>
      <dgm:spPr/>
      <dgm:t>
        <a:bodyPr/>
        <a:lstStyle/>
        <a:p>
          <a:endParaRPr lang="fi-FI"/>
        </a:p>
      </dgm:t>
    </dgm:pt>
    <dgm:pt modelId="{A89DD817-F07C-49D6-B1D7-149FF02FE33D}" type="sibTrans" cxnId="{46695F77-1F6B-40AB-AB9A-09DB259BC27D}">
      <dgm:prSet/>
      <dgm:spPr/>
      <dgm:t>
        <a:bodyPr/>
        <a:lstStyle/>
        <a:p>
          <a:endParaRPr lang="fi-FI"/>
        </a:p>
      </dgm:t>
    </dgm:pt>
    <dgm:pt modelId="{BF7D1366-020A-4344-B40E-ED94310AD33C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1400-1500</a:t>
          </a:r>
        </a:p>
      </dgm:t>
    </dgm:pt>
    <dgm:pt modelId="{015E3338-64A9-4239-A650-F53162EBA894}" type="parTrans" cxnId="{C0E10676-106F-4D50-AEBD-28760149FED3}">
      <dgm:prSet/>
      <dgm:spPr/>
      <dgm:t>
        <a:bodyPr/>
        <a:lstStyle/>
        <a:p>
          <a:endParaRPr lang="fi-FI"/>
        </a:p>
      </dgm:t>
    </dgm:pt>
    <dgm:pt modelId="{1498DB72-FCFA-4878-93EA-6359ED8EB12F}" type="sibTrans" cxnId="{C0E10676-106F-4D50-AEBD-28760149FED3}">
      <dgm:prSet/>
      <dgm:spPr/>
      <dgm:t>
        <a:bodyPr/>
        <a:lstStyle/>
        <a:p>
          <a:endParaRPr lang="fi-FI"/>
        </a:p>
      </dgm:t>
    </dgm:pt>
    <dgm:pt modelId="{A0157656-C115-427B-92FF-D4D5B2B0F9AA}">
      <dgm:prSet phldrT="[Teksti]"/>
      <dgm:spPr/>
      <dgm:t>
        <a:bodyPr/>
        <a:lstStyle/>
        <a:p>
          <a:r>
            <a:rPr lang="fi-FI" dirty="0"/>
            <a:t>-ensimmäisiä ruumiinavauksia -&gt; alku </a:t>
          </a:r>
          <a:r>
            <a:rPr lang="fi-FI" b="1" dirty="0" err="1"/>
            <a:t>solidaaripatologiseen</a:t>
          </a:r>
          <a:r>
            <a:rPr lang="fi-FI" b="1" dirty="0"/>
            <a:t> tautikäsitykseen</a:t>
          </a:r>
        </a:p>
        <a:p>
          <a:r>
            <a:rPr lang="fi-FI" b="1" dirty="0"/>
            <a:t>  -kukin tauti aiheutti omanlaisiaan muutoksia ihmisen kudoksissa ja elimissä</a:t>
          </a:r>
        </a:p>
      </dgm:t>
    </dgm:pt>
    <dgm:pt modelId="{0D7E5B53-6F07-4A40-AFED-498DCC2EF5ED}" type="parTrans" cxnId="{3EB04889-FDBC-42AD-9EEE-AAFEB5FE5B1F}">
      <dgm:prSet/>
      <dgm:spPr/>
      <dgm:t>
        <a:bodyPr/>
        <a:lstStyle/>
        <a:p>
          <a:endParaRPr lang="fi-FI"/>
        </a:p>
      </dgm:t>
    </dgm:pt>
    <dgm:pt modelId="{643D89E9-06B1-429D-9DF6-EFD5EBA82869}" type="sibTrans" cxnId="{3EB04889-FDBC-42AD-9EEE-AAFEB5FE5B1F}">
      <dgm:prSet/>
      <dgm:spPr/>
      <dgm:t>
        <a:bodyPr/>
        <a:lstStyle/>
        <a:p>
          <a:endParaRPr lang="fi-FI"/>
        </a:p>
      </dgm:t>
    </dgm:pt>
    <dgm:pt modelId="{852F6672-5F9B-4B20-8734-ED9264BFB38D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1600</a:t>
          </a:r>
        </a:p>
      </dgm:t>
    </dgm:pt>
    <dgm:pt modelId="{AD903478-13BB-46F3-BB3F-EB4D477D0B4B}" type="parTrans" cxnId="{57D8F450-D51A-4A5A-8A0C-DA5436B41FFD}">
      <dgm:prSet/>
      <dgm:spPr/>
      <dgm:t>
        <a:bodyPr/>
        <a:lstStyle/>
        <a:p>
          <a:endParaRPr lang="fi-FI"/>
        </a:p>
      </dgm:t>
    </dgm:pt>
    <dgm:pt modelId="{F0DDEEAC-57C9-40E0-8283-12E2F2AF7B6E}" type="sibTrans" cxnId="{57D8F450-D51A-4A5A-8A0C-DA5436B41FFD}">
      <dgm:prSet/>
      <dgm:spPr/>
      <dgm:t>
        <a:bodyPr/>
        <a:lstStyle/>
        <a:p>
          <a:endParaRPr lang="fi-FI"/>
        </a:p>
      </dgm:t>
    </dgm:pt>
    <dgm:pt modelId="{D14CB4FD-974F-4014-AFD2-CDA9AA520FF4}">
      <dgm:prSet phldrT="[Teksti]"/>
      <dgm:spPr/>
      <dgm:t>
        <a:bodyPr/>
        <a:lstStyle/>
        <a:p>
          <a:r>
            <a:rPr lang="fi-FI" dirty="0"/>
            <a:t>Sairauksia on erilaisia -&gt; vaatii potilaan tutkimista ja sairauden tunnistamista -&gt; </a:t>
          </a:r>
          <a:r>
            <a:rPr lang="fi-FI" b="1" dirty="0"/>
            <a:t>kliininen lääketiede</a:t>
          </a:r>
        </a:p>
      </dgm:t>
    </dgm:pt>
    <dgm:pt modelId="{D4C312BC-9D6A-4654-B74C-5472549798FD}" type="parTrans" cxnId="{2F353D17-4660-4675-A529-9D9FC5749509}">
      <dgm:prSet/>
      <dgm:spPr/>
      <dgm:t>
        <a:bodyPr/>
        <a:lstStyle/>
        <a:p>
          <a:endParaRPr lang="fi-FI"/>
        </a:p>
      </dgm:t>
    </dgm:pt>
    <dgm:pt modelId="{232B73AD-8189-4ACC-9A31-6E07B28A3CAA}" type="sibTrans" cxnId="{2F353D17-4660-4675-A529-9D9FC5749509}">
      <dgm:prSet/>
      <dgm:spPr/>
      <dgm:t>
        <a:bodyPr/>
        <a:lstStyle/>
        <a:p>
          <a:endParaRPr lang="fi-FI"/>
        </a:p>
      </dgm:t>
    </dgm:pt>
    <dgm:pt modelId="{2D1125AF-D2A6-437E-B1FB-8F06FA859BA3}">
      <dgm:prSet phldrT="[Teksti]"/>
      <dgm:spPr/>
      <dgm:t>
        <a:bodyPr/>
        <a:lstStyle/>
        <a:p>
          <a:r>
            <a:rPr lang="fi-FI" dirty="0"/>
            <a:t>-</a:t>
          </a:r>
          <a:r>
            <a:rPr lang="fi-FI" b="1" dirty="0"/>
            <a:t>astrologia, </a:t>
          </a:r>
          <a:r>
            <a:rPr lang="fi-FI" dirty="0"/>
            <a:t>taivaankappaleiden vaikutus nesteisiin</a:t>
          </a:r>
        </a:p>
      </dgm:t>
    </dgm:pt>
    <dgm:pt modelId="{6F2E9C14-F5B2-4819-BC22-86042946C956}" type="parTrans" cxnId="{C48D97CB-2DDB-4AF6-B39B-EA1057FF7125}">
      <dgm:prSet/>
      <dgm:spPr/>
      <dgm:t>
        <a:bodyPr/>
        <a:lstStyle/>
        <a:p>
          <a:endParaRPr lang="fi-FI"/>
        </a:p>
      </dgm:t>
    </dgm:pt>
    <dgm:pt modelId="{305F7114-9ACF-4DB5-8A15-7299E1738829}" type="sibTrans" cxnId="{C48D97CB-2DDB-4AF6-B39B-EA1057FF7125}">
      <dgm:prSet/>
      <dgm:spPr/>
      <dgm:t>
        <a:bodyPr/>
        <a:lstStyle/>
        <a:p>
          <a:endParaRPr lang="fi-FI"/>
        </a:p>
      </dgm:t>
    </dgm:pt>
    <dgm:pt modelId="{1413DB86-6D24-40EB-8A22-AAB8356BD883}">
      <dgm:prSet phldrT="[Teksti]"/>
      <dgm:spPr/>
      <dgm:t>
        <a:bodyPr/>
        <a:lstStyle/>
        <a:p>
          <a:r>
            <a:rPr lang="fi-FI" dirty="0"/>
            <a:t>-</a:t>
          </a:r>
          <a:r>
            <a:rPr lang="fi-FI" b="1" dirty="0" err="1">
              <a:solidFill>
                <a:schemeClr val="tx1"/>
              </a:solidFill>
            </a:rPr>
            <a:t>miasmateoria</a:t>
          </a:r>
          <a:r>
            <a:rPr lang="fi-FI" dirty="0"/>
            <a:t> – ilman myrkyllinen ominaisuus</a:t>
          </a:r>
        </a:p>
        <a:p>
          <a:endParaRPr lang="fi-FI" dirty="0"/>
        </a:p>
      </dgm:t>
    </dgm:pt>
    <dgm:pt modelId="{53686E77-2FAF-47E8-8A8F-456756EC7F85}" type="parTrans" cxnId="{23B3CF53-9A8A-40DD-9512-513CB49BE33B}">
      <dgm:prSet/>
      <dgm:spPr/>
      <dgm:t>
        <a:bodyPr/>
        <a:lstStyle/>
        <a:p>
          <a:endParaRPr lang="fi-FI"/>
        </a:p>
      </dgm:t>
    </dgm:pt>
    <dgm:pt modelId="{68E8040A-3ED7-4BA7-8A5F-2FF1B739163B}" type="sibTrans" cxnId="{23B3CF53-9A8A-40DD-9512-513CB49BE33B}">
      <dgm:prSet/>
      <dgm:spPr/>
      <dgm:t>
        <a:bodyPr/>
        <a:lstStyle/>
        <a:p>
          <a:endParaRPr lang="fi-FI"/>
        </a:p>
      </dgm:t>
    </dgm:pt>
    <dgm:pt modelId="{5813523F-7465-4AC6-8C02-1960A85C991C}" type="pres">
      <dgm:prSet presAssocID="{5962D938-4D7F-4C56-8402-2A1B8C88D184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2DF0E1A8-6A73-4AB0-9C68-7D1585C51CEB}" type="pres">
      <dgm:prSet presAssocID="{B7906DF7-A3E2-40E6-976B-12F0F84D19A1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B57F23AB-A031-47AF-B3A1-D357E71147D1}" type="pres">
      <dgm:prSet presAssocID="{B7906DF7-A3E2-40E6-976B-12F0F84D19A1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115F566F-F291-4AFD-97CE-A7A1F1D8CF67}" type="pres">
      <dgm:prSet presAssocID="{BF7D1366-020A-4344-B40E-ED94310AD33C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8C79495F-FFF7-4EEF-BA3C-1DA58DA05A0D}" type="pres">
      <dgm:prSet presAssocID="{BF7D1366-020A-4344-B40E-ED94310AD33C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C3AE3E99-1CE5-42EB-B60F-73C9A503AA48}" type="pres">
      <dgm:prSet presAssocID="{852F6672-5F9B-4B20-8734-ED9264BFB38D}" presName="parentText3" presStyleLbl="node1" presStyleIdx="2" presStyleCnt="3" custScaleX="97885">
        <dgm:presLayoutVars>
          <dgm:chMax/>
          <dgm:chPref val="3"/>
          <dgm:bulletEnabled val="1"/>
        </dgm:presLayoutVars>
      </dgm:prSet>
      <dgm:spPr/>
    </dgm:pt>
    <dgm:pt modelId="{3350502D-428C-40EF-B202-8CBA28D2CC64}" type="pres">
      <dgm:prSet presAssocID="{852F6672-5F9B-4B20-8734-ED9264BFB38D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9804304-1DCF-40F8-AA07-093350145D24}" type="presOf" srcId="{B7906DF7-A3E2-40E6-976B-12F0F84D19A1}" destId="{2DF0E1A8-6A73-4AB0-9C68-7D1585C51CEB}" srcOrd="0" destOrd="0" presId="urn:microsoft.com/office/officeart/2009/3/layout/IncreasingArrowsProcess"/>
    <dgm:cxn modelId="{2F353D17-4660-4675-A529-9D9FC5749509}" srcId="{852F6672-5F9B-4B20-8734-ED9264BFB38D}" destId="{D14CB4FD-974F-4014-AFD2-CDA9AA520FF4}" srcOrd="0" destOrd="0" parTransId="{D4C312BC-9D6A-4654-B74C-5472549798FD}" sibTransId="{232B73AD-8189-4ACC-9A31-6E07B28A3CAA}"/>
    <dgm:cxn modelId="{6E3AC72B-59FA-447F-9999-E90094134B60}" type="presOf" srcId="{1413DB86-6D24-40EB-8A22-AAB8356BD883}" destId="{B57F23AB-A031-47AF-B3A1-D357E71147D1}" srcOrd="0" destOrd="2" presId="urn:microsoft.com/office/officeart/2009/3/layout/IncreasingArrowsProcess"/>
    <dgm:cxn modelId="{57D8F450-D51A-4A5A-8A0C-DA5436B41FFD}" srcId="{5962D938-4D7F-4C56-8402-2A1B8C88D184}" destId="{852F6672-5F9B-4B20-8734-ED9264BFB38D}" srcOrd="2" destOrd="0" parTransId="{AD903478-13BB-46F3-BB3F-EB4D477D0B4B}" sibTransId="{F0DDEEAC-57C9-40E0-8283-12E2F2AF7B6E}"/>
    <dgm:cxn modelId="{23B3CF53-9A8A-40DD-9512-513CB49BE33B}" srcId="{B7906DF7-A3E2-40E6-976B-12F0F84D19A1}" destId="{1413DB86-6D24-40EB-8A22-AAB8356BD883}" srcOrd="2" destOrd="0" parTransId="{53686E77-2FAF-47E8-8A8F-456756EC7F85}" sibTransId="{68E8040A-3ED7-4BA7-8A5F-2FF1B739163B}"/>
    <dgm:cxn modelId="{C0E10676-106F-4D50-AEBD-28760149FED3}" srcId="{5962D938-4D7F-4C56-8402-2A1B8C88D184}" destId="{BF7D1366-020A-4344-B40E-ED94310AD33C}" srcOrd="1" destOrd="0" parTransId="{015E3338-64A9-4239-A650-F53162EBA894}" sibTransId="{1498DB72-FCFA-4878-93EA-6359ED8EB12F}"/>
    <dgm:cxn modelId="{31251776-0695-446F-A244-A26D4B787B03}" type="presOf" srcId="{852F6672-5F9B-4B20-8734-ED9264BFB38D}" destId="{C3AE3E99-1CE5-42EB-B60F-73C9A503AA48}" srcOrd="0" destOrd="0" presId="urn:microsoft.com/office/officeart/2009/3/layout/IncreasingArrowsProcess"/>
    <dgm:cxn modelId="{99B93F57-B577-4226-8F9D-3317971F5B3C}" type="presOf" srcId="{BF7D1366-020A-4344-B40E-ED94310AD33C}" destId="{115F566F-F291-4AFD-97CE-A7A1F1D8CF67}" srcOrd="0" destOrd="0" presId="urn:microsoft.com/office/officeart/2009/3/layout/IncreasingArrowsProcess"/>
    <dgm:cxn modelId="{46695F77-1F6B-40AB-AB9A-09DB259BC27D}" srcId="{B7906DF7-A3E2-40E6-976B-12F0F84D19A1}" destId="{739B7E34-796F-4CE0-A385-4D3AD45353C3}" srcOrd="0" destOrd="0" parTransId="{8687D76D-A9BB-4F4E-8C6D-FED2B6655D78}" sibTransId="{A89DD817-F07C-49D6-B1D7-149FF02FE33D}"/>
    <dgm:cxn modelId="{FFD5D47F-EB14-42A9-AA1C-4F66716AB18D}" type="presOf" srcId="{5962D938-4D7F-4C56-8402-2A1B8C88D184}" destId="{5813523F-7465-4AC6-8C02-1960A85C991C}" srcOrd="0" destOrd="0" presId="urn:microsoft.com/office/officeart/2009/3/layout/IncreasingArrowsProcess"/>
    <dgm:cxn modelId="{3EB04889-FDBC-42AD-9EEE-AAFEB5FE5B1F}" srcId="{BF7D1366-020A-4344-B40E-ED94310AD33C}" destId="{A0157656-C115-427B-92FF-D4D5B2B0F9AA}" srcOrd="0" destOrd="0" parTransId="{0D7E5B53-6F07-4A40-AFED-498DCC2EF5ED}" sibTransId="{643D89E9-06B1-429D-9DF6-EFD5EBA82869}"/>
    <dgm:cxn modelId="{C36B388B-736D-4D9E-A5AC-FA8DD73DC6F9}" type="presOf" srcId="{739B7E34-796F-4CE0-A385-4D3AD45353C3}" destId="{B57F23AB-A031-47AF-B3A1-D357E71147D1}" srcOrd="0" destOrd="0" presId="urn:microsoft.com/office/officeart/2009/3/layout/IncreasingArrowsProcess"/>
    <dgm:cxn modelId="{315A468D-A678-4372-A846-F9FCBEB9688F}" type="presOf" srcId="{2D1125AF-D2A6-437E-B1FB-8F06FA859BA3}" destId="{B57F23AB-A031-47AF-B3A1-D357E71147D1}" srcOrd="0" destOrd="1" presId="urn:microsoft.com/office/officeart/2009/3/layout/IncreasingArrowsProcess"/>
    <dgm:cxn modelId="{B60563BE-9C25-4EC1-B671-C32D0068AF7C}" type="presOf" srcId="{D14CB4FD-974F-4014-AFD2-CDA9AA520FF4}" destId="{3350502D-428C-40EF-B202-8CBA28D2CC64}" srcOrd="0" destOrd="0" presId="urn:microsoft.com/office/officeart/2009/3/layout/IncreasingArrowsProcess"/>
    <dgm:cxn modelId="{C48D97CB-2DDB-4AF6-B39B-EA1057FF7125}" srcId="{B7906DF7-A3E2-40E6-976B-12F0F84D19A1}" destId="{2D1125AF-D2A6-437E-B1FB-8F06FA859BA3}" srcOrd="1" destOrd="0" parTransId="{6F2E9C14-F5B2-4819-BC22-86042946C956}" sibTransId="{305F7114-9ACF-4DB5-8A15-7299E1738829}"/>
    <dgm:cxn modelId="{AB3206DC-937F-4D86-A4CF-83C9F143534C}" srcId="{5962D938-4D7F-4C56-8402-2A1B8C88D184}" destId="{B7906DF7-A3E2-40E6-976B-12F0F84D19A1}" srcOrd="0" destOrd="0" parTransId="{303C3DCE-4676-4C38-AE2C-3A32B00A036A}" sibTransId="{6836B0A0-7111-4B56-A860-CFEBA3DE0608}"/>
    <dgm:cxn modelId="{844B98F5-3FBC-4E1D-866B-0E3633A1B5D9}" type="presOf" srcId="{A0157656-C115-427B-92FF-D4D5B2B0F9AA}" destId="{8C79495F-FFF7-4EEF-BA3C-1DA58DA05A0D}" srcOrd="0" destOrd="0" presId="urn:microsoft.com/office/officeart/2009/3/layout/IncreasingArrowsProcess"/>
    <dgm:cxn modelId="{F4D32620-51AF-4D3A-8657-123C260EE21A}" type="presParOf" srcId="{5813523F-7465-4AC6-8C02-1960A85C991C}" destId="{2DF0E1A8-6A73-4AB0-9C68-7D1585C51CEB}" srcOrd="0" destOrd="0" presId="urn:microsoft.com/office/officeart/2009/3/layout/IncreasingArrowsProcess"/>
    <dgm:cxn modelId="{39525A2A-1E93-4F9C-8426-329129C5E44E}" type="presParOf" srcId="{5813523F-7465-4AC6-8C02-1960A85C991C}" destId="{B57F23AB-A031-47AF-B3A1-D357E71147D1}" srcOrd="1" destOrd="0" presId="urn:microsoft.com/office/officeart/2009/3/layout/IncreasingArrowsProcess"/>
    <dgm:cxn modelId="{26415D5E-4C89-40F5-BE86-031B1B330B51}" type="presParOf" srcId="{5813523F-7465-4AC6-8C02-1960A85C991C}" destId="{115F566F-F291-4AFD-97CE-A7A1F1D8CF67}" srcOrd="2" destOrd="0" presId="urn:microsoft.com/office/officeart/2009/3/layout/IncreasingArrowsProcess"/>
    <dgm:cxn modelId="{E99AC3B1-941C-4C1B-857D-8F6FEF8745D7}" type="presParOf" srcId="{5813523F-7465-4AC6-8C02-1960A85C991C}" destId="{8C79495F-FFF7-4EEF-BA3C-1DA58DA05A0D}" srcOrd="3" destOrd="0" presId="urn:microsoft.com/office/officeart/2009/3/layout/IncreasingArrowsProcess"/>
    <dgm:cxn modelId="{383FCF90-84F8-46B1-906D-8F4A15FCE069}" type="presParOf" srcId="{5813523F-7465-4AC6-8C02-1960A85C991C}" destId="{C3AE3E99-1CE5-42EB-B60F-73C9A503AA48}" srcOrd="4" destOrd="0" presId="urn:microsoft.com/office/officeart/2009/3/layout/IncreasingArrowsProcess"/>
    <dgm:cxn modelId="{7E395116-3ACE-453C-B23D-6405FBE353C7}" type="presParOf" srcId="{5813523F-7465-4AC6-8C02-1960A85C991C}" destId="{3350502D-428C-40EF-B202-8CBA28D2CC64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45573B-B918-4F80-9BA5-EEBA5CF3F29A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18838527-108A-4CDE-9FFA-F30DA5E7AC3F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1600-1700</a:t>
          </a:r>
        </a:p>
      </dgm:t>
    </dgm:pt>
    <dgm:pt modelId="{51EFE3D2-EB0B-424C-8D5D-D62EE4307055}" type="parTrans" cxnId="{797DE622-6071-438B-AE98-B5C0B4BBC8E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C8CF823C-79D3-40BD-A4B0-DA2F39ED4D37}" type="sibTrans" cxnId="{797DE622-6071-438B-AE98-B5C0B4BBC8E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F617F65F-3E44-4876-8A08-0B5EF5DA3F33}">
      <dgm:prSet phldrT="[Teksti]"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Mikroskooppi -&gt; tautien aiheuttajina mikrobit </a:t>
          </a:r>
          <a:r>
            <a:rPr lang="fi-FI" b="1" dirty="0">
              <a:solidFill>
                <a:schemeClr val="tx1"/>
              </a:solidFill>
            </a:rPr>
            <a:t>-&gt; spesifinen etiologia:</a:t>
          </a:r>
        </a:p>
      </dgm:t>
    </dgm:pt>
    <dgm:pt modelId="{ACB8A98C-F38E-43CA-8F33-BCA39DDFE907}" type="parTrans" cxnId="{7EB49ED9-4E4A-437B-91CF-F127888BE85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82A153B4-B68D-4DFE-AC0E-49C5CD7C7141}" type="sibTrans" cxnId="{7EB49ED9-4E4A-437B-91CF-F127888BE85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5A87AB85-C1D8-4437-881D-FC527459D0D0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1800</a:t>
          </a:r>
        </a:p>
      </dgm:t>
    </dgm:pt>
    <dgm:pt modelId="{38DBD029-24AF-4398-8D28-37B9471B4370}" type="parTrans" cxnId="{63330D44-6112-4D06-8CA6-D10CF3EC616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EF5E3F71-BFFF-4ED2-8D5E-265C25E1C2C9}" type="sibTrans" cxnId="{63330D44-6112-4D06-8CA6-D10CF3EC6169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8E6629CE-B055-401F-8279-A01CDD927E0B}">
      <dgm:prSet phldrT="[Teksti]"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-ruumiinavaukset </a:t>
          </a:r>
          <a:r>
            <a:rPr lang="fi-FI">
              <a:solidFill>
                <a:schemeClr val="tx1"/>
              </a:solidFill>
            </a:rPr>
            <a:t>virallisesti hyväksyttyjä:</a:t>
          </a:r>
        </a:p>
        <a:p>
          <a:r>
            <a:rPr lang="fi-FI">
              <a:solidFill>
                <a:schemeClr val="tx1"/>
              </a:solidFill>
            </a:rPr>
            <a:t>-yhdellä </a:t>
          </a:r>
          <a:r>
            <a:rPr lang="fi-FI" dirty="0">
              <a:solidFill>
                <a:schemeClr val="tx1"/>
              </a:solidFill>
            </a:rPr>
            <a:t>taudilla useita syitä -&gt; </a:t>
          </a:r>
          <a:r>
            <a:rPr lang="fi-FI" b="1" dirty="0">
              <a:solidFill>
                <a:schemeClr val="tx1"/>
              </a:solidFill>
            </a:rPr>
            <a:t>multietiologinen teoria</a:t>
          </a:r>
        </a:p>
        <a:p>
          <a:r>
            <a:rPr lang="fi-FI" b="1" dirty="0">
              <a:solidFill>
                <a:schemeClr val="tx1"/>
              </a:solidFill>
            </a:rPr>
            <a:t>-</a:t>
          </a:r>
          <a:r>
            <a:rPr lang="fi-FI" b="0" dirty="0">
              <a:solidFill>
                <a:schemeClr val="tx1"/>
              </a:solidFill>
            </a:rPr>
            <a:t>perimä, elintavat ympäristö</a:t>
          </a:r>
        </a:p>
      </dgm:t>
    </dgm:pt>
    <dgm:pt modelId="{4F75AB35-9FFB-4AAD-B243-DAE2355F792E}" type="parTrans" cxnId="{BCF8AA7B-FD3D-451D-AD9B-C4B680813FEB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5C06E665-C116-4A43-94E5-F05AB4583CF0}" type="sibTrans" cxnId="{BCF8AA7B-FD3D-451D-AD9B-C4B680813FEB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D777EB3C-CC51-4D05-921D-D63E3D72F252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1900</a:t>
          </a:r>
        </a:p>
      </dgm:t>
    </dgm:pt>
    <dgm:pt modelId="{BA993B65-E4BE-46DC-B026-32057CF0DF5D}" type="parTrans" cxnId="{16503FB4-ABAC-4EB2-B63D-01B17823011F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03FF6F33-4C30-4831-ACE8-99B5F239040F}" type="sibTrans" cxnId="{16503FB4-ABAC-4EB2-B63D-01B17823011F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7499771A-C74F-4FFF-A47B-34DF40EB9760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-multietiologinen teoria</a:t>
          </a:r>
        </a:p>
        <a:p>
          <a:r>
            <a:rPr lang="fi-FI" b="1" dirty="0">
              <a:solidFill>
                <a:schemeClr val="tx1"/>
              </a:solidFill>
            </a:rPr>
            <a:t>- Elintapasairaudet</a:t>
          </a:r>
        </a:p>
        <a:p>
          <a:r>
            <a:rPr lang="fi-FI" b="1" dirty="0">
              <a:solidFill>
                <a:schemeClr val="tx1"/>
              </a:solidFill>
            </a:rPr>
            <a:t>-SARS</a:t>
          </a:r>
        </a:p>
        <a:p>
          <a:r>
            <a:rPr lang="fi-FI" b="1" dirty="0">
              <a:solidFill>
                <a:schemeClr val="tx1"/>
              </a:solidFill>
            </a:rPr>
            <a:t>-HIV</a:t>
          </a:r>
        </a:p>
        <a:p>
          <a:r>
            <a:rPr lang="fi-FI" b="1" dirty="0">
              <a:solidFill>
                <a:schemeClr val="tx1"/>
              </a:solidFill>
            </a:rPr>
            <a:t>-Lintuinfluenssa</a:t>
          </a:r>
        </a:p>
        <a:p>
          <a:r>
            <a:rPr lang="fi-FI" b="1" dirty="0">
              <a:solidFill>
                <a:schemeClr val="tx1"/>
              </a:solidFill>
            </a:rPr>
            <a:t>…</a:t>
          </a:r>
        </a:p>
      </dgm:t>
    </dgm:pt>
    <dgm:pt modelId="{2E51DCF2-2286-44A7-BC36-BAC1C7208CEC}" type="parTrans" cxnId="{E7A37CFC-57BB-4C57-AE82-3A012CBB0C55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94A99921-B281-40F9-8F16-A6A89FDC282F}" type="sibTrans" cxnId="{E7A37CFC-57BB-4C57-AE82-3A012CBB0C55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8996D3C4-B131-42D3-A706-61346C2F97CF}">
      <dgm:prSet phldrT="[Teksti]"/>
      <dgm:spPr/>
      <dgm:t>
        <a:bodyPr/>
        <a:lstStyle/>
        <a:p>
          <a:r>
            <a:rPr lang="fi-FI" dirty="0">
              <a:solidFill>
                <a:schemeClr val="tx1"/>
              </a:solidFill>
            </a:rPr>
            <a:t>- Yhdelle taudille olemassa yksi ainoa syy</a:t>
          </a:r>
        </a:p>
      </dgm:t>
    </dgm:pt>
    <dgm:pt modelId="{557E2695-5765-4AAB-8FFE-8F864834BD4F}" type="parTrans" cxnId="{DC5724D8-1C94-4480-8E27-620D02B8EC90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7EBD41EF-8F8F-4F11-ADB5-2B941610980C}" type="sibTrans" cxnId="{DC5724D8-1C94-4480-8E27-620D02B8EC90}">
      <dgm:prSet/>
      <dgm:spPr/>
      <dgm:t>
        <a:bodyPr/>
        <a:lstStyle/>
        <a:p>
          <a:endParaRPr lang="fi-FI">
            <a:solidFill>
              <a:schemeClr val="tx1"/>
            </a:solidFill>
          </a:endParaRPr>
        </a:p>
      </dgm:t>
    </dgm:pt>
    <dgm:pt modelId="{8FFF0A3A-D1DB-4B8D-B731-F735A610BE9E}" type="pres">
      <dgm:prSet presAssocID="{0345573B-B918-4F80-9BA5-EEBA5CF3F29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B3B68E30-DB96-42A3-A224-BB16436750B0}" type="pres">
      <dgm:prSet presAssocID="{18838527-108A-4CDE-9FFA-F30DA5E7AC3F}" presName="parentText1" presStyleLbl="node1" presStyleIdx="0" presStyleCnt="3" custLinFactNeighborX="423" custLinFactNeighborY="-3264">
        <dgm:presLayoutVars>
          <dgm:chMax/>
          <dgm:chPref val="3"/>
          <dgm:bulletEnabled val="1"/>
        </dgm:presLayoutVars>
      </dgm:prSet>
      <dgm:spPr/>
    </dgm:pt>
    <dgm:pt modelId="{87EA7BDD-4418-4D34-B7C1-4840E4C9BD62}" type="pres">
      <dgm:prSet presAssocID="{18838527-108A-4CDE-9FFA-F30DA5E7AC3F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45B9BDDF-479A-4B7D-890C-C5F72588E038}" type="pres">
      <dgm:prSet presAssocID="{5A87AB85-C1D8-4437-881D-FC527459D0D0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9C365AD0-C4FE-4A36-B977-577621A8426B}" type="pres">
      <dgm:prSet presAssocID="{5A87AB85-C1D8-4437-881D-FC527459D0D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A60C710C-B7F5-44BA-A8ED-7AF856AEA2B2}" type="pres">
      <dgm:prSet presAssocID="{D777EB3C-CC51-4D05-921D-D63E3D72F252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E07BBCEB-4EF1-4A85-BC81-8711734D5BA5}" type="pres">
      <dgm:prSet presAssocID="{D777EB3C-CC51-4D05-921D-D63E3D72F252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723CB0A-C803-4CCE-84F9-722A1E9227D1}" type="presOf" srcId="{7499771A-C74F-4FFF-A47B-34DF40EB9760}" destId="{E07BBCEB-4EF1-4A85-BC81-8711734D5BA5}" srcOrd="0" destOrd="0" presId="urn:microsoft.com/office/officeart/2009/3/layout/IncreasingArrowsProcess"/>
    <dgm:cxn modelId="{797DE622-6071-438B-AE98-B5C0B4BBC8E9}" srcId="{0345573B-B918-4F80-9BA5-EEBA5CF3F29A}" destId="{18838527-108A-4CDE-9FFA-F30DA5E7AC3F}" srcOrd="0" destOrd="0" parTransId="{51EFE3D2-EB0B-424C-8D5D-D62EE4307055}" sibTransId="{C8CF823C-79D3-40BD-A4B0-DA2F39ED4D37}"/>
    <dgm:cxn modelId="{67281A63-0952-4E58-836F-498D467D5597}" type="presOf" srcId="{D777EB3C-CC51-4D05-921D-D63E3D72F252}" destId="{A60C710C-B7F5-44BA-A8ED-7AF856AEA2B2}" srcOrd="0" destOrd="0" presId="urn:microsoft.com/office/officeart/2009/3/layout/IncreasingArrowsProcess"/>
    <dgm:cxn modelId="{63330D44-6112-4D06-8CA6-D10CF3EC6169}" srcId="{0345573B-B918-4F80-9BA5-EEBA5CF3F29A}" destId="{5A87AB85-C1D8-4437-881D-FC527459D0D0}" srcOrd="1" destOrd="0" parTransId="{38DBD029-24AF-4398-8D28-37B9471B4370}" sibTransId="{EF5E3F71-BFFF-4ED2-8D5E-265C25E1C2C9}"/>
    <dgm:cxn modelId="{37B4014A-F955-49C5-B885-5FBC60B9B7D6}" type="presOf" srcId="{8E6629CE-B055-401F-8279-A01CDD927E0B}" destId="{9C365AD0-C4FE-4A36-B977-577621A8426B}" srcOrd="0" destOrd="0" presId="urn:microsoft.com/office/officeart/2009/3/layout/IncreasingArrowsProcess"/>
    <dgm:cxn modelId="{41A6F857-236E-469F-B769-22B12BB502B6}" type="presOf" srcId="{18838527-108A-4CDE-9FFA-F30DA5E7AC3F}" destId="{B3B68E30-DB96-42A3-A224-BB16436750B0}" srcOrd="0" destOrd="0" presId="urn:microsoft.com/office/officeart/2009/3/layout/IncreasingArrowsProcess"/>
    <dgm:cxn modelId="{BCF8AA7B-FD3D-451D-AD9B-C4B680813FEB}" srcId="{5A87AB85-C1D8-4437-881D-FC527459D0D0}" destId="{8E6629CE-B055-401F-8279-A01CDD927E0B}" srcOrd="0" destOrd="0" parTransId="{4F75AB35-9FFB-4AAD-B243-DAE2355F792E}" sibTransId="{5C06E665-C116-4A43-94E5-F05AB4583CF0}"/>
    <dgm:cxn modelId="{3EAF6C91-6A38-4E2E-B170-975B72619605}" type="presOf" srcId="{0345573B-B918-4F80-9BA5-EEBA5CF3F29A}" destId="{8FFF0A3A-D1DB-4B8D-B731-F735A610BE9E}" srcOrd="0" destOrd="0" presId="urn:microsoft.com/office/officeart/2009/3/layout/IncreasingArrowsProcess"/>
    <dgm:cxn modelId="{16503FB4-ABAC-4EB2-B63D-01B17823011F}" srcId="{0345573B-B918-4F80-9BA5-EEBA5CF3F29A}" destId="{D777EB3C-CC51-4D05-921D-D63E3D72F252}" srcOrd="2" destOrd="0" parTransId="{BA993B65-E4BE-46DC-B026-32057CF0DF5D}" sibTransId="{03FF6F33-4C30-4831-ACE8-99B5F239040F}"/>
    <dgm:cxn modelId="{8E6B34C4-7FF0-4073-BE01-7A308FCACB22}" type="presOf" srcId="{5A87AB85-C1D8-4437-881D-FC527459D0D0}" destId="{45B9BDDF-479A-4B7D-890C-C5F72588E038}" srcOrd="0" destOrd="0" presId="urn:microsoft.com/office/officeart/2009/3/layout/IncreasingArrowsProcess"/>
    <dgm:cxn modelId="{DC5724D8-1C94-4480-8E27-620D02B8EC90}" srcId="{18838527-108A-4CDE-9FFA-F30DA5E7AC3F}" destId="{8996D3C4-B131-42D3-A706-61346C2F97CF}" srcOrd="1" destOrd="0" parTransId="{557E2695-5765-4AAB-8FFE-8F864834BD4F}" sibTransId="{7EBD41EF-8F8F-4F11-ADB5-2B941610980C}"/>
    <dgm:cxn modelId="{7EB49ED9-4E4A-437B-91CF-F127888BE859}" srcId="{18838527-108A-4CDE-9FFA-F30DA5E7AC3F}" destId="{F617F65F-3E44-4876-8A08-0B5EF5DA3F33}" srcOrd="0" destOrd="0" parTransId="{ACB8A98C-F38E-43CA-8F33-BCA39DDFE907}" sibTransId="{82A153B4-B68D-4DFE-AC0E-49C5CD7C7141}"/>
    <dgm:cxn modelId="{39B0FBE4-F8C4-4E65-BF6A-32D78BA139BF}" type="presOf" srcId="{8996D3C4-B131-42D3-A706-61346C2F97CF}" destId="{87EA7BDD-4418-4D34-B7C1-4840E4C9BD62}" srcOrd="0" destOrd="1" presId="urn:microsoft.com/office/officeart/2009/3/layout/IncreasingArrowsProcess"/>
    <dgm:cxn modelId="{32D4DBEE-C608-4ABF-B1DB-1AC9B077F5A9}" type="presOf" srcId="{F617F65F-3E44-4876-8A08-0B5EF5DA3F33}" destId="{87EA7BDD-4418-4D34-B7C1-4840E4C9BD62}" srcOrd="0" destOrd="0" presId="urn:microsoft.com/office/officeart/2009/3/layout/IncreasingArrowsProcess"/>
    <dgm:cxn modelId="{E7A37CFC-57BB-4C57-AE82-3A012CBB0C55}" srcId="{D777EB3C-CC51-4D05-921D-D63E3D72F252}" destId="{7499771A-C74F-4FFF-A47B-34DF40EB9760}" srcOrd="0" destOrd="0" parTransId="{2E51DCF2-2286-44A7-BC36-BAC1C7208CEC}" sibTransId="{94A99921-B281-40F9-8F16-A6A89FDC282F}"/>
    <dgm:cxn modelId="{F2F99C5C-4BA8-494C-A296-B343DC697FB1}" type="presParOf" srcId="{8FFF0A3A-D1DB-4B8D-B731-F735A610BE9E}" destId="{B3B68E30-DB96-42A3-A224-BB16436750B0}" srcOrd="0" destOrd="0" presId="urn:microsoft.com/office/officeart/2009/3/layout/IncreasingArrowsProcess"/>
    <dgm:cxn modelId="{C1A990CD-87AA-4005-8DB2-C73657930FD4}" type="presParOf" srcId="{8FFF0A3A-D1DB-4B8D-B731-F735A610BE9E}" destId="{87EA7BDD-4418-4D34-B7C1-4840E4C9BD62}" srcOrd="1" destOrd="0" presId="urn:microsoft.com/office/officeart/2009/3/layout/IncreasingArrowsProcess"/>
    <dgm:cxn modelId="{B10CD965-1224-45F2-8743-BD301E63403A}" type="presParOf" srcId="{8FFF0A3A-D1DB-4B8D-B731-F735A610BE9E}" destId="{45B9BDDF-479A-4B7D-890C-C5F72588E038}" srcOrd="2" destOrd="0" presId="urn:microsoft.com/office/officeart/2009/3/layout/IncreasingArrowsProcess"/>
    <dgm:cxn modelId="{ED759111-BDCD-48CE-937D-722969F99DF3}" type="presParOf" srcId="{8FFF0A3A-D1DB-4B8D-B731-F735A610BE9E}" destId="{9C365AD0-C4FE-4A36-B977-577621A8426B}" srcOrd="3" destOrd="0" presId="urn:microsoft.com/office/officeart/2009/3/layout/IncreasingArrowsProcess"/>
    <dgm:cxn modelId="{73973545-D566-432F-BCAA-070E077AA2AA}" type="presParOf" srcId="{8FFF0A3A-D1DB-4B8D-B731-F735A610BE9E}" destId="{A60C710C-B7F5-44BA-A8ED-7AF856AEA2B2}" srcOrd="4" destOrd="0" presId="urn:microsoft.com/office/officeart/2009/3/layout/IncreasingArrowsProcess"/>
    <dgm:cxn modelId="{CE418534-F157-42FA-AE85-D6DB20E0C379}" type="presParOf" srcId="{8FFF0A3A-D1DB-4B8D-B731-F735A610BE9E}" destId="{E07BBCEB-4EF1-4A85-BC81-8711734D5BA5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7F0AB5-7FF8-41B8-8E99-68D82BE33D77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2AF2760-DA62-4962-BFA0-6230645AF8AE}">
      <dgm:prSet phldrT="[Teksti]"/>
      <dgm:spPr/>
      <dgm:t>
        <a:bodyPr/>
        <a:lstStyle/>
        <a:p>
          <a:r>
            <a:rPr lang="fi-FI" b="1" dirty="0">
              <a:solidFill>
                <a:schemeClr val="tx1"/>
              </a:solidFill>
            </a:rPr>
            <a:t>2000-&gt;</a:t>
          </a:r>
        </a:p>
      </dgm:t>
    </dgm:pt>
    <dgm:pt modelId="{1D8B0F1C-9219-4B6B-A39F-AF1A81402B04}" type="parTrans" cxnId="{22938417-282A-47DC-84CC-E0DC83F7F000}">
      <dgm:prSet/>
      <dgm:spPr/>
      <dgm:t>
        <a:bodyPr/>
        <a:lstStyle/>
        <a:p>
          <a:endParaRPr lang="fi-FI"/>
        </a:p>
      </dgm:t>
    </dgm:pt>
    <dgm:pt modelId="{092A39A6-21C8-42DE-A9E3-CA5EA5B1CE51}" type="sibTrans" cxnId="{22938417-282A-47DC-84CC-E0DC83F7F000}">
      <dgm:prSet/>
      <dgm:spPr/>
      <dgm:t>
        <a:bodyPr/>
        <a:lstStyle/>
        <a:p>
          <a:endParaRPr lang="fi-FI"/>
        </a:p>
      </dgm:t>
    </dgm:pt>
    <dgm:pt modelId="{D42BA78B-3FA2-4041-A5CA-5B2B8F62EBA8}">
      <dgm:prSet phldrT="[Teksti]"/>
      <dgm:spPr/>
      <dgm:t>
        <a:bodyPr/>
        <a:lstStyle/>
        <a:p>
          <a:r>
            <a:rPr lang="fi-FI" dirty="0"/>
            <a:t>-ihmisen geenistö tunnetaan -&gt; geeniterapian mahdollisuutta tutkitaan</a:t>
          </a:r>
        </a:p>
        <a:p>
          <a:r>
            <a:rPr lang="fi-FI" dirty="0"/>
            <a:t>-informaatiotekniikka</a:t>
          </a:r>
        </a:p>
        <a:p>
          <a:r>
            <a:rPr lang="fi-FI" dirty="0"/>
            <a:t>-</a:t>
          </a:r>
          <a:r>
            <a:rPr lang="fi-FI" dirty="0" err="1"/>
            <a:t>medikalisaatio</a:t>
          </a:r>
          <a:endParaRPr lang="fi-FI" dirty="0"/>
        </a:p>
        <a:p>
          <a:r>
            <a:rPr lang="fi-FI" dirty="0"/>
            <a:t>-haasteina väestön ikääntyminen, globalisaatio, kulttuurien monimuotoisuus, teknologia</a:t>
          </a:r>
        </a:p>
      </dgm:t>
    </dgm:pt>
    <dgm:pt modelId="{2217BD5E-7A96-48CA-A6F8-8C04FDBD6929}" type="parTrans" cxnId="{C5AB01FC-7342-475F-8985-E296E226BDB9}">
      <dgm:prSet/>
      <dgm:spPr/>
      <dgm:t>
        <a:bodyPr/>
        <a:lstStyle/>
        <a:p>
          <a:endParaRPr lang="fi-FI"/>
        </a:p>
      </dgm:t>
    </dgm:pt>
    <dgm:pt modelId="{F373B0E7-227F-4C76-9359-397BCD743456}" type="sibTrans" cxnId="{C5AB01FC-7342-475F-8985-E296E226BDB9}">
      <dgm:prSet/>
      <dgm:spPr/>
      <dgm:t>
        <a:bodyPr/>
        <a:lstStyle/>
        <a:p>
          <a:endParaRPr lang="fi-FI"/>
        </a:p>
      </dgm:t>
    </dgm:pt>
    <dgm:pt modelId="{D585AB48-CCA3-4949-90A6-ADF700908774}" type="pres">
      <dgm:prSet presAssocID="{6F7F0AB5-7FF8-41B8-8E99-68D82BE33D77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D777F32D-F5AC-49A6-B111-7B31728D60F5}" type="pres">
      <dgm:prSet presAssocID="{82AF2760-DA62-4962-BFA0-6230645AF8AE}" presName="parentText1" presStyleLbl="node1" presStyleIdx="0" presStyleCnt="1">
        <dgm:presLayoutVars>
          <dgm:chMax/>
          <dgm:chPref val="3"/>
          <dgm:bulletEnabled val="1"/>
        </dgm:presLayoutVars>
      </dgm:prSet>
      <dgm:spPr/>
    </dgm:pt>
    <dgm:pt modelId="{A60015C8-3F03-4930-978E-F21861580886}" type="pres">
      <dgm:prSet presAssocID="{82AF2760-DA62-4962-BFA0-6230645AF8AE}" presName="childText1" presStyleLbl="solidAlignAcc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22938417-282A-47DC-84CC-E0DC83F7F000}" srcId="{6F7F0AB5-7FF8-41B8-8E99-68D82BE33D77}" destId="{82AF2760-DA62-4962-BFA0-6230645AF8AE}" srcOrd="0" destOrd="0" parTransId="{1D8B0F1C-9219-4B6B-A39F-AF1A81402B04}" sibTransId="{092A39A6-21C8-42DE-A9E3-CA5EA5B1CE51}"/>
    <dgm:cxn modelId="{152D3C45-4891-4A90-9184-E042DE469E03}" type="presOf" srcId="{82AF2760-DA62-4962-BFA0-6230645AF8AE}" destId="{D777F32D-F5AC-49A6-B111-7B31728D60F5}" srcOrd="0" destOrd="0" presId="urn:microsoft.com/office/officeart/2009/3/layout/IncreasingArrowsProcess"/>
    <dgm:cxn modelId="{8300AF93-7455-4617-A3E3-A0268D02CB6C}" type="presOf" srcId="{D42BA78B-3FA2-4041-A5CA-5B2B8F62EBA8}" destId="{A60015C8-3F03-4930-978E-F21861580886}" srcOrd="0" destOrd="0" presId="urn:microsoft.com/office/officeart/2009/3/layout/IncreasingArrowsProcess"/>
    <dgm:cxn modelId="{585B61CA-5BF0-4ED4-90DA-637B9931AB42}" type="presOf" srcId="{6F7F0AB5-7FF8-41B8-8E99-68D82BE33D77}" destId="{D585AB48-CCA3-4949-90A6-ADF700908774}" srcOrd="0" destOrd="0" presId="urn:microsoft.com/office/officeart/2009/3/layout/IncreasingArrowsProcess"/>
    <dgm:cxn modelId="{C5AB01FC-7342-475F-8985-E296E226BDB9}" srcId="{82AF2760-DA62-4962-BFA0-6230645AF8AE}" destId="{D42BA78B-3FA2-4041-A5CA-5B2B8F62EBA8}" srcOrd="0" destOrd="0" parTransId="{2217BD5E-7A96-48CA-A6F8-8C04FDBD6929}" sibTransId="{F373B0E7-227F-4C76-9359-397BCD743456}"/>
    <dgm:cxn modelId="{358355A8-75B0-4B7E-8412-15C9C5A98407}" type="presParOf" srcId="{D585AB48-CCA3-4949-90A6-ADF700908774}" destId="{D777F32D-F5AC-49A6-B111-7B31728D60F5}" srcOrd="0" destOrd="0" presId="urn:microsoft.com/office/officeart/2009/3/layout/IncreasingArrowsProcess"/>
    <dgm:cxn modelId="{A9230D88-2F03-4DAC-BA10-CCE8C3F9BD43}" type="presParOf" srcId="{D585AB48-CCA3-4949-90A6-ADF700908774}" destId="{A60015C8-3F03-4930-978E-F21861580886}" srcOrd="1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A6A30-EDA9-449B-9088-5EBC8A3ABACC}">
      <dsp:nvSpPr>
        <dsp:cNvPr id="0" name=""/>
        <dsp:cNvSpPr/>
      </dsp:nvSpPr>
      <dsp:spPr>
        <a:xfrm>
          <a:off x="1659185" y="-83870"/>
          <a:ext cx="7757462" cy="112978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935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b="1" kern="1200" dirty="0">
              <a:solidFill>
                <a:schemeClr val="tx1"/>
              </a:solidFill>
            </a:rPr>
            <a:t>Primitiiviset kansat</a:t>
          </a:r>
        </a:p>
      </dsp:txBody>
      <dsp:txXfrm>
        <a:off x="1659185" y="198576"/>
        <a:ext cx="7475017" cy="564891"/>
      </dsp:txXfrm>
    </dsp:sp>
    <dsp:sp modelId="{A37F81E4-EEAD-4CB9-BA48-2ACF06777CC2}">
      <dsp:nvSpPr>
        <dsp:cNvPr id="0" name=""/>
        <dsp:cNvSpPr/>
      </dsp:nvSpPr>
      <dsp:spPr>
        <a:xfrm>
          <a:off x="1659185" y="557942"/>
          <a:ext cx="2389298" cy="26352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solidFill>
                <a:srgbClr val="FF0000"/>
              </a:solidFill>
            </a:rPr>
            <a:t>-</a:t>
          </a:r>
          <a:r>
            <a:rPr lang="fi-FI" sz="2400" kern="1200" dirty="0">
              <a:solidFill>
                <a:srgbClr val="FF0000"/>
              </a:solidFill>
            </a:rPr>
            <a:t>sairaus demonien kosto, seuraus tabun rikkomisesta=demonologia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chemeClr val="tx1"/>
              </a:solidFill>
            </a:rPr>
            <a:t>-vihamieliset henget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700" kern="1200" dirty="0">
            <a:solidFill>
              <a:srgbClr val="0070C0"/>
            </a:solidFill>
          </a:endParaRPr>
        </a:p>
      </dsp:txBody>
      <dsp:txXfrm>
        <a:off x="1659185" y="557942"/>
        <a:ext cx="2389298" cy="2635200"/>
      </dsp:txXfrm>
    </dsp:sp>
    <dsp:sp modelId="{3AEFDF07-D1F2-49B3-B8A5-36ADD771BF8B}">
      <dsp:nvSpPr>
        <dsp:cNvPr id="0" name=""/>
        <dsp:cNvSpPr/>
      </dsp:nvSpPr>
      <dsp:spPr>
        <a:xfrm>
          <a:off x="4048483" y="292723"/>
          <a:ext cx="5368164" cy="112978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935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b="1" kern="1200" dirty="0">
              <a:solidFill>
                <a:schemeClr val="tx1"/>
              </a:solidFill>
            </a:rPr>
            <a:t>Antiikin aika</a:t>
          </a:r>
        </a:p>
      </dsp:txBody>
      <dsp:txXfrm>
        <a:off x="4048483" y="575169"/>
        <a:ext cx="5085719" cy="564891"/>
      </dsp:txXfrm>
    </dsp:sp>
    <dsp:sp modelId="{E66969F2-FDA8-4DB6-8D39-87923E0EF5D1}">
      <dsp:nvSpPr>
        <dsp:cNvPr id="0" name=""/>
        <dsp:cNvSpPr/>
      </dsp:nvSpPr>
      <dsp:spPr>
        <a:xfrm>
          <a:off x="4056846" y="901521"/>
          <a:ext cx="2372573" cy="26270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>
              <a:solidFill>
                <a:srgbClr val="FF0000"/>
              </a:solidFill>
            </a:rPr>
            <a:t>-luonnonilmiöt aiheuttavat -</a:t>
          </a:r>
          <a:r>
            <a:rPr lang="fi-FI" sz="2000" b="1" kern="1200" dirty="0" err="1">
              <a:solidFill>
                <a:schemeClr val="tx1"/>
              </a:solidFill>
            </a:rPr>
            <a:t>humoraalioppi</a:t>
          </a:r>
          <a:r>
            <a:rPr lang="fi-FI" sz="2000" b="1" kern="1200" dirty="0">
              <a:solidFill>
                <a:schemeClr val="tx1"/>
              </a:solidFill>
            </a:rPr>
            <a:t> </a:t>
          </a:r>
          <a:r>
            <a:rPr lang="fi-FI" sz="2000" kern="1200" dirty="0">
              <a:solidFill>
                <a:schemeClr val="tx1"/>
              </a:solidFill>
            </a:rPr>
            <a:t>(kehon nesteiden epätasapaino, </a:t>
          </a:r>
          <a:r>
            <a:rPr lang="fi-FI" sz="2000" b="1" kern="1200" dirty="0" err="1">
              <a:solidFill>
                <a:schemeClr val="tx1"/>
              </a:solidFill>
            </a:rPr>
            <a:t>miasmateoria</a:t>
          </a:r>
          <a:r>
            <a:rPr lang="fi-FI" sz="2000" kern="1200" dirty="0">
              <a:solidFill>
                <a:schemeClr val="tx1"/>
              </a:solidFill>
            </a:rPr>
            <a:t> (ilman myrkyllinen ominaisuus)</a:t>
          </a:r>
          <a:endParaRPr lang="fi-FI" sz="2000" kern="1200" dirty="0">
            <a:solidFill>
              <a:schemeClr val="accent2">
                <a:lumMod val="50000"/>
              </a:schemeClr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400" kern="1200" dirty="0">
            <a:solidFill>
              <a:srgbClr val="FF0000"/>
            </a:solidFill>
          </a:endParaRPr>
        </a:p>
      </dsp:txBody>
      <dsp:txXfrm>
        <a:off x="4056846" y="901521"/>
        <a:ext cx="2372573" cy="2627060"/>
      </dsp:txXfrm>
    </dsp:sp>
    <dsp:sp modelId="{3B5CAC4C-E589-4CAB-A120-C3F4D9F33E30}">
      <dsp:nvSpPr>
        <dsp:cNvPr id="0" name=""/>
        <dsp:cNvSpPr/>
      </dsp:nvSpPr>
      <dsp:spPr>
        <a:xfrm>
          <a:off x="6437782" y="669317"/>
          <a:ext cx="2978865" cy="112978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254000" bIns="179353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b="1" kern="1200" dirty="0">
              <a:solidFill>
                <a:schemeClr val="tx1"/>
              </a:solidFill>
            </a:rPr>
            <a:t>Uskonnot</a:t>
          </a:r>
        </a:p>
      </dsp:txBody>
      <dsp:txXfrm>
        <a:off x="6437782" y="951763"/>
        <a:ext cx="2696420" cy="564891"/>
      </dsp:txXfrm>
    </dsp:sp>
    <dsp:sp modelId="{742E6D02-4409-48E4-8F3D-90AD6537CD93}">
      <dsp:nvSpPr>
        <dsp:cNvPr id="0" name=""/>
        <dsp:cNvSpPr/>
      </dsp:nvSpPr>
      <dsp:spPr>
        <a:xfrm>
          <a:off x="6441413" y="1355352"/>
          <a:ext cx="2382035" cy="25149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rgbClr val="FF0000"/>
              </a:solidFill>
            </a:rPr>
            <a:t>-sairaus synnin palkka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chemeClr val="tx1"/>
              </a:solidFill>
            </a:rPr>
            <a:t>-jumala rankaisee pahat teot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>
              <a:solidFill>
                <a:schemeClr val="tx1"/>
              </a:solidFill>
            </a:rPr>
            <a:t>-stigma – häpeällinen leima</a:t>
          </a:r>
        </a:p>
      </dsp:txBody>
      <dsp:txXfrm>
        <a:off x="6441413" y="1355352"/>
        <a:ext cx="2382035" cy="25149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0E1A8-6A73-4AB0-9C68-7D1585C51CEB}">
      <dsp:nvSpPr>
        <dsp:cNvPr id="0" name=""/>
        <dsp:cNvSpPr/>
      </dsp:nvSpPr>
      <dsp:spPr>
        <a:xfrm>
          <a:off x="0" y="283425"/>
          <a:ext cx="9558986" cy="139215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04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olidFill>
                <a:schemeClr val="tx1"/>
              </a:solidFill>
            </a:rPr>
            <a:t>500eaa-1300</a:t>
          </a:r>
        </a:p>
      </dsp:txBody>
      <dsp:txXfrm>
        <a:off x="0" y="631463"/>
        <a:ext cx="9210948" cy="696076"/>
      </dsp:txXfrm>
    </dsp:sp>
    <dsp:sp modelId="{B57F23AB-A031-47AF-B3A1-D357E71147D1}">
      <dsp:nvSpPr>
        <dsp:cNvPr id="0" name=""/>
        <dsp:cNvSpPr/>
      </dsp:nvSpPr>
      <dsp:spPr>
        <a:xfrm>
          <a:off x="0" y="1356976"/>
          <a:ext cx="2944167" cy="2681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-</a:t>
          </a:r>
          <a:r>
            <a:rPr lang="fi-FI" sz="1900" b="1" kern="1200" dirty="0" err="1"/>
            <a:t>Humoraalioppi</a:t>
          </a:r>
          <a:r>
            <a:rPr lang="fi-FI" sz="1900" kern="1200" dirty="0"/>
            <a:t> (veri, lima, keltainen ja musta sappi)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-</a:t>
          </a:r>
          <a:r>
            <a:rPr lang="fi-FI" sz="1900" b="1" kern="1200" dirty="0"/>
            <a:t>astrologia, </a:t>
          </a:r>
          <a:r>
            <a:rPr lang="fi-FI" sz="1900" kern="1200" dirty="0"/>
            <a:t>taivaankappaleiden vaikutus nesteisiin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-</a:t>
          </a:r>
          <a:r>
            <a:rPr lang="fi-FI" sz="1900" b="1" kern="1200" dirty="0" err="1">
              <a:solidFill>
                <a:schemeClr val="tx1"/>
              </a:solidFill>
            </a:rPr>
            <a:t>miasmateoria</a:t>
          </a:r>
          <a:r>
            <a:rPr lang="fi-FI" sz="1900" kern="1200" dirty="0"/>
            <a:t> – ilman myrkyllinen ominaisuus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900" kern="1200" dirty="0"/>
        </a:p>
      </dsp:txBody>
      <dsp:txXfrm>
        <a:off x="0" y="1356976"/>
        <a:ext cx="2944167" cy="2681798"/>
      </dsp:txXfrm>
    </dsp:sp>
    <dsp:sp modelId="{115F566F-F291-4AFD-97CE-A7A1F1D8CF67}">
      <dsp:nvSpPr>
        <dsp:cNvPr id="0" name=""/>
        <dsp:cNvSpPr/>
      </dsp:nvSpPr>
      <dsp:spPr>
        <a:xfrm>
          <a:off x="2944167" y="747476"/>
          <a:ext cx="6614818" cy="139215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04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olidFill>
                <a:schemeClr val="tx1"/>
              </a:solidFill>
            </a:rPr>
            <a:t>1400-1500</a:t>
          </a:r>
        </a:p>
      </dsp:txBody>
      <dsp:txXfrm>
        <a:off x="2944167" y="1095514"/>
        <a:ext cx="6266780" cy="696076"/>
      </dsp:txXfrm>
    </dsp:sp>
    <dsp:sp modelId="{8C79495F-FFF7-4EEF-BA3C-1DA58DA05A0D}">
      <dsp:nvSpPr>
        <dsp:cNvPr id="0" name=""/>
        <dsp:cNvSpPr/>
      </dsp:nvSpPr>
      <dsp:spPr>
        <a:xfrm>
          <a:off x="2944167" y="1821027"/>
          <a:ext cx="2944167" cy="26817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-ensimmäisiä ruumiinavauksia -&gt; alku </a:t>
          </a:r>
          <a:r>
            <a:rPr lang="fi-FI" sz="1900" b="1" kern="1200" dirty="0" err="1"/>
            <a:t>solidaaripatologiseen</a:t>
          </a:r>
          <a:r>
            <a:rPr lang="fi-FI" sz="1900" b="1" kern="1200" dirty="0"/>
            <a:t> tautikäsitykseen</a:t>
          </a:r>
        </a:p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b="1" kern="1200" dirty="0"/>
            <a:t>  -kukin tauti aiheutti omanlaisiaan muutoksia ihmisen kudoksissa ja elimissä</a:t>
          </a:r>
        </a:p>
      </dsp:txBody>
      <dsp:txXfrm>
        <a:off x="2944167" y="1821027"/>
        <a:ext cx="2944167" cy="2681798"/>
      </dsp:txXfrm>
    </dsp:sp>
    <dsp:sp modelId="{C3AE3E99-1CE5-42EB-B60F-73C9A503AA48}">
      <dsp:nvSpPr>
        <dsp:cNvPr id="0" name=""/>
        <dsp:cNvSpPr/>
      </dsp:nvSpPr>
      <dsp:spPr>
        <a:xfrm>
          <a:off x="5927152" y="1211527"/>
          <a:ext cx="3593016" cy="139215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21004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olidFill>
                <a:schemeClr val="tx1"/>
              </a:solidFill>
            </a:rPr>
            <a:t>1600</a:t>
          </a:r>
        </a:p>
      </dsp:txBody>
      <dsp:txXfrm>
        <a:off x="5927152" y="1559565"/>
        <a:ext cx="3244978" cy="696076"/>
      </dsp:txXfrm>
    </dsp:sp>
    <dsp:sp modelId="{3350502D-428C-40EF-B202-8CBA28D2CC64}">
      <dsp:nvSpPr>
        <dsp:cNvPr id="0" name=""/>
        <dsp:cNvSpPr/>
      </dsp:nvSpPr>
      <dsp:spPr>
        <a:xfrm>
          <a:off x="5888335" y="2285077"/>
          <a:ext cx="2944167" cy="26425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/>
            <a:t>Sairauksia on erilaisia -&gt; vaatii potilaan tutkimista ja sairauden tunnistamista -&gt; </a:t>
          </a:r>
          <a:r>
            <a:rPr lang="fi-FI" sz="1900" b="1" kern="1200" dirty="0"/>
            <a:t>kliininen lääketiede</a:t>
          </a:r>
        </a:p>
      </dsp:txBody>
      <dsp:txXfrm>
        <a:off x="5888335" y="2285077"/>
        <a:ext cx="2944167" cy="26425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68E30-DB96-42A3-A224-BB16436750B0}">
      <dsp:nvSpPr>
        <dsp:cNvPr id="0" name=""/>
        <dsp:cNvSpPr/>
      </dsp:nvSpPr>
      <dsp:spPr>
        <a:xfrm>
          <a:off x="0" y="696214"/>
          <a:ext cx="8128000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>
              <a:solidFill>
                <a:schemeClr val="tx1"/>
              </a:solidFill>
            </a:rPr>
            <a:t>1600-1700</a:t>
          </a:r>
        </a:p>
      </dsp:txBody>
      <dsp:txXfrm>
        <a:off x="0" y="992151"/>
        <a:ext cx="7832064" cy="591873"/>
      </dsp:txXfrm>
    </dsp:sp>
    <dsp:sp modelId="{87EA7BDD-4418-4D34-B7C1-4840E4C9BD62}">
      <dsp:nvSpPr>
        <dsp:cNvPr id="0" name=""/>
        <dsp:cNvSpPr/>
      </dsp:nvSpPr>
      <dsp:spPr>
        <a:xfrm>
          <a:off x="0" y="1647691"/>
          <a:ext cx="2503424" cy="2280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>
              <a:solidFill>
                <a:schemeClr val="tx1"/>
              </a:solidFill>
            </a:rPr>
            <a:t>Mikroskooppi -&gt; tautien aiheuttajina mikrobit </a:t>
          </a:r>
          <a:r>
            <a:rPr lang="fi-FI" sz="1800" b="1" kern="1200" dirty="0">
              <a:solidFill>
                <a:schemeClr val="tx1"/>
              </a:solidFill>
            </a:rPr>
            <a:t>-&gt; spesifinen etiologia: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>
              <a:solidFill>
                <a:schemeClr val="tx1"/>
              </a:solidFill>
            </a:rPr>
            <a:t>- Yhdelle taudille olemassa yksi ainoa syy</a:t>
          </a:r>
        </a:p>
      </dsp:txBody>
      <dsp:txXfrm>
        <a:off x="0" y="1647691"/>
        <a:ext cx="2503424" cy="2280331"/>
      </dsp:txXfrm>
    </dsp:sp>
    <dsp:sp modelId="{45B9BDDF-479A-4B7D-890C-C5F72588E038}">
      <dsp:nvSpPr>
        <dsp:cNvPr id="0" name=""/>
        <dsp:cNvSpPr/>
      </dsp:nvSpPr>
      <dsp:spPr>
        <a:xfrm>
          <a:off x="2503423" y="1129434"/>
          <a:ext cx="5624576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>
              <a:solidFill>
                <a:schemeClr val="tx1"/>
              </a:solidFill>
            </a:rPr>
            <a:t>1800</a:t>
          </a:r>
        </a:p>
      </dsp:txBody>
      <dsp:txXfrm>
        <a:off x="2503423" y="1425371"/>
        <a:ext cx="5328640" cy="591873"/>
      </dsp:txXfrm>
    </dsp:sp>
    <dsp:sp modelId="{9C365AD0-C4FE-4A36-B977-577621A8426B}">
      <dsp:nvSpPr>
        <dsp:cNvPr id="0" name=""/>
        <dsp:cNvSpPr/>
      </dsp:nvSpPr>
      <dsp:spPr>
        <a:xfrm>
          <a:off x="2503423" y="2042273"/>
          <a:ext cx="2503424" cy="2280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>
              <a:solidFill>
                <a:schemeClr val="tx1"/>
              </a:solidFill>
            </a:rPr>
            <a:t>-ruumiinavaukset </a:t>
          </a:r>
          <a:r>
            <a:rPr lang="fi-FI" sz="1800" kern="1200">
              <a:solidFill>
                <a:schemeClr val="tx1"/>
              </a:solidFill>
            </a:rPr>
            <a:t>virallisesti hyväksyttyjä: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>
              <a:solidFill>
                <a:schemeClr val="tx1"/>
              </a:solidFill>
            </a:rPr>
            <a:t>-yhdellä </a:t>
          </a:r>
          <a:r>
            <a:rPr lang="fi-FI" sz="1800" kern="1200" dirty="0">
              <a:solidFill>
                <a:schemeClr val="tx1"/>
              </a:solidFill>
            </a:rPr>
            <a:t>taudilla useita syitä -&gt; </a:t>
          </a:r>
          <a:r>
            <a:rPr lang="fi-FI" sz="1800" b="1" kern="1200" dirty="0">
              <a:solidFill>
                <a:schemeClr val="tx1"/>
              </a:solidFill>
            </a:rPr>
            <a:t>multietiologinen teoria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</a:t>
          </a:r>
          <a:r>
            <a:rPr lang="fi-FI" sz="1800" b="0" kern="1200" dirty="0">
              <a:solidFill>
                <a:schemeClr val="tx1"/>
              </a:solidFill>
            </a:rPr>
            <a:t>perimä, elintavat ympäristö</a:t>
          </a:r>
        </a:p>
      </dsp:txBody>
      <dsp:txXfrm>
        <a:off x="2503423" y="2042273"/>
        <a:ext cx="2503424" cy="2280331"/>
      </dsp:txXfrm>
    </dsp:sp>
    <dsp:sp modelId="{A60C710C-B7F5-44BA-A8ED-7AF856AEA2B2}">
      <dsp:nvSpPr>
        <dsp:cNvPr id="0" name=""/>
        <dsp:cNvSpPr/>
      </dsp:nvSpPr>
      <dsp:spPr>
        <a:xfrm>
          <a:off x="5006848" y="1524016"/>
          <a:ext cx="3121152" cy="1183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879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>
              <a:solidFill>
                <a:schemeClr val="tx1"/>
              </a:solidFill>
            </a:rPr>
            <a:t>1900</a:t>
          </a:r>
        </a:p>
      </dsp:txBody>
      <dsp:txXfrm>
        <a:off x="5006848" y="1819953"/>
        <a:ext cx="2825216" cy="591873"/>
      </dsp:txXfrm>
    </dsp:sp>
    <dsp:sp modelId="{E07BBCEB-4EF1-4A85-BC81-8711734D5BA5}">
      <dsp:nvSpPr>
        <dsp:cNvPr id="0" name=""/>
        <dsp:cNvSpPr/>
      </dsp:nvSpPr>
      <dsp:spPr>
        <a:xfrm>
          <a:off x="5006848" y="2436855"/>
          <a:ext cx="2503424" cy="22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-multietiologinen teoria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 Elintapasairaudet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-SARS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-HIV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-Lintuinfluenssa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b="1" kern="1200" dirty="0">
              <a:solidFill>
                <a:schemeClr val="tx1"/>
              </a:solidFill>
            </a:rPr>
            <a:t>…</a:t>
          </a:r>
        </a:p>
      </dsp:txBody>
      <dsp:txXfrm>
        <a:off x="5006848" y="2436855"/>
        <a:ext cx="2503424" cy="22469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77F32D-F5AC-49A6-B111-7B31728D60F5}">
      <dsp:nvSpPr>
        <dsp:cNvPr id="0" name=""/>
        <dsp:cNvSpPr/>
      </dsp:nvSpPr>
      <dsp:spPr>
        <a:xfrm>
          <a:off x="0" y="544303"/>
          <a:ext cx="9340045" cy="1360287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254000" bIns="215946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olidFill>
                <a:schemeClr val="tx1"/>
              </a:solidFill>
            </a:rPr>
            <a:t>2000-&gt;</a:t>
          </a:r>
        </a:p>
      </dsp:txBody>
      <dsp:txXfrm>
        <a:off x="0" y="884375"/>
        <a:ext cx="8999973" cy="680143"/>
      </dsp:txXfrm>
    </dsp:sp>
    <dsp:sp modelId="{A60015C8-3F03-4930-978E-F21861580886}">
      <dsp:nvSpPr>
        <dsp:cNvPr id="0" name=""/>
        <dsp:cNvSpPr/>
      </dsp:nvSpPr>
      <dsp:spPr>
        <a:xfrm>
          <a:off x="0" y="1597550"/>
          <a:ext cx="8631135" cy="36487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-ihmisen geenistö tunnetaan -&gt; geeniterapian mahdollisuutta tutkitaan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-informaatiotekniikka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-</a:t>
          </a:r>
          <a:r>
            <a:rPr lang="fi-FI" sz="2600" kern="1200" dirty="0" err="1"/>
            <a:t>medikalisaatio</a:t>
          </a:r>
          <a:endParaRPr lang="fi-FI" sz="2600" kern="1200" dirty="0"/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-haasteina väestön ikääntyminen, globalisaatio, kulttuurien monimuotoisuus, teknologia</a:t>
          </a:r>
        </a:p>
      </dsp:txBody>
      <dsp:txXfrm>
        <a:off x="0" y="1597550"/>
        <a:ext cx="8631135" cy="3648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6545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181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3301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246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3341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642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8189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02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027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988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118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76435-86B1-42E7-AF4E-7574B677093F}" type="datetimeFigureOut">
              <a:rPr lang="fi-FI" smtClean="0"/>
              <a:t>14.7.2018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92B01-3590-4021-ADF3-06EB5B91DB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763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346A6FB-F2C1-44C5-8669-D5ED222E6A49}"/>
              </a:ext>
            </a:extLst>
          </p:cNvPr>
          <p:cNvSpPr txBox="1"/>
          <p:nvPr/>
        </p:nvSpPr>
        <p:spPr>
          <a:xfrm>
            <a:off x="1008668" y="1206630"/>
            <a:ext cx="105297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Tehkää pareittain itsellenne (jokaiselle omiin muistiinpanoihin) aikajanat terveyden ja sairauden historiasta sekä terveys- ja sosiaalipalvelujen kehittymisestä Suomessa. S. 36-69 kappaleet 3-5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/>
              <a:t>Muista poimia tärkeimmät käsitteet ja opettele ne. Esim. </a:t>
            </a:r>
            <a:r>
              <a:rPr lang="fi-FI" sz="2400" dirty="0" err="1"/>
              <a:t>Humoraalioppi</a:t>
            </a:r>
            <a:r>
              <a:rPr lang="fi-FI" sz="2400" dirty="0"/>
              <a:t>, </a:t>
            </a:r>
            <a:r>
              <a:rPr lang="fi-FI" sz="2400" dirty="0" err="1"/>
              <a:t>Miasma</a:t>
            </a:r>
            <a:r>
              <a:rPr lang="fi-FI" sz="2400" dirty="0"/>
              <a:t> teoria.</a:t>
            </a:r>
          </a:p>
          <a:p>
            <a:pPr marL="342900" indent="-342900">
              <a:buFontTx/>
              <a:buChar char="-"/>
            </a:pPr>
            <a:r>
              <a:rPr lang="fi-FI" sz="2400" dirty="0"/>
              <a:t>Panosta selkeyteen ja helppoon opittavuuteen. Vain tärkeimmät asiat, selkeä ulkonäkö ja helppolukuisuus.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/>
              <a:t>Valmis 20.8 maanantai, jolloin myös pyritään käymään läpi valmiita aikajanoja. Valmiit </a:t>
            </a:r>
            <a:r>
              <a:rPr lang="fi-FI" sz="2400" dirty="0" err="1"/>
              <a:t>palautuskansioon</a:t>
            </a:r>
            <a:r>
              <a:rPr lang="fi-FI" sz="2400" dirty="0" err="1">
                <a:sym typeface="Wingdings" panose="05000000000000000000" pitchFamily="2" charset="2"/>
              </a:rPr>
              <a:t>pedanet</a:t>
            </a:r>
            <a:r>
              <a:rPr lang="fi-FI" sz="2400" dirty="0">
                <a:sym typeface="Wingdings" panose="05000000000000000000" pitchFamily="2" charset="2"/>
              </a:rPr>
              <a:t> TE3</a:t>
            </a:r>
            <a:r>
              <a:rPr lang="fi-FI" sz="2400">
                <a:sym typeface="Wingdings" panose="05000000000000000000" pitchFamily="2" charset="2"/>
              </a:rPr>
              <a:t> aikajanat</a:t>
            </a:r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endParaRPr lang="fi-FI" sz="24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6D9D0F13-9868-4129-96A9-1DF27E186FF1}"/>
              </a:ext>
            </a:extLst>
          </p:cNvPr>
          <p:cNvSpPr txBox="1"/>
          <p:nvPr/>
        </p:nvSpPr>
        <p:spPr>
          <a:xfrm>
            <a:off x="1074656" y="443060"/>
            <a:ext cx="975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Aikajanat YO- kokeisiin valmistautumista varten</a:t>
            </a:r>
          </a:p>
        </p:txBody>
      </p:sp>
    </p:spTree>
    <p:extLst>
      <p:ext uri="{BB962C8B-B14F-4D97-AF65-F5344CB8AC3E}">
        <p14:creationId xmlns:p14="http://schemas.microsoft.com/office/powerpoint/2010/main" val="2163587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4130832629"/>
              </p:ext>
            </p:extLst>
          </p:nvPr>
        </p:nvGraphicFramePr>
        <p:xfrm>
          <a:off x="502274" y="2176530"/>
          <a:ext cx="11075833" cy="37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605306" y="329713"/>
            <a:ext cx="20734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SAIRAUDEN JA TERVEYDEN HISTORIAA…</a:t>
            </a:r>
          </a:p>
        </p:txBody>
      </p:sp>
      <p:sp>
        <p:nvSpPr>
          <p:cNvPr id="4" name="Suorakulmio 3"/>
          <p:cNvSpPr/>
          <p:nvPr/>
        </p:nvSpPr>
        <p:spPr>
          <a:xfrm>
            <a:off x="4398135" y="425002"/>
            <a:ext cx="2459864" cy="175152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600" dirty="0">
                <a:solidFill>
                  <a:srgbClr val="0070C0"/>
                </a:solidFill>
              </a:rPr>
              <a:t>-veren vuodattaminen, oksennutus, ulostuslääkkeet, kokkojen poltto, tuoksuvat laakeripuut</a:t>
            </a:r>
          </a:p>
          <a:p>
            <a:pPr lvl="0"/>
            <a:r>
              <a:rPr lang="fi-FI" sz="1600" dirty="0">
                <a:solidFill>
                  <a:srgbClr val="00B050"/>
                </a:solidFill>
              </a:rPr>
              <a:t>-lääkäri</a:t>
            </a:r>
          </a:p>
          <a:p>
            <a:pPr lvl="0"/>
            <a:r>
              <a:rPr lang="fi-FI" sz="1600" dirty="0">
                <a:solidFill>
                  <a:srgbClr val="00B050"/>
                </a:solidFill>
              </a:rPr>
              <a:t>-PUHTAUS TÄRKEÄÄ!</a:t>
            </a:r>
          </a:p>
        </p:txBody>
      </p:sp>
      <p:sp>
        <p:nvSpPr>
          <p:cNvPr id="5" name="Suorakulmio 4"/>
          <p:cNvSpPr/>
          <p:nvPr/>
        </p:nvSpPr>
        <p:spPr>
          <a:xfrm>
            <a:off x="2150771" y="741837"/>
            <a:ext cx="2099256" cy="14346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dirty="0">
                <a:solidFill>
                  <a:srgbClr val="0070C0"/>
                </a:solidFill>
              </a:rPr>
              <a:t>demonien lepyttely, uhrilahjat</a:t>
            </a:r>
          </a:p>
          <a:p>
            <a:pPr lvl="0"/>
            <a:r>
              <a:rPr lang="fi-FI" dirty="0">
                <a:solidFill>
                  <a:srgbClr val="00B050"/>
                </a:solidFill>
              </a:rPr>
              <a:t>-shamaani, noita, poppamies</a:t>
            </a:r>
          </a:p>
        </p:txBody>
      </p:sp>
      <p:sp>
        <p:nvSpPr>
          <p:cNvPr id="6" name="Suorakulmio 5"/>
          <p:cNvSpPr/>
          <p:nvPr/>
        </p:nvSpPr>
        <p:spPr>
          <a:xfrm>
            <a:off x="7006108" y="741837"/>
            <a:ext cx="2137892" cy="1434693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dirty="0">
                <a:solidFill>
                  <a:srgbClr val="0070C0"/>
                </a:solidFill>
              </a:rPr>
              <a:t>-katuminen, rukous, uskonnolliset menot</a:t>
            </a:r>
          </a:p>
          <a:p>
            <a:pPr lvl="0"/>
            <a:r>
              <a:rPr lang="fi-FI" dirty="0">
                <a:solidFill>
                  <a:srgbClr val="0070C0"/>
                </a:solidFill>
              </a:rPr>
              <a:t>-karkottaminen</a:t>
            </a:r>
          </a:p>
          <a:p>
            <a:pPr lvl="0"/>
            <a:r>
              <a:rPr lang="fi-FI" dirty="0">
                <a:solidFill>
                  <a:srgbClr val="00B050"/>
                </a:solidFill>
              </a:rPr>
              <a:t>-pappi</a:t>
            </a:r>
          </a:p>
        </p:txBody>
      </p:sp>
      <p:sp>
        <p:nvSpPr>
          <p:cNvPr id="7" name="Tekstiruutu 6"/>
          <p:cNvSpPr txBox="1"/>
          <p:nvPr/>
        </p:nvSpPr>
        <p:spPr>
          <a:xfrm rot="1060456">
            <a:off x="5806956" y="1649232"/>
            <a:ext cx="1493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rgbClr val="7030A0"/>
                </a:solidFill>
              </a:rPr>
              <a:t>Hippokrates</a:t>
            </a:r>
            <a:endParaRPr lang="fi-FI" sz="1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379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593711691"/>
              </p:ext>
            </p:extLst>
          </p:nvPr>
        </p:nvGraphicFramePr>
        <p:xfrm>
          <a:off x="2032000" y="927279"/>
          <a:ext cx="9558986" cy="5211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äjähdys 1 2"/>
          <p:cNvSpPr/>
          <p:nvPr/>
        </p:nvSpPr>
        <p:spPr>
          <a:xfrm>
            <a:off x="2717980" y="5210679"/>
            <a:ext cx="1701441" cy="1455688"/>
          </a:xfrm>
          <a:prstGeom prst="irregularSeal1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>
                <a:solidFill>
                  <a:schemeClr val="tx1"/>
                </a:solidFill>
              </a:rPr>
              <a:t>Musta surma 1300-l</a:t>
            </a:r>
          </a:p>
        </p:txBody>
      </p:sp>
      <p:sp>
        <p:nvSpPr>
          <p:cNvPr id="4" name="Räjähdys 2 3"/>
          <p:cNvSpPr/>
          <p:nvPr/>
        </p:nvSpPr>
        <p:spPr>
          <a:xfrm>
            <a:off x="6091705" y="5733025"/>
            <a:ext cx="1764407" cy="1062507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Iso-rokko</a:t>
            </a:r>
          </a:p>
        </p:txBody>
      </p:sp>
      <p:sp>
        <p:nvSpPr>
          <p:cNvPr id="5" name="Suorakulmio 4"/>
          <p:cNvSpPr/>
          <p:nvPr/>
        </p:nvSpPr>
        <p:spPr>
          <a:xfrm>
            <a:off x="1930401" y="270081"/>
            <a:ext cx="3175000" cy="119811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600" dirty="0">
                <a:solidFill>
                  <a:srgbClr val="0070C0"/>
                </a:solidFill>
              </a:rPr>
              <a:t>-veren vuodattaminen, oksennutus, ulostuslääkkeet, kokkojen poltto, tuoksuvat laakeripuut</a:t>
            </a:r>
          </a:p>
          <a:p>
            <a:pPr lvl="0"/>
            <a:r>
              <a:rPr lang="fi-FI" sz="1600" dirty="0">
                <a:solidFill>
                  <a:srgbClr val="00B050"/>
                </a:solidFill>
              </a:rPr>
              <a:t>-lääkäri? Luonnon yrtit</a:t>
            </a:r>
          </a:p>
          <a:p>
            <a:pPr lvl="0"/>
            <a:r>
              <a:rPr lang="fi-FI" sz="1400" dirty="0">
                <a:solidFill>
                  <a:srgbClr val="00B050"/>
                </a:solidFill>
              </a:rPr>
              <a:t> 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6" name="Suorakulmio 5"/>
          <p:cNvSpPr/>
          <p:nvPr/>
        </p:nvSpPr>
        <p:spPr>
          <a:xfrm>
            <a:off x="5215943" y="152401"/>
            <a:ext cx="2640169" cy="131579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rgbClr val="0070C0"/>
                </a:solidFill>
              </a:rPr>
              <a:t>Sairauksia on erilaisia ja niiden hoito vaatii sairauden tunnistamista</a:t>
            </a:r>
          </a:p>
          <a:p>
            <a:pPr algn="ctr"/>
            <a:r>
              <a:rPr lang="fi-FI" dirty="0">
                <a:solidFill>
                  <a:srgbClr val="0070C0"/>
                </a:solidFill>
              </a:rPr>
              <a:t>-sairaanhoito kirkolta yhteiskunnalle</a:t>
            </a:r>
          </a:p>
        </p:txBody>
      </p:sp>
      <p:sp>
        <p:nvSpPr>
          <p:cNvPr id="7" name="Suorakulmio 6"/>
          <p:cNvSpPr/>
          <p:nvPr/>
        </p:nvSpPr>
        <p:spPr>
          <a:xfrm>
            <a:off x="8062175" y="399245"/>
            <a:ext cx="2691684" cy="106894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accent1">
                    <a:lumMod val="50000"/>
                  </a:schemeClr>
                </a:solidFill>
              </a:rPr>
              <a:t>Potilaan tutkiminen, sairauden tunnistaminen</a:t>
            </a:r>
          </a:p>
          <a:p>
            <a:pPr algn="ctr"/>
            <a:r>
              <a:rPr lang="fi-FI" dirty="0">
                <a:solidFill>
                  <a:schemeClr val="tx1"/>
                </a:solidFill>
              </a:rPr>
              <a:t>-HEIKKO HYGIENIA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2298700" y="4970511"/>
            <a:ext cx="193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HEIKKO HYGIENIA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5105401" y="5499100"/>
            <a:ext cx="1917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HEIKKO HYGIENIA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244699" y="270081"/>
            <a:ext cx="1468191" cy="1198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SAIRAUDEN JA TERVEYDEN HISTORIAA…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 rot="1494269">
            <a:off x="5636078" y="5778404"/>
            <a:ext cx="856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rgbClr val="C00000"/>
                </a:solidFill>
              </a:rPr>
              <a:t>Da Vinci</a:t>
            </a:r>
          </a:p>
          <a:p>
            <a:r>
              <a:rPr lang="fi-FI" sz="1400" dirty="0" err="1">
                <a:solidFill>
                  <a:srgbClr val="C00000"/>
                </a:solidFill>
              </a:rPr>
              <a:t>Vesalius</a:t>
            </a:r>
            <a:endParaRPr lang="fi-FI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504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86060965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8-sakarainen tähti 3"/>
          <p:cNvSpPr/>
          <p:nvPr/>
        </p:nvSpPr>
        <p:spPr>
          <a:xfrm>
            <a:off x="4803820" y="5396248"/>
            <a:ext cx="1326524" cy="1094704"/>
          </a:xfrm>
          <a:prstGeom prst="star8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KOLERA</a:t>
            </a:r>
          </a:p>
        </p:txBody>
      </p:sp>
      <p:sp>
        <p:nvSpPr>
          <p:cNvPr id="6" name="Suorakulmio 5"/>
          <p:cNvSpPr/>
          <p:nvPr/>
        </p:nvSpPr>
        <p:spPr>
          <a:xfrm>
            <a:off x="4481848" y="270456"/>
            <a:ext cx="2630151" cy="15068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sz="1600" dirty="0">
                <a:solidFill>
                  <a:schemeClr val="tx1"/>
                </a:solidFill>
              </a:rPr>
              <a:t>- Huomiota hygieniaan -&gt; lait</a:t>
            </a:r>
          </a:p>
          <a:p>
            <a:pPr lvl="0"/>
            <a:r>
              <a:rPr lang="fi-FI" sz="1600" dirty="0">
                <a:solidFill>
                  <a:schemeClr val="tx1"/>
                </a:solidFill>
              </a:rPr>
              <a:t>-vesijohto- ja viemäriverkosto</a:t>
            </a:r>
          </a:p>
          <a:p>
            <a:pPr lvl="0"/>
            <a:r>
              <a:rPr lang="fi-FI" sz="1600" dirty="0">
                <a:solidFill>
                  <a:schemeClr val="tx1"/>
                </a:solidFill>
              </a:rPr>
              <a:t>-lukutaito</a:t>
            </a:r>
          </a:p>
          <a:p>
            <a:pPr lvl="0"/>
            <a:r>
              <a:rPr lang="fi-FI" sz="1600" dirty="0">
                <a:solidFill>
                  <a:schemeClr val="tx1"/>
                </a:solidFill>
              </a:rPr>
              <a:t>-sairaalahygienia</a:t>
            </a:r>
          </a:p>
        </p:txBody>
      </p:sp>
      <p:sp>
        <p:nvSpPr>
          <p:cNvPr id="7" name="Risti 6"/>
          <p:cNvSpPr/>
          <p:nvPr/>
        </p:nvSpPr>
        <p:spPr>
          <a:xfrm>
            <a:off x="3928056" y="4943043"/>
            <a:ext cx="1010992" cy="914400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isorokkorokotus</a:t>
            </a:r>
          </a:p>
        </p:txBody>
      </p:sp>
      <p:sp>
        <p:nvSpPr>
          <p:cNvPr id="8" name="Risti 7"/>
          <p:cNvSpPr/>
          <p:nvPr/>
        </p:nvSpPr>
        <p:spPr>
          <a:xfrm>
            <a:off x="8615965" y="5486400"/>
            <a:ext cx="1017431" cy="914400"/>
          </a:xfrm>
          <a:prstGeom prst="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Isorokko voitettu</a:t>
            </a:r>
          </a:p>
        </p:txBody>
      </p:sp>
      <p:sp>
        <p:nvSpPr>
          <p:cNvPr id="11" name="10-kärkinen tähti 10"/>
          <p:cNvSpPr/>
          <p:nvPr/>
        </p:nvSpPr>
        <p:spPr>
          <a:xfrm>
            <a:off x="7006107" y="5705341"/>
            <a:ext cx="1300766" cy="890192"/>
          </a:xfrm>
          <a:prstGeom prst="star10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ESPANJANTAUTI</a:t>
            </a:r>
          </a:p>
        </p:txBody>
      </p:sp>
      <p:sp>
        <p:nvSpPr>
          <p:cNvPr id="12" name="Tekstiruutu 11"/>
          <p:cNvSpPr txBox="1"/>
          <p:nvPr/>
        </p:nvSpPr>
        <p:spPr>
          <a:xfrm rot="1605656">
            <a:off x="6088458" y="833357"/>
            <a:ext cx="126760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	</a:t>
            </a:r>
          </a:p>
          <a:p>
            <a:r>
              <a:rPr lang="fi-FI" sz="1400" dirty="0">
                <a:solidFill>
                  <a:srgbClr val="C00000"/>
                </a:solidFill>
              </a:rPr>
              <a:t>Henri </a:t>
            </a:r>
            <a:r>
              <a:rPr lang="fi-FI" sz="1400" dirty="0" err="1">
                <a:solidFill>
                  <a:srgbClr val="C00000"/>
                </a:solidFill>
              </a:rPr>
              <a:t>Dunant</a:t>
            </a:r>
            <a:r>
              <a:rPr lang="fi-FI" sz="1400" dirty="0">
                <a:solidFill>
                  <a:srgbClr val="C00000"/>
                </a:solidFill>
              </a:rPr>
              <a:t>:</a:t>
            </a:r>
          </a:p>
          <a:p>
            <a:r>
              <a:rPr lang="fi-FI" sz="1400" dirty="0">
                <a:solidFill>
                  <a:srgbClr val="C00000"/>
                </a:solidFill>
              </a:rPr>
              <a:t>Punainen Risti</a:t>
            </a:r>
          </a:p>
        </p:txBody>
      </p:sp>
      <p:sp>
        <p:nvSpPr>
          <p:cNvPr id="14" name="Tekstiruutu 13"/>
          <p:cNvSpPr txBox="1"/>
          <p:nvPr/>
        </p:nvSpPr>
        <p:spPr>
          <a:xfrm rot="1540043">
            <a:off x="7033789" y="420739"/>
            <a:ext cx="8500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solidFill>
                  <a:srgbClr val="C00000"/>
                </a:solidFill>
              </a:rPr>
              <a:t>Fleming: </a:t>
            </a:r>
            <a:r>
              <a:rPr lang="fi-FI" sz="1400" dirty="0" err="1">
                <a:solidFill>
                  <a:srgbClr val="C00000"/>
                </a:solidFill>
              </a:rPr>
              <a:t>Penisilliii</a:t>
            </a:r>
            <a:endParaRPr lang="fi-FI" sz="1400" dirty="0">
              <a:solidFill>
                <a:srgbClr val="C00000"/>
              </a:solidFill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2253803" y="463639"/>
            <a:ext cx="1880315" cy="90152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-Rokotukset, hygienia</a:t>
            </a:r>
          </a:p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-sairaaloita</a:t>
            </a:r>
          </a:p>
        </p:txBody>
      </p:sp>
      <p:sp>
        <p:nvSpPr>
          <p:cNvPr id="9" name="Suorakulmio 8"/>
          <p:cNvSpPr/>
          <p:nvPr/>
        </p:nvSpPr>
        <p:spPr>
          <a:xfrm>
            <a:off x="7744687" y="351699"/>
            <a:ext cx="2763044" cy="134434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i-FI" dirty="0">
                <a:solidFill>
                  <a:schemeClr val="tx1"/>
                </a:solidFill>
              </a:rPr>
              <a:t>-sairauksien syitä voidaan tutkia ja rappeutumisen aiheuttamia vaivoja korjata</a:t>
            </a:r>
          </a:p>
          <a:p>
            <a:r>
              <a:rPr lang="fi-FI" dirty="0">
                <a:solidFill>
                  <a:schemeClr val="tx1"/>
                </a:solidFill>
              </a:rPr>
              <a:t>-mielenterveyden hoito</a:t>
            </a:r>
          </a:p>
          <a:p>
            <a:pPr lvl="0"/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0" name="Tekstiruutu 9"/>
          <p:cNvSpPr txBox="1"/>
          <p:nvPr/>
        </p:nvSpPr>
        <p:spPr>
          <a:xfrm>
            <a:off x="309093" y="351699"/>
            <a:ext cx="16098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SAIRAUDEN JA TERVEYDEN HISTORIAA…</a:t>
            </a:r>
          </a:p>
          <a:p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 rot="1673631">
            <a:off x="5817944" y="1691984"/>
            <a:ext cx="136005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rgbClr val="C00000"/>
                </a:solidFill>
              </a:rPr>
              <a:t>Semmelweis</a:t>
            </a:r>
            <a:endParaRPr lang="fi-FI" sz="1400" dirty="0">
              <a:solidFill>
                <a:srgbClr val="C00000"/>
              </a:solidFill>
            </a:endParaRPr>
          </a:p>
          <a:p>
            <a:r>
              <a:rPr lang="fi-FI" sz="1400" dirty="0">
                <a:solidFill>
                  <a:srgbClr val="C00000"/>
                </a:solidFill>
              </a:rPr>
              <a:t>Nightingale</a:t>
            </a:r>
          </a:p>
        </p:txBody>
      </p:sp>
      <p:sp>
        <p:nvSpPr>
          <p:cNvPr id="13" name="Tekstiruutu 12"/>
          <p:cNvSpPr txBox="1"/>
          <p:nvPr/>
        </p:nvSpPr>
        <p:spPr>
          <a:xfrm rot="1887357">
            <a:off x="3610687" y="4753348"/>
            <a:ext cx="6797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rgbClr val="C00000"/>
                </a:solidFill>
              </a:rPr>
              <a:t>Jenner</a:t>
            </a:r>
            <a:endParaRPr lang="fi-FI" sz="1400" dirty="0">
              <a:solidFill>
                <a:srgbClr val="C00000"/>
              </a:solidFill>
            </a:endParaRPr>
          </a:p>
        </p:txBody>
      </p:sp>
      <p:sp>
        <p:nvSpPr>
          <p:cNvPr id="15" name="Tekstiruutu 14"/>
          <p:cNvSpPr txBox="1"/>
          <p:nvPr/>
        </p:nvSpPr>
        <p:spPr>
          <a:xfrm rot="2209835">
            <a:off x="6374674" y="5215863"/>
            <a:ext cx="5877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rgbClr val="C00000"/>
                </a:solidFill>
              </a:rPr>
              <a:t>Lister</a:t>
            </a:r>
            <a:endParaRPr lang="fi-FI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21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/>
          <p:cNvGraphicFramePr/>
          <p:nvPr>
            <p:extLst>
              <p:ext uri="{D42A27DB-BD31-4B8C-83A1-F6EECF244321}">
                <p14:modId xmlns:p14="http://schemas.microsoft.com/office/powerpoint/2010/main" val="3580072924"/>
              </p:ext>
            </p:extLst>
          </p:nvPr>
        </p:nvGraphicFramePr>
        <p:xfrm>
          <a:off x="2031999" y="347730"/>
          <a:ext cx="9340045" cy="5790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iruutu 2"/>
          <p:cNvSpPr txBox="1"/>
          <p:nvPr/>
        </p:nvSpPr>
        <p:spPr>
          <a:xfrm>
            <a:off x="347730" y="347730"/>
            <a:ext cx="16842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SAIRAUDEN JA TERVEYDEN HISTORIAA…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019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6125AC18-C494-47AB-8FEE-3B6030F7D4CB}"/>
              </a:ext>
            </a:extLst>
          </p:cNvPr>
          <p:cNvSpPr txBox="1"/>
          <p:nvPr/>
        </p:nvSpPr>
        <p:spPr>
          <a:xfrm>
            <a:off x="1074656" y="452487"/>
            <a:ext cx="10331777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/>
              <a:t>YO- kysymyksiä aiheeseen liittyen:</a:t>
            </a:r>
          </a:p>
          <a:p>
            <a:endParaRPr lang="fi-FI" dirty="0"/>
          </a:p>
          <a:p>
            <a:r>
              <a:rPr lang="fi-FI" sz="2800" dirty="0"/>
              <a:t>Tarkastele esimerkkien avulla  hygienian kehittymistä, ja arvioi  tämän kehityksen merkitystä suomalaisen väestön terveydelle 1800- luvulta tähän päivään. (2011)</a:t>
            </a:r>
          </a:p>
          <a:p>
            <a:endParaRPr lang="fi-FI" sz="2800" dirty="0"/>
          </a:p>
          <a:p>
            <a:r>
              <a:rPr lang="fi-FI" sz="2800" dirty="0"/>
              <a:t>Vertaile tautien syntyyn liittyviä käsityksiä ja teorioita eri aikoina.(2009)</a:t>
            </a:r>
          </a:p>
          <a:p>
            <a:endParaRPr lang="fi-FI" sz="2800" dirty="0"/>
          </a:p>
          <a:p>
            <a:r>
              <a:rPr lang="fi-FI" sz="2800" dirty="0"/>
              <a:t>Kuvaile tartuntatautien ja kansansairauksien esiintyvyyden muutoksia ja niihin vaikuttavia tekijöitä Suomessa 1900-luvun alusta näihin päiviin asti. (2008)</a:t>
            </a:r>
          </a:p>
        </p:txBody>
      </p:sp>
    </p:spTree>
    <p:extLst>
      <p:ext uri="{BB962C8B-B14F-4D97-AF65-F5344CB8AC3E}">
        <p14:creationId xmlns:p14="http://schemas.microsoft.com/office/powerpoint/2010/main" val="2944781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475</Words>
  <Application>Microsoft Office PowerPoint</Application>
  <PresentationFormat>Laajakuva</PresentationFormat>
  <Paragraphs>97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Löfström Leena</dc:creator>
  <cp:lastModifiedBy>Tea Savio</cp:lastModifiedBy>
  <cp:revision>49</cp:revision>
  <dcterms:created xsi:type="dcterms:W3CDTF">2016-03-05T18:50:20Z</dcterms:created>
  <dcterms:modified xsi:type="dcterms:W3CDTF">2018-07-14T13:19:49Z</dcterms:modified>
</cp:coreProperties>
</file>