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9" r:id="rId5"/>
    <p:sldId id="263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37D287-3F6B-403D-8324-208C8A490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D27D7F-BE22-4BC3-857F-C8C6FE7B9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120556-1886-465E-8D97-6C8DE7A09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DED6D0-48B6-497D-9E9C-1EACC172F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60BE48-2D21-49F9-AA91-23624630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714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907A2A-54E5-4879-95AF-DCDABF1A7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27FEF3B-74FA-42B2-B8DE-04D43B0B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615412-3AC1-4599-909C-22657A222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478D91-6A94-426F-9006-C4A7C560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EC7A2F-5132-4261-982B-051F7724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00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DCB5711-C301-4888-9D40-630CF5939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0240D68-D5A3-4AD4-8241-93F6871A1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A95462-00BE-4552-9C84-C7C09907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412AD4-F8F1-4F27-8085-58C6DDA2B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4E71BD-0F38-466E-A2C2-C505A24DB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62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0CB889-AA34-4BEE-8506-7C0261F57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7A5B4C-7F74-49E4-8495-CC7BFB59C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7A890E-DDEA-44C2-89E0-5F870709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D38826-4684-42E2-8328-4C276BE6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D39F8B-DCA9-4DB2-AD5B-DF991C66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98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E52BA8-1B91-45FD-A460-4ADF00E94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171C59-639F-4AF9-B220-C6AAA07A0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4339B3-19AB-4600-B1BA-152D0CF2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9D9FA9-F677-4A1A-8E90-55E935913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854CA5-3321-41AF-A6AB-02318E35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92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54F40C-34F0-4FA5-A862-68808A3E4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9E43DD-8E95-4E2E-BBCA-786F9348B4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EB245B-7EB8-40BE-9600-E3E971B2F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66EB98-D25C-427B-A869-4F3CDE34C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D8D620-440A-4315-AD42-D6F6B5B0B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6960EB-A536-4A80-8608-F9822048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823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1278DE-1553-48B2-ADFD-C2EC01641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B9AC8D4-61DC-49D3-9377-0E160DEF6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198EE6-7A7E-42D3-AE29-FAC4D28EB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90617AA-616A-4222-A7BB-0F372A0DF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66BD48-0606-4387-8164-F790B9CCD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32EBD44-9175-4E39-89F5-66B250B2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9DE34CF-DA03-4447-824B-8BC73F40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828B77C-3C0C-4269-9349-473C9E28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05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A014C-5F3C-4D6E-A9A8-3458C4B3C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C00EED3-595D-414D-AA4A-A1EE1F945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3A1FCFC-6A02-49E5-B1A2-8BFB6573F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944F136-B50B-4E3F-9C1E-EBA975F26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48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6D4B04-4AA4-4F25-B0B4-DD37E9C04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936A77B-3DFB-4CA2-AEC2-B1B3EF6F1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774E394-125E-4BF3-BD48-28B12BCF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034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341AA5-000B-4C1D-82D7-A228B76AC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4FE202-7799-4127-8643-351565B07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240F5D-A6A9-45CC-A049-1D3816262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5C56E6-7F97-40E6-A980-6CFE6F226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E4E280-EFF5-4524-93C0-D3385E73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993D7E-D6EF-4845-8BF4-5114634E4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954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45E362-F13C-4DE0-A693-685F7AA2E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E5F7F4C-3BE0-4B16-B851-C1A65EB0C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26A871-C311-4775-AD50-4783B5ED6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3A9849-083B-422C-BA10-CF9971003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7491A4-644A-48F8-A52A-C2B3C1BCE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4ABCC1C-3D4A-46E8-A20F-C2542AEFB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99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74AB875-0E7B-4DBA-9CE6-371524EA2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D3D2A7-7F2A-4C8F-AAA9-3FA900EBB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B6C1F2-65D1-4624-85E7-51923EE3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46400-9AAC-4AD7-9A67-2C61E69D02B8}" type="datetimeFigureOut">
              <a:rPr lang="fi-FI" smtClean="0"/>
              <a:t>5.2.2019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82D1B1-DB0B-4374-AC94-B9F6FD58E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474EF3-B0AB-4DF4-9615-71559B42D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14EAA-1233-4D51-99E5-6A9A6F63E0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00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4DFD48-BED7-4053-A9B8-759227887B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E1F3D13-CC30-4525-8C5C-FEFD0EA784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Terveystiedon tutkimuskurssi</a:t>
            </a:r>
          </a:p>
          <a:p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82" y="4140498"/>
            <a:ext cx="3928918" cy="271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EAC6AE-74AF-40F1-BA96-0E8450F9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tavoitteet ja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725884-8E9D-4EB3-9799-63D2872AD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84003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lnSpc>
                <a:spcPct val="110000"/>
              </a:lnSpc>
              <a:buNone/>
            </a:pPr>
            <a:r>
              <a:rPr lang="fi-FI" sz="2400" dirty="0"/>
              <a:t>-Kurssilla luodaan kokonaiskuvaa terveyden edistämisen ja sairauksien ehkäisyn historiallisista kehityslinjoista ja tulevaisuuden haasteista pääpiirteissään.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fi-FI" sz="2400" dirty="0"/>
              <a:t>-Kurssilla vahvistetaan opiskelijan valmiuksia hankkia ja arvioida terveyteen liittyvää tutkimus- ja arkitietoa ja soveltaa terveysosaamistaan aktiivisena kansalaisena. </a:t>
            </a:r>
            <a:endParaRPr lang="fi-FI" sz="2400" b="1" dirty="0"/>
          </a:p>
          <a:p>
            <a:pPr marL="0" indent="0" fontAlgn="base">
              <a:lnSpc>
                <a:spcPct val="110000"/>
              </a:lnSpc>
              <a:buNone/>
            </a:pPr>
            <a:r>
              <a:rPr lang="fi-FI" sz="2400" dirty="0"/>
              <a:t>-Kurssilla perehdytään terveyteen vaikuttavien tekijöiden kriittiseen arviointiin ja pohditaan tutkimuksen ja päätöksenteon mahdollisuuksia terveyden edistämisessä lähiyhteisöissä, yhteiskunnassa ja globaalisti</a:t>
            </a:r>
            <a:r>
              <a:rPr lang="fi-FI" sz="2400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osaa </a:t>
            </a:r>
            <a:r>
              <a:rPr lang="fi-FI" dirty="0"/>
              <a:t>pohtia kansanterveystieteen ja ehkäisevän terveydenhuollon kehityksen päälinjoja kansallisesti ja maailmanlaajuisesti</a:t>
            </a:r>
          </a:p>
          <a:p>
            <a:r>
              <a:rPr lang="fi-FI" dirty="0"/>
              <a:t>osaa hankkia, arvioida ja tulkita terveyteen ja sairauksiin liittyvää tutkimus- ja arkitietoa</a:t>
            </a:r>
          </a:p>
          <a:p>
            <a:r>
              <a:rPr lang="fi-FI" dirty="0"/>
              <a:t>toteuttaa pienimuotoisia terveys-/terveyskäyttäytymiskartoituksia omassa opiskeluympäristössään</a:t>
            </a:r>
          </a:p>
          <a:p>
            <a:r>
              <a:rPr lang="fi-FI" dirty="0"/>
              <a:t>osaa käyttää terveydenhuollon palveluja sekä tuntee asiakkaan ja potilaan oikeudet</a:t>
            </a:r>
          </a:p>
          <a:p>
            <a:r>
              <a:rPr lang="fi-FI" dirty="0"/>
              <a:t>osaa pohtia ja arvioida teknologisen kehityksen merkitystä terveyden ja turvallisuuden näkökulmasta</a:t>
            </a:r>
          </a:p>
          <a:p>
            <a:pPr marL="0" indent="0" fontAlgn="base">
              <a:lnSpc>
                <a:spcPct val="110000"/>
              </a:lnSpc>
              <a:buNone/>
            </a:pPr>
            <a:endParaRPr 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548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lnSpc>
                <a:spcPct val="110000"/>
              </a:lnSpc>
              <a:buNone/>
            </a:pPr>
            <a:r>
              <a:rPr lang="fi-FI" dirty="0"/>
              <a:t>Arviointi: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fi-FI" dirty="0"/>
              <a:t>50 % Tutkimus (suunnitelma, toteutus, raportointi)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fi-FI" dirty="0"/>
              <a:t>50% Kurssilla suoritettavien tehtävien (aikajanat, väittelyt, ydinainesanalyysi, harjoitustehtävät, jne. perusteella.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843" y="3602182"/>
            <a:ext cx="3032630" cy="303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09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190B4-DA3A-4F80-BF4A-E2A764B63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996190-31FD-4E42-996D-6B8BD2E8C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Kurssimateriaali löytyy </a:t>
            </a:r>
            <a:r>
              <a:rPr lang="fi-FI" dirty="0" err="1"/>
              <a:t>pedanetistä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Tea Savio TE3</a:t>
            </a:r>
            <a:r>
              <a:rPr lang="fi-FI" dirty="0"/>
              <a:t> </a:t>
            </a:r>
          </a:p>
          <a:p>
            <a:r>
              <a:rPr lang="fi-FI" dirty="0"/>
              <a:t>Lukijan salasana </a:t>
            </a:r>
          </a:p>
          <a:p>
            <a:r>
              <a:rPr lang="fi-FI" dirty="0"/>
              <a:t>Tehtävien palautukset </a:t>
            </a:r>
            <a:r>
              <a:rPr lang="fi-FI" dirty="0" err="1"/>
              <a:t>pedanet</a:t>
            </a:r>
            <a:r>
              <a:rPr lang="fi-FI" dirty="0"/>
              <a:t> määräaikaan mennessä.</a:t>
            </a:r>
          </a:p>
          <a:p>
            <a:r>
              <a:rPr lang="fi-FI" dirty="0"/>
              <a:t>Lue aina seuraavalle kerralle käsiteltävät kappaleet kirjasta valmiiksi! 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Opit </a:t>
            </a:r>
            <a:r>
              <a:rPr lang="fi-FI" dirty="0"/>
              <a:t>enemmän ja pysyt paremmin kärryillä! </a:t>
            </a:r>
            <a:r>
              <a:rPr lang="fi-FI" dirty="0">
                <a:sym typeface="Wingdings" panose="05000000000000000000" pitchFamily="2" charset="2"/>
              </a:rPr>
              <a:t>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315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r>
              <a:rPr lang="fi-FI" dirty="0" smtClean="0"/>
              <a:t>Kurssiohjelma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5836" y="1117600"/>
            <a:ext cx="10515600" cy="52856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buNone/>
            </a:pPr>
            <a:r>
              <a:rPr lang="fi-FI" sz="8000" dirty="0" smtClean="0"/>
              <a:t>Ti 12.2  Kurssin aloitus</a:t>
            </a:r>
            <a:endParaRPr lang="fi-FI" sz="8000" dirty="0"/>
          </a:p>
          <a:p>
            <a:pPr marL="0" indent="0">
              <a:lnSpc>
                <a:spcPct val="120000"/>
              </a:lnSpc>
              <a:buNone/>
            </a:pPr>
            <a:r>
              <a:rPr lang="fi-FI" sz="8000" dirty="0" smtClean="0"/>
              <a:t>ke </a:t>
            </a:r>
            <a:r>
              <a:rPr lang="fi-FI" sz="8000" dirty="0"/>
              <a:t>13.2 Johdattelua tutkimuksen </a:t>
            </a:r>
            <a:r>
              <a:rPr lang="fi-FI" sz="8000" dirty="0" smtClean="0"/>
              <a:t>tekoon</a:t>
            </a:r>
            <a:r>
              <a:rPr lang="fi-FI" sz="8000" dirty="0"/>
              <a:t/>
            </a:r>
            <a:br>
              <a:rPr lang="fi-FI" sz="8000" dirty="0"/>
            </a:br>
            <a:r>
              <a:rPr lang="fi-FI" sz="8000" dirty="0"/>
              <a:t>ma 18.2 Johdattelua tutkimuksen tekoon</a:t>
            </a:r>
            <a:br>
              <a:rPr lang="fi-FI" sz="8000" dirty="0"/>
            </a:br>
            <a:r>
              <a:rPr lang="fi-FI" sz="8000" dirty="0"/>
              <a:t>ti ja ke 19.2 ja 20.2 Oman tutkimuksen käynnistäminen</a:t>
            </a:r>
            <a:br>
              <a:rPr lang="fi-FI" sz="8000" dirty="0"/>
            </a:br>
            <a:r>
              <a:rPr lang="fi-FI" sz="8000" b="1" dirty="0"/>
              <a:t>Hiihtoloma</a:t>
            </a:r>
            <a:r>
              <a:rPr lang="fi-FI" sz="8000" dirty="0"/>
              <a:t/>
            </a:r>
            <a:br>
              <a:rPr lang="fi-FI" sz="8000" dirty="0"/>
            </a:br>
            <a:r>
              <a:rPr lang="fi-FI" sz="8000" dirty="0"/>
              <a:t>ma 4.3 Omaa tutkimusta</a:t>
            </a:r>
            <a:br>
              <a:rPr lang="fi-FI" sz="8000" dirty="0"/>
            </a:br>
            <a:r>
              <a:rPr lang="fi-FI" sz="8000" b="1" dirty="0"/>
              <a:t>5.3 Talviliikuntapäivä</a:t>
            </a:r>
            <a:r>
              <a:rPr lang="fi-FI" sz="8000" dirty="0"/>
              <a:t/>
            </a:r>
            <a:br>
              <a:rPr lang="fi-FI" sz="8000" dirty="0"/>
            </a:br>
            <a:r>
              <a:rPr lang="fi-FI" sz="8000" dirty="0"/>
              <a:t>ke 6.3 Tutkimusten esittely</a:t>
            </a:r>
            <a:br>
              <a:rPr lang="fi-FI" sz="8000" dirty="0"/>
            </a:br>
            <a:r>
              <a:rPr lang="fi-FI" sz="8000" dirty="0"/>
              <a:t>ma 11.3 </a:t>
            </a:r>
            <a:r>
              <a:rPr lang="fi-FI" sz="8000" dirty="0" smtClean="0"/>
              <a:t>Tutkimusten </a:t>
            </a:r>
            <a:r>
              <a:rPr lang="fi-FI" sz="8000" dirty="0"/>
              <a:t>esittely</a:t>
            </a:r>
            <a:br>
              <a:rPr lang="fi-FI" sz="8000" dirty="0"/>
            </a:br>
            <a:r>
              <a:rPr lang="fi-FI" sz="8000" dirty="0"/>
              <a:t>ti ja ke 12.3 ja 13.3 Terveyden ja sairauden historiaa aikajanoilla</a:t>
            </a:r>
            <a:br>
              <a:rPr lang="fi-FI" sz="8000" dirty="0"/>
            </a:br>
            <a:r>
              <a:rPr lang="fi-FI" sz="8000" dirty="0"/>
              <a:t>ma 18.3 Terveyskysymyksiä Suomessa ja maailmalla; väittelyt</a:t>
            </a:r>
            <a:br>
              <a:rPr lang="fi-FI" sz="8000" dirty="0"/>
            </a:br>
            <a:r>
              <a:rPr lang="fi-FI" sz="8000" dirty="0"/>
              <a:t>ti ja ke 19.3 ja 20.3 Terveyskysymyksiä Suomessa ja maailmalla; väittelyt Terveys ja sosiaalipalvelut; ydinainesanalyysit</a:t>
            </a:r>
            <a:br>
              <a:rPr lang="fi-FI" sz="8000" dirty="0"/>
            </a:br>
            <a:r>
              <a:rPr lang="fi-FI" sz="8000" dirty="0"/>
              <a:t>ma 25.3 Terveys ja sosiaalipalvelut; ydinainesanalyysit</a:t>
            </a:r>
            <a:br>
              <a:rPr lang="fi-FI" sz="8000" dirty="0"/>
            </a:br>
            <a:r>
              <a:rPr lang="fi-FI" sz="8000" dirty="0"/>
              <a:t>ti ja ke 26.3 ja 27.3 Terveys ja sosiaalipalvelut; ydinainesanalyysit esittelyt</a:t>
            </a:r>
            <a:br>
              <a:rPr lang="fi-FI" sz="8000" dirty="0"/>
            </a:br>
            <a:r>
              <a:rPr lang="fi-FI" sz="8000" dirty="0"/>
              <a:t/>
            </a:r>
            <a:br>
              <a:rPr lang="fi-FI" sz="8000" dirty="0"/>
            </a:br>
            <a:r>
              <a:rPr lang="fi-FI" sz="8000" dirty="0"/>
              <a:t/>
            </a:r>
            <a:br>
              <a:rPr lang="fi-FI" sz="8000" dirty="0"/>
            </a:br>
            <a:endParaRPr lang="fi-FI" sz="8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4846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346A6FB-F2C1-44C5-8669-D5ED222E6A49}"/>
              </a:ext>
            </a:extLst>
          </p:cNvPr>
          <p:cNvSpPr txBox="1"/>
          <p:nvPr/>
        </p:nvSpPr>
        <p:spPr>
          <a:xfrm>
            <a:off x="1008668" y="1206630"/>
            <a:ext cx="105297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Tehkää pareittain itsellenne (jokaiselle omiin muistiinpanoihin) aikajanat terveyden ja sairauden historiasta sekä terveys- ja sosiaalipalvelujen kehittymisestä Suomessa. S. 36-69 kappaleet 3-5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/>
              <a:t>Muista poimia tärkeimmät käsitteet ja opettele ne. Esim. </a:t>
            </a:r>
            <a:r>
              <a:rPr lang="fi-FI" sz="2400" dirty="0" err="1"/>
              <a:t>Humoraalioppi</a:t>
            </a:r>
            <a:r>
              <a:rPr lang="fi-FI" sz="2400" dirty="0"/>
              <a:t>, </a:t>
            </a:r>
            <a:r>
              <a:rPr lang="fi-FI" sz="2400" dirty="0" err="1"/>
              <a:t>Miasma</a:t>
            </a:r>
            <a:r>
              <a:rPr lang="fi-FI" sz="2400" dirty="0"/>
              <a:t> teoria.</a:t>
            </a:r>
          </a:p>
          <a:p>
            <a:pPr marL="342900" indent="-342900">
              <a:buFontTx/>
              <a:buChar char="-"/>
            </a:pPr>
            <a:r>
              <a:rPr lang="fi-FI" sz="2400" dirty="0"/>
              <a:t>Panosta selkeyteen ja helppoon opittavuuteen. Vain tärkeimmät asiat, selkeä ulkonäkö ja helppolukuisuus.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/>
              <a:t>Valmis 20.8 maanantai, jolloin myös pyritään käymään läpi valmiita aikajanoja. Valmiit </a:t>
            </a:r>
            <a:r>
              <a:rPr lang="fi-FI" sz="2400" dirty="0" err="1"/>
              <a:t>palautuskansioon</a:t>
            </a:r>
            <a:r>
              <a:rPr lang="fi-FI" sz="2400" dirty="0" err="1">
                <a:sym typeface="Wingdings" panose="05000000000000000000" pitchFamily="2" charset="2"/>
              </a:rPr>
              <a:t>pedanet</a:t>
            </a:r>
            <a:r>
              <a:rPr lang="fi-FI" sz="2400" dirty="0">
                <a:sym typeface="Wingdings" panose="05000000000000000000" pitchFamily="2" charset="2"/>
              </a:rPr>
              <a:t> TE3 aikajanat</a:t>
            </a:r>
            <a:endParaRPr lang="fi-FI" sz="2400" dirty="0"/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endParaRPr lang="fi-FI" sz="24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D9D0F13-9868-4129-96A9-1DF27E186FF1}"/>
              </a:ext>
            </a:extLst>
          </p:cNvPr>
          <p:cNvSpPr txBox="1"/>
          <p:nvPr/>
        </p:nvSpPr>
        <p:spPr>
          <a:xfrm>
            <a:off x="1074656" y="443060"/>
            <a:ext cx="975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Aikajanat YO- kokeisiin valmistautumista varten</a:t>
            </a:r>
          </a:p>
        </p:txBody>
      </p:sp>
    </p:spTree>
    <p:extLst>
      <p:ext uri="{BB962C8B-B14F-4D97-AF65-F5344CB8AC3E}">
        <p14:creationId xmlns:p14="http://schemas.microsoft.com/office/powerpoint/2010/main" val="413449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268</Words>
  <Application>Microsoft Office PowerPoint</Application>
  <PresentationFormat>Laajakuva</PresentationFormat>
  <Paragraphs>35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TE3</vt:lpstr>
      <vt:lpstr>Kurssin tavoitteet ja arviointi</vt:lpstr>
      <vt:lpstr>Arviointi</vt:lpstr>
      <vt:lpstr>Ohjeita</vt:lpstr>
      <vt:lpstr>Kurssiohjelma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TE3</dc:title>
  <dc:creator>Tea Savio</dc:creator>
  <cp:lastModifiedBy>Jouni Alhonmäki</cp:lastModifiedBy>
  <cp:revision>14</cp:revision>
  <dcterms:created xsi:type="dcterms:W3CDTF">2018-07-08T13:21:27Z</dcterms:created>
  <dcterms:modified xsi:type="dcterms:W3CDTF">2019-02-05T07:47:23Z</dcterms:modified>
</cp:coreProperties>
</file>