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2" r:id="rId8"/>
    <p:sldId id="263" r:id="rId9"/>
    <p:sldId id="272" r:id="rId10"/>
    <p:sldId id="264" r:id="rId11"/>
    <p:sldId id="266" r:id="rId12"/>
    <p:sldId id="268" r:id="rId13"/>
    <p:sldId id="270" r:id="rId14"/>
    <p:sldId id="269" r:id="rId15"/>
    <p:sldId id="267" r:id="rId16"/>
    <p:sldId id="271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7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93" d="100"/>
          <a:sy n="93" d="100"/>
        </p:scale>
        <p:origin x="3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89A61-A6AD-4FDA-BC03-A5D9755F5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A9C94-553A-43A0-8301-2479FCF81C18}">
      <dgm:prSet/>
      <dgm:spPr/>
      <dgm:t>
        <a:bodyPr/>
        <a:lstStyle/>
        <a:p>
          <a:r>
            <a:rPr lang="fi-FI"/>
            <a:t>myönteisiä / kielteisiä</a:t>
          </a:r>
          <a:endParaRPr lang="en-US"/>
        </a:p>
      </dgm:t>
    </dgm:pt>
    <dgm:pt modelId="{BC2D54F2-119F-4D6F-A1E7-B14C08006691}" type="parTrans" cxnId="{8B3E7533-B41A-4D19-8726-75B782EDC6F9}">
      <dgm:prSet/>
      <dgm:spPr/>
      <dgm:t>
        <a:bodyPr/>
        <a:lstStyle/>
        <a:p>
          <a:endParaRPr lang="en-US"/>
        </a:p>
      </dgm:t>
    </dgm:pt>
    <dgm:pt modelId="{7C09F3FA-474C-491C-AFF4-3E33BC211B63}" type="sibTrans" cxnId="{8B3E7533-B41A-4D19-8726-75B782EDC6F9}">
      <dgm:prSet/>
      <dgm:spPr/>
      <dgm:t>
        <a:bodyPr/>
        <a:lstStyle/>
        <a:p>
          <a:endParaRPr lang="en-US"/>
        </a:p>
      </dgm:t>
    </dgm:pt>
    <dgm:pt modelId="{5C114F9B-52A2-48A8-880D-D7A3624E8B55}">
      <dgm:prSet/>
      <dgm:spPr/>
      <dgm:t>
        <a:bodyPr/>
        <a:lstStyle/>
        <a:p>
          <a:r>
            <a:rPr lang="fi-FI"/>
            <a:t>suoria / epäsuoria eli välillisiä</a:t>
          </a:r>
          <a:endParaRPr lang="en-US"/>
        </a:p>
      </dgm:t>
    </dgm:pt>
    <dgm:pt modelId="{9D70051A-6E61-4103-95B6-A65AF4D69041}" type="parTrans" cxnId="{0905CA87-EF8E-46FC-8560-1319BBC849E5}">
      <dgm:prSet/>
      <dgm:spPr/>
      <dgm:t>
        <a:bodyPr/>
        <a:lstStyle/>
        <a:p>
          <a:endParaRPr lang="en-US"/>
        </a:p>
      </dgm:t>
    </dgm:pt>
    <dgm:pt modelId="{EC60855C-6687-4241-8CE9-A0B353F127A3}" type="sibTrans" cxnId="{0905CA87-EF8E-46FC-8560-1319BBC849E5}">
      <dgm:prSet/>
      <dgm:spPr/>
      <dgm:t>
        <a:bodyPr/>
        <a:lstStyle/>
        <a:p>
          <a:endParaRPr lang="en-US"/>
        </a:p>
      </dgm:t>
    </dgm:pt>
    <dgm:pt modelId="{ACD1F5B5-73BD-4FF3-BBC8-AD878B901E1B}">
      <dgm:prSet/>
      <dgm:spPr/>
      <dgm:t>
        <a:bodyPr/>
        <a:lstStyle/>
        <a:p>
          <a:r>
            <a:rPr lang="fi-FI" dirty="0"/>
            <a:t>lyhyt- / pitkäkestoisia</a:t>
          </a:r>
          <a:endParaRPr lang="en-US" dirty="0"/>
        </a:p>
      </dgm:t>
    </dgm:pt>
    <dgm:pt modelId="{4E14385E-C43A-488B-B758-381774D193F6}" type="parTrans" cxnId="{9FC2D881-7C00-4BA2-A821-EC161F932C0A}">
      <dgm:prSet/>
      <dgm:spPr/>
      <dgm:t>
        <a:bodyPr/>
        <a:lstStyle/>
        <a:p>
          <a:endParaRPr lang="en-US"/>
        </a:p>
      </dgm:t>
    </dgm:pt>
    <dgm:pt modelId="{D53F7C1A-5562-4E26-ADB6-8DF9B94392F2}" type="sibTrans" cxnId="{9FC2D881-7C00-4BA2-A821-EC161F932C0A}">
      <dgm:prSet/>
      <dgm:spPr/>
      <dgm:t>
        <a:bodyPr/>
        <a:lstStyle/>
        <a:p>
          <a:endParaRPr lang="en-US"/>
        </a:p>
      </dgm:t>
    </dgm:pt>
    <dgm:pt modelId="{84AA2C57-CC4D-40A9-81CC-5E3AFFEAF8E1}">
      <dgm:prSet/>
      <dgm:spPr/>
      <dgm:t>
        <a:bodyPr/>
        <a:lstStyle/>
        <a:p>
          <a:r>
            <a:rPr lang="fi-FI"/>
            <a:t>palautuvia / pysyviä</a:t>
          </a:r>
          <a:endParaRPr lang="en-US"/>
        </a:p>
      </dgm:t>
    </dgm:pt>
    <dgm:pt modelId="{19C854BB-9EC6-4480-93C3-C5E12C0A569B}" type="parTrans" cxnId="{B97B53CE-6896-4F37-8888-0782731FE682}">
      <dgm:prSet/>
      <dgm:spPr/>
      <dgm:t>
        <a:bodyPr/>
        <a:lstStyle/>
        <a:p>
          <a:endParaRPr lang="en-US"/>
        </a:p>
      </dgm:t>
    </dgm:pt>
    <dgm:pt modelId="{FC1DBAB1-69E3-412E-AF8E-1B13B1508AC6}" type="sibTrans" cxnId="{B97B53CE-6896-4F37-8888-0782731FE682}">
      <dgm:prSet/>
      <dgm:spPr/>
      <dgm:t>
        <a:bodyPr/>
        <a:lstStyle/>
        <a:p>
          <a:endParaRPr lang="en-US"/>
        </a:p>
      </dgm:t>
    </dgm:pt>
    <dgm:pt modelId="{63D67BF1-8AA5-4C3D-BFFC-D03C30BCB7E8}">
      <dgm:prSet/>
      <dgm:spPr/>
      <dgm:t>
        <a:bodyPr/>
        <a:lstStyle/>
        <a:p>
          <a:r>
            <a:rPr lang="fi-FI"/>
            <a:t>toisiaan voimistavia / heikentäviä</a:t>
          </a:r>
          <a:endParaRPr lang="en-US"/>
        </a:p>
      </dgm:t>
    </dgm:pt>
    <dgm:pt modelId="{5FA0192D-E305-4AE8-B370-D8356621CD52}" type="parTrans" cxnId="{1189D53D-41BD-4A24-932C-04DC3E8236B7}">
      <dgm:prSet/>
      <dgm:spPr/>
      <dgm:t>
        <a:bodyPr/>
        <a:lstStyle/>
        <a:p>
          <a:endParaRPr lang="en-US"/>
        </a:p>
      </dgm:t>
    </dgm:pt>
    <dgm:pt modelId="{B4BDEC75-7531-403C-AFFB-6B5E1864AD69}" type="sibTrans" cxnId="{1189D53D-41BD-4A24-932C-04DC3E8236B7}">
      <dgm:prSet/>
      <dgm:spPr/>
      <dgm:t>
        <a:bodyPr/>
        <a:lstStyle/>
        <a:p>
          <a:endParaRPr lang="en-US"/>
        </a:p>
      </dgm:t>
    </dgm:pt>
    <dgm:pt modelId="{BD5867C5-9C65-4916-BA24-7AD1553481E1}" type="pres">
      <dgm:prSet presAssocID="{DB789A61-A6AD-4FDA-BC03-A5D9755F5ADB}" presName="linear" presStyleCnt="0">
        <dgm:presLayoutVars>
          <dgm:animLvl val="lvl"/>
          <dgm:resizeHandles val="exact"/>
        </dgm:presLayoutVars>
      </dgm:prSet>
      <dgm:spPr/>
    </dgm:pt>
    <dgm:pt modelId="{8D4F2C0E-CE2A-4233-BE57-EB9176E4995F}" type="pres">
      <dgm:prSet presAssocID="{9F7A9C94-553A-43A0-8301-2479FCF81C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DCC620-C6D0-4091-A5E7-656F64B9DB1E}" type="pres">
      <dgm:prSet presAssocID="{7C09F3FA-474C-491C-AFF4-3E33BC211B63}" presName="spacer" presStyleCnt="0"/>
      <dgm:spPr/>
    </dgm:pt>
    <dgm:pt modelId="{0498B7B2-8B1C-4030-B584-6F28CA269D6D}" type="pres">
      <dgm:prSet presAssocID="{5C114F9B-52A2-48A8-880D-D7A3624E8B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07D63-45C7-4846-AA9A-683CC489298B}" type="pres">
      <dgm:prSet presAssocID="{EC60855C-6687-4241-8CE9-A0B353F127A3}" presName="spacer" presStyleCnt="0"/>
      <dgm:spPr/>
    </dgm:pt>
    <dgm:pt modelId="{848FA7BE-DB8F-483C-A001-8FB76149D4F1}" type="pres">
      <dgm:prSet presAssocID="{ACD1F5B5-73BD-4FF3-BBC8-AD878B901E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DF4D8C-DD2F-4EE3-9223-52FEB21AFEDB}" type="pres">
      <dgm:prSet presAssocID="{D53F7C1A-5562-4E26-ADB6-8DF9B94392F2}" presName="spacer" presStyleCnt="0"/>
      <dgm:spPr/>
    </dgm:pt>
    <dgm:pt modelId="{E2CB5858-8BBF-4775-A556-A8A5114804D7}" type="pres">
      <dgm:prSet presAssocID="{84AA2C57-CC4D-40A9-81CC-5E3AFFEAF8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036886-4095-4DC5-9A4C-CDF2B81A7591}" type="pres">
      <dgm:prSet presAssocID="{FC1DBAB1-69E3-412E-AF8E-1B13B1508AC6}" presName="spacer" presStyleCnt="0"/>
      <dgm:spPr/>
    </dgm:pt>
    <dgm:pt modelId="{98C75BD8-FE9E-4BFE-A3B5-FBBDA0B36EB8}" type="pres">
      <dgm:prSet presAssocID="{63D67BF1-8AA5-4C3D-BFFC-D03C30BCB7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44530B-AC21-4421-99DB-B1649544E4C5}" type="presOf" srcId="{DB789A61-A6AD-4FDA-BC03-A5D9755F5ADB}" destId="{BD5867C5-9C65-4916-BA24-7AD1553481E1}" srcOrd="0" destOrd="0" presId="urn:microsoft.com/office/officeart/2005/8/layout/vList2"/>
    <dgm:cxn modelId="{838B0E0F-866B-4AF0-9110-66C2CD3BC144}" type="presOf" srcId="{5C114F9B-52A2-48A8-880D-D7A3624E8B55}" destId="{0498B7B2-8B1C-4030-B584-6F28CA269D6D}" srcOrd="0" destOrd="0" presId="urn:microsoft.com/office/officeart/2005/8/layout/vList2"/>
    <dgm:cxn modelId="{4CAD5012-804E-436E-974F-0D2C6C7C27C1}" type="presOf" srcId="{84AA2C57-CC4D-40A9-81CC-5E3AFFEAF8E1}" destId="{E2CB5858-8BBF-4775-A556-A8A5114804D7}" srcOrd="0" destOrd="0" presId="urn:microsoft.com/office/officeart/2005/8/layout/vList2"/>
    <dgm:cxn modelId="{8B3E7533-B41A-4D19-8726-75B782EDC6F9}" srcId="{DB789A61-A6AD-4FDA-BC03-A5D9755F5ADB}" destId="{9F7A9C94-553A-43A0-8301-2479FCF81C18}" srcOrd="0" destOrd="0" parTransId="{BC2D54F2-119F-4D6F-A1E7-B14C08006691}" sibTransId="{7C09F3FA-474C-491C-AFF4-3E33BC211B63}"/>
    <dgm:cxn modelId="{1189D53D-41BD-4A24-932C-04DC3E8236B7}" srcId="{DB789A61-A6AD-4FDA-BC03-A5D9755F5ADB}" destId="{63D67BF1-8AA5-4C3D-BFFC-D03C30BCB7E8}" srcOrd="4" destOrd="0" parTransId="{5FA0192D-E305-4AE8-B370-D8356621CD52}" sibTransId="{B4BDEC75-7531-403C-AFFB-6B5E1864AD69}"/>
    <dgm:cxn modelId="{EB92936F-BB16-4882-B43A-0EFDC3D66693}" type="presOf" srcId="{63D67BF1-8AA5-4C3D-BFFC-D03C30BCB7E8}" destId="{98C75BD8-FE9E-4BFE-A3B5-FBBDA0B36EB8}" srcOrd="0" destOrd="0" presId="urn:microsoft.com/office/officeart/2005/8/layout/vList2"/>
    <dgm:cxn modelId="{9FC2D881-7C00-4BA2-A821-EC161F932C0A}" srcId="{DB789A61-A6AD-4FDA-BC03-A5D9755F5ADB}" destId="{ACD1F5B5-73BD-4FF3-BBC8-AD878B901E1B}" srcOrd="2" destOrd="0" parTransId="{4E14385E-C43A-488B-B758-381774D193F6}" sibTransId="{D53F7C1A-5562-4E26-ADB6-8DF9B94392F2}"/>
    <dgm:cxn modelId="{0905CA87-EF8E-46FC-8560-1319BBC849E5}" srcId="{DB789A61-A6AD-4FDA-BC03-A5D9755F5ADB}" destId="{5C114F9B-52A2-48A8-880D-D7A3624E8B55}" srcOrd="1" destOrd="0" parTransId="{9D70051A-6E61-4103-95B6-A65AF4D69041}" sibTransId="{EC60855C-6687-4241-8CE9-A0B353F127A3}"/>
    <dgm:cxn modelId="{9CDC3DCE-2FEA-4E95-A353-44CAA9DBDD95}" type="presOf" srcId="{9F7A9C94-553A-43A0-8301-2479FCF81C18}" destId="{8D4F2C0E-CE2A-4233-BE57-EB9176E4995F}" srcOrd="0" destOrd="0" presId="urn:microsoft.com/office/officeart/2005/8/layout/vList2"/>
    <dgm:cxn modelId="{B97B53CE-6896-4F37-8888-0782731FE682}" srcId="{DB789A61-A6AD-4FDA-BC03-A5D9755F5ADB}" destId="{84AA2C57-CC4D-40A9-81CC-5E3AFFEAF8E1}" srcOrd="3" destOrd="0" parTransId="{19C854BB-9EC6-4480-93C3-C5E12C0A569B}" sibTransId="{FC1DBAB1-69E3-412E-AF8E-1B13B1508AC6}"/>
    <dgm:cxn modelId="{00998EF2-5A33-4808-9BEA-B8620B5051E4}" type="presOf" srcId="{ACD1F5B5-73BD-4FF3-BBC8-AD878B901E1B}" destId="{848FA7BE-DB8F-483C-A001-8FB76149D4F1}" srcOrd="0" destOrd="0" presId="urn:microsoft.com/office/officeart/2005/8/layout/vList2"/>
    <dgm:cxn modelId="{56DF15C0-E8B5-4090-B5D3-ECFB4C78C9BA}" type="presParOf" srcId="{BD5867C5-9C65-4916-BA24-7AD1553481E1}" destId="{8D4F2C0E-CE2A-4233-BE57-EB9176E4995F}" srcOrd="0" destOrd="0" presId="urn:microsoft.com/office/officeart/2005/8/layout/vList2"/>
    <dgm:cxn modelId="{9F3417A7-F014-4D9F-AEE4-92A4B80D0966}" type="presParOf" srcId="{BD5867C5-9C65-4916-BA24-7AD1553481E1}" destId="{C4DCC620-C6D0-4091-A5E7-656F64B9DB1E}" srcOrd="1" destOrd="0" presId="urn:microsoft.com/office/officeart/2005/8/layout/vList2"/>
    <dgm:cxn modelId="{946FF2FA-54F4-48F8-A255-A2BB8C0603AC}" type="presParOf" srcId="{BD5867C5-9C65-4916-BA24-7AD1553481E1}" destId="{0498B7B2-8B1C-4030-B584-6F28CA269D6D}" srcOrd="2" destOrd="0" presId="urn:microsoft.com/office/officeart/2005/8/layout/vList2"/>
    <dgm:cxn modelId="{63D26129-08A0-4881-B594-9CEB4C81EDCC}" type="presParOf" srcId="{BD5867C5-9C65-4916-BA24-7AD1553481E1}" destId="{25107D63-45C7-4846-AA9A-683CC489298B}" srcOrd="3" destOrd="0" presId="urn:microsoft.com/office/officeart/2005/8/layout/vList2"/>
    <dgm:cxn modelId="{0A85A7A3-5C78-4302-BC65-3E434C46E227}" type="presParOf" srcId="{BD5867C5-9C65-4916-BA24-7AD1553481E1}" destId="{848FA7BE-DB8F-483C-A001-8FB76149D4F1}" srcOrd="4" destOrd="0" presId="urn:microsoft.com/office/officeart/2005/8/layout/vList2"/>
    <dgm:cxn modelId="{9C540B12-D402-4DB6-8F60-D8377255593B}" type="presParOf" srcId="{BD5867C5-9C65-4916-BA24-7AD1553481E1}" destId="{BBDF4D8C-DD2F-4EE3-9223-52FEB21AFEDB}" srcOrd="5" destOrd="0" presId="urn:microsoft.com/office/officeart/2005/8/layout/vList2"/>
    <dgm:cxn modelId="{AD428376-30DF-42FF-B00C-83C46123B5CD}" type="presParOf" srcId="{BD5867C5-9C65-4916-BA24-7AD1553481E1}" destId="{E2CB5858-8BBF-4775-A556-A8A5114804D7}" srcOrd="6" destOrd="0" presId="urn:microsoft.com/office/officeart/2005/8/layout/vList2"/>
    <dgm:cxn modelId="{A0C0E7FB-EDEF-446B-B3F6-4E295466171D}" type="presParOf" srcId="{BD5867C5-9C65-4916-BA24-7AD1553481E1}" destId="{65036886-4095-4DC5-9A4C-CDF2B81A7591}" srcOrd="7" destOrd="0" presId="urn:microsoft.com/office/officeart/2005/8/layout/vList2"/>
    <dgm:cxn modelId="{FD851119-BAD9-4E01-B91A-C25616D52E06}" type="presParOf" srcId="{BD5867C5-9C65-4916-BA24-7AD1553481E1}" destId="{98C75BD8-FE9E-4BFE-A3B5-FBBDA0B36E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9774F-F133-497D-B2C1-5A76D4E6BF0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FBF0ADC7-4462-46F9-B9A5-D79AF36DC213}">
      <dgm:prSet phldrT="[Teksti]"/>
      <dgm:spPr/>
      <dgm:t>
        <a:bodyPr/>
        <a:lstStyle/>
        <a:p>
          <a:r>
            <a:rPr lang="fi-FI" dirty="0"/>
            <a:t>MELU</a:t>
          </a:r>
        </a:p>
      </dgm:t>
    </dgm:pt>
    <dgm:pt modelId="{7F3D965D-7A27-4B1F-86AC-BD9FB1991516}" type="parTrans" cxnId="{08DD9FE4-3276-46E6-A777-15399377D720}">
      <dgm:prSet/>
      <dgm:spPr/>
      <dgm:t>
        <a:bodyPr/>
        <a:lstStyle/>
        <a:p>
          <a:endParaRPr lang="fi-FI"/>
        </a:p>
      </dgm:t>
    </dgm:pt>
    <dgm:pt modelId="{DA6AD0C2-4D34-492B-98B0-6616B3784D8E}" type="sibTrans" cxnId="{08DD9FE4-3276-46E6-A777-15399377D720}">
      <dgm:prSet/>
      <dgm:spPr/>
      <dgm:t>
        <a:bodyPr/>
        <a:lstStyle/>
        <a:p>
          <a:endParaRPr lang="fi-FI"/>
        </a:p>
      </dgm:t>
    </dgm:pt>
    <dgm:pt modelId="{25023DE9-B0F9-4EBF-BA11-8D6C3D31B08C}">
      <dgm:prSet phldrT="[Teksti]"/>
      <dgm:spPr/>
      <dgm:t>
        <a:bodyPr/>
        <a:lstStyle/>
        <a:p>
          <a:r>
            <a:rPr lang="fi-FI" dirty="0"/>
            <a:t>Oppimisvaikeudet</a:t>
          </a:r>
        </a:p>
      </dgm:t>
    </dgm:pt>
    <dgm:pt modelId="{5AADA7EB-12C8-413A-9769-50A0AA42B1B8}" type="parTrans" cxnId="{852DB64E-B9BA-4544-9F77-544F32FB4C83}">
      <dgm:prSet/>
      <dgm:spPr/>
      <dgm:t>
        <a:bodyPr/>
        <a:lstStyle/>
        <a:p>
          <a:endParaRPr lang="fi-FI"/>
        </a:p>
      </dgm:t>
    </dgm:pt>
    <dgm:pt modelId="{0E3AF24E-EEA0-423B-9077-69B414FAD768}" type="sibTrans" cxnId="{852DB64E-B9BA-4544-9F77-544F32FB4C83}">
      <dgm:prSet/>
      <dgm:spPr/>
      <dgm:t>
        <a:bodyPr/>
        <a:lstStyle/>
        <a:p>
          <a:endParaRPr lang="fi-FI"/>
        </a:p>
      </dgm:t>
    </dgm:pt>
    <dgm:pt modelId="{71EB2B39-0CAB-408A-8D3C-48DA33EF2EA9}">
      <dgm:prSet phldrT="[Teksti]"/>
      <dgm:spPr/>
      <dgm:t>
        <a:bodyPr/>
        <a:lstStyle/>
        <a:p>
          <a:r>
            <a:rPr lang="fi-FI" dirty="0"/>
            <a:t>Motivaatio heikkenee</a:t>
          </a:r>
        </a:p>
      </dgm:t>
    </dgm:pt>
    <dgm:pt modelId="{6D6B7C2A-A064-42EF-8599-53A31EFC63B1}" type="parTrans" cxnId="{8CE9A3E0-556A-4796-A6D8-1659DE0FAA67}">
      <dgm:prSet/>
      <dgm:spPr/>
      <dgm:t>
        <a:bodyPr/>
        <a:lstStyle/>
        <a:p>
          <a:endParaRPr lang="fi-FI"/>
        </a:p>
      </dgm:t>
    </dgm:pt>
    <dgm:pt modelId="{E174E50C-DD12-421C-8CEC-BC1EC1E076DF}" type="sibTrans" cxnId="{8CE9A3E0-556A-4796-A6D8-1659DE0FAA67}">
      <dgm:prSet/>
      <dgm:spPr/>
      <dgm:t>
        <a:bodyPr/>
        <a:lstStyle/>
        <a:p>
          <a:endParaRPr lang="fi-FI"/>
        </a:p>
      </dgm:t>
    </dgm:pt>
    <dgm:pt modelId="{491CB536-ECC6-4F68-8704-D5801D57A100}">
      <dgm:prSet phldrT="[Teksti]"/>
      <dgm:spPr/>
      <dgm:t>
        <a:bodyPr/>
        <a:lstStyle/>
        <a:p>
          <a:r>
            <a:rPr lang="fi-FI" dirty="0"/>
            <a:t>TULOKSET</a:t>
          </a:r>
        </a:p>
      </dgm:t>
    </dgm:pt>
    <dgm:pt modelId="{588B2EC6-DA49-4E32-9701-345D9EDF8D80}" type="parTrans" cxnId="{FD8715F4-D600-45FC-B2DA-AAF9C342A155}">
      <dgm:prSet/>
      <dgm:spPr/>
      <dgm:t>
        <a:bodyPr/>
        <a:lstStyle/>
        <a:p>
          <a:endParaRPr lang="fi-FI"/>
        </a:p>
      </dgm:t>
    </dgm:pt>
    <dgm:pt modelId="{67F0D761-D8DD-410D-895D-601EDD4A9A59}" type="sibTrans" cxnId="{FD8715F4-D600-45FC-B2DA-AAF9C342A155}">
      <dgm:prSet/>
      <dgm:spPr/>
      <dgm:t>
        <a:bodyPr/>
        <a:lstStyle/>
        <a:p>
          <a:endParaRPr lang="fi-FI"/>
        </a:p>
      </dgm:t>
    </dgm:pt>
    <dgm:pt modelId="{BE17137B-7D14-4DFD-9ECF-58CE4ADBC82F}">
      <dgm:prSet phldrT="[Teksti]"/>
      <dgm:spPr/>
      <dgm:t>
        <a:bodyPr/>
        <a:lstStyle/>
        <a:p>
          <a:r>
            <a:rPr lang="fi-FI" dirty="0"/>
            <a:t>Opiskelutulokset laskevat</a:t>
          </a:r>
        </a:p>
      </dgm:t>
    </dgm:pt>
    <dgm:pt modelId="{3295E69C-CDBE-435F-9084-D0FCB7056280}" type="parTrans" cxnId="{2A321B21-83E1-41BD-B1F7-EC4783146DA4}">
      <dgm:prSet/>
      <dgm:spPr/>
      <dgm:t>
        <a:bodyPr/>
        <a:lstStyle/>
        <a:p>
          <a:endParaRPr lang="fi-FI"/>
        </a:p>
      </dgm:t>
    </dgm:pt>
    <dgm:pt modelId="{025F1008-7ED2-46BB-9362-11582854930B}" type="sibTrans" cxnId="{2A321B21-83E1-41BD-B1F7-EC4783146DA4}">
      <dgm:prSet/>
      <dgm:spPr/>
      <dgm:t>
        <a:bodyPr/>
        <a:lstStyle/>
        <a:p>
          <a:endParaRPr lang="fi-FI"/>
        </a:p>
      </dgm:t>
    </dgm:pt>
    <dgm:pt modelId="{6F0C7B82-BDCA-40E1-B802-5D13121D3FEF}">
      <dgm:prSet phldrT="[Teksti]"/>
      <dgm:spPr/>
      <dgm:t>
        <a:bodyPr/>
        <a:lstStyle/>
        <a:p>
          <a:r>
            <a:rPr lang="fi-FI" dirty="0"/>
            <a:t>TERVEYS</a:t>
          </a:r>
        </a:p>
      </dgm:t>
    </dgm:pt>
    <dgm:pt modelId="{884D2EED-3560-4421-A191-FE5271B57A9A}" type="parTrans" cxnId="{AD723C67-5514-4DB8-96B5-64639CAAD2C3}">
      <dgm:prSet/>
      <dgm:spPr/>
      <dgm:t>
        <a:bodyPr/>
        <a:lstStyle/>
        <a:p>
          <a:endParaRPr lang="fi-FI"/>
        </a:p>
      </dgm:t>
    </dgm:pt>
    <dgm:pt modelId="{B0B5BCDB-AB49-4B1F-B77B-6F185EBF8EA0}" type="sibTrans" cxnId="{AD723C67-5514-4DB8-96B5-64639CAAD2C3}">
      <dgm:prSet/>
      <dgm:spPr/>
      <dgm:t>
        <a:bodyPr/>
        <a:lstStyle/>
        <a:p>
          <a:endParaRPr lang="fi-FI"/>
        </a:p>
      </dgm:t>
    </dgm:pt>
    <dgm:pt modelId="{5054D8B3-1F93-4963-AFA0-9FE7A9C968CE}">
      <dgm:prSet phldrT="[Teksti]"/>
      <dgm:spPr/>
      <dgm:t>
        <a:bodyPr/>
        <a:lstStyle/>
        <a:p>
          <a:r>
            <a:rPr lang="fi-FI" dirty="0"/>
            <a:t>Luottamus omiin kykyihin ja tulevaisuuteen heikkenee</a:t>
          </a:r>
        </a:p>
      </dgm:t>
    </dgm:pt>
    <dgm:pt modelId="{CCD74FEB-401C-4608-A5F4-97793D7CDCFE}" type="parTrans" cxnId="{A8F68797-8B8C-470A-B7DF-84F57B248EB1}">
      <dgm:prSet/>
      <dgm:spPr/>
      <dgm:t>
        <a:bodyPr/>
        <a:lstStyle/>
        <a:p>
          <a:endParaRPr lang="fi-FI"/>
        </a:p>
      </dgm:t>
    </dgm:pt>
    <dgm:pt modelId="{5424A1BA-C0DD-4B34-95B7-55490A5222E2}" type="sibTrans" cxnId="{A8F68797-8B8C-470A-B7DF-84F57B248EB1}">
      <dgm:prSet/>
      <dgm:spPr/>
      <dgm:t>
        <a:bodyPr/>
        <a:lstStyle/>
        <a:p>
          <a:endParaRPr lang="fi-FI"/>
        </a:p>
      </dgm:t>
    </dgm:pt>
    <dgm:pt modelId="{424F2B0A-1439-4EC7-B10F-FF28BDEB1C59}">
      <dgm:prSet phldrT="[Teksti]"/>
      <dgm:spPr/>
      <dgm:t>
        <a:bodyPr/>
        <a:lstStyle/>
        <a:p>
          <a:r>
            <a:rPr lang="fi-FI" dirty="0"/>
            <a:t>Stressi kasvaa</a:t>
          </a:r>
        </a:p>
      </dgm:t>
    </dgm:pt>
    <dgm:pt modelId="{721EF8E7-1F5D-4707-91D6-99C9E979377C}" type="parTrans" cxnId="{BC07ED65-19D0-465B-8008-13AA3EE63C56}">
      <dgm:prSet/>
      <dgm:spPr/>
      <dgm:t>
        <a:bodyPr/>
        <a:lstStyle/>
        <a:p>
          <a:endParaRPr lang="fi-FI"/>
        </a:p>
      </dgm:t>
    </dgm:pt>
    <dgm:pt modelId="{323E2C76-D356-409E-87E6-2BAF57D6FDF6}" type="sibTrans" cxnId="{BC07ED65-19D0-465B-8008-13AA3EE63C56}">
      <dgm:prSet/>
      <dgm:spPr/>
      <dgm:t>
        <a:bodyPr/>
        <a:lstStyle/>
        <a:p>
          <a:endParaRPr lang="fi-FI"/>
        </a:p>
      </dgm:t>
    </dgm:pt>
    <dgm:pt modelId="{77156FDE-8753-44BA-A701-50317632C9AF}" type="pres">
      <dgm:prSet presAssocID="{05E9774F-F133-497D-B2C1-5A76D4E6BF0C}" presName="linearFlow" presStyleCnt="0">
        <dgm:presLayoutVars>
          <dgm:dir/>
          <dgm:animLvl val="lvl"/>
          <dgm:resizeHandles val="exact"/>
        </dgm:presLayoutVars>
      </dgm:prSet>
      <dgm:spPr/>
    </dgm:pt>
    <dgm:pt modelId="{C3949CBC-29F7-4702-990B-26AE40ABDCB8}" type="pres">
      <dgm:prSet presAssocID="{FBF0ADC7-4462-46F9-B9A5-D79AF36DC213}" presName="composite" presStyleCnt="0"/>
      <dgm:spPr/>
    </dgm:pt>
    <dgm:pt modelId="{30C06A65-9E47-4C41-BA71-176EE243301E}" type="pres">
      <dgm:prSet presAssocID="{FBF0ADC7-4462-46F9-B9A5-D79AF36DC21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3F00B6D-2C03-4095-B8A1-5EC13E18908E}" type="pres">
      <dgm:prSet presAssocID="{FBF0ADC7-4462-46F9-B9A5-D79AF36DC213}" presName="descendantText" presStyleLbl="alignAcc1" presStyleIdx="0" presStyleCnt="3">
        <dgm:presLayoutVars>
          <dgm:bulletEnabled val="1"/>
        </dgm:presLayoutVars>
      </dgm:prSet>
      <dgm:spPr/>
    </dgm:pt>
    <dgm:pt modelId="{4E167E77-7943-48F5-9151-CD35597AEBD2}" type="pres">
      <dgm:prSet presAssocID="{DA6AD0C2-4D34-492B-98B0-6616B3784D8E}" presName="sp" presStyleCnt="0"/>
      <dgm:spPr/>
    </dgm:pt>
    <dgm:pt modelId="{20279B2D-1DE5-4DA0-9DB7-B1D55EE41EFF}" type="pres">
      <dgm:prSet presAssocID="{491CB536-ECC6-4F68-8704-D5801D57A100}" presName="composite" presStyleCnt="0"/>
      <dgm:spPr/>
    </dgm:pt>
    <dgm:pt modelId="{E3C00E0F-A800-4528-863C-77D654C075E5}" type="pres">
      <dgm:prSet presAssocID="{491CB536-ECC6-4F68-8704-D5801D57A10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4E83DA-F05B-4042-8C13-6AA27A1A85AD}" type="pres">
      <dgm:prSet presAssocID="{491CB536-ECC6-4F68-8704-D5801D57A100}" presName="descendantText" presStyleLbl="alignAcc1" presStyleIdx="1" presStyleCnt="3">
        <dgm:presLayoutVars>
          <dgm:bulletEnabled val="1"/>
        </dgm:presLayoutVars>
      </dgm:prSet>
      <dgm:spPr/>
    </dgm:pt>
    <dgm:pt modelId="{5C7E80B1-72BC-4EAC-B7EB-1308F0E909F7}" type="pres">
      <dgm:prSet presAssocID="{67F0D761-D8DD-410D-895D-601EDD4A9A59}" presName="sp" presStyleCnt="0"/>
      <dgm:spPr/>
    </dgm:pt>
    <dgm:pt modelId="{956AC4A9-77DD-4117-A3CA-0A13A31075B8}" type="pres">
      <dgm:prSet presAssocID="{6F0C7B82-BDCA-40E1-B802-5D13121D3FEF}" presName="composite" presStyleCnt="0"/>
      <dgm:spPr/>
    </dgm:pt>
    <dgm:pt modelId="{A6D6A45E-B8F2-4115-A922-05366D56FADD}" type="pres">
      <dgm:prSet presAssocID="{6F0C7B82-BDCA-40E1-B802-5D13121D3F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60822A-FBBE-4AD4-A2F3-078BC6486224}" type="pres">
      <dgm:prSet presAssocID="{6F0C7B82-BDCA-40E1-B802-5D13121D3FE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B2F0312-4F88-4C4F-A0FD-C534357D5EC0}" type="presOf" srcId="{BE17137B-7D14-4DFD-9ECF-58CE4ADBC82F}" destId="{434E83DA-F05B-4042-8C13-6AA27A1A85AD}" srcOrd="0" destOrd="0" presId="urn:microsoft.com/office/officeart/2005/8/layout/chevron2"/>
    <dgm:cxn modelId="{4CCAFA1A-073A-4267-9409-3D153C7961E0}" type="presOf" srcId="{FBF0ADC7-4462-46F9-B9A5-D79AF36DC213}" destId="{30C06A65-9E47-4C41-BA71-176EE243301E}" srcOrd="0" destOrd="0" presId="urn:microsoft.com/office/officeart/2005/8/layout/chevron2"/>
    <dgm:cxn modelId="{2A321B21-83E1-41BD-B1F7-EC4783146DA4}" srcId="{491CB536-ECC6-4F68-8704-D5801D57A100}" destId="{BE17137B-7D14-4DFD-9ECF-58CE4ADBC82F}" srcOrd="0" destOrd="0" parTransId="{3295E69C-CDBE-435F-9084-D0FCB7056280}" sibTransId="{025F1008-7ED2-46BB-9362-11582854930B}"/>
    <dgm:cxn modelId="{40F1B730-1AA0-4A10-A72F-69884254F048}" type="presOf" srcId="{25023DE9-B0F9-4EBF-BA11-8D6C3D31B08C}" destId="{A3F00B6D-2C03-4095-B8A1-5EC13E18908E}" srcOrd="0" destOrd="0" presId="urn:microsoft.com/office/officeart/2005/8/layout/chevron2"/>
    <dgm:cxn modelId="{DBD1CC3A-5C9A-4838-800D-84B2DFDDF081}" type="presOf" srcId="{5054D8B3-1F93-4963-AFA0-9FE7A9C968CE}" destId="{8660822A-FBBE-4AD4-A2F3-078BC6486224}" srcOrd="0" destOrd="0" presId="urn:microsoft.com/office/officeart/2005/8/layout/chevron2"/>
    <dgm:cxn modelId="{BC07ED65-19D0-465B-8008-13AA3EE63C56}" srcId="{491CB536-ECC6-4F68-8704-D5801D57A100}" destId="{424F2B0A-1439-4EC7-B10F-FF28BDEB1C59}" srcOrd="1" destOrd="0" parTransId="{721EF8E7-1F5D-4707-91D6-99C9E979377C}" sibTransId="{323E2C76-D356-409E-87E6-2BAF57D6FDF6}"/>
    <dgm:cxn modelId="{AD723C67-5514-4DB8-96B5-64639CAAD2C3}" srcId="{05E9774F-F133-497D-B2C1-5A76D4E6BF0C}" destId="{6F0C7B82-BDCA-40E1-B802-5D13121D3FEF}" srcOrd="2" destOrd="0" parTransId="{884D2EED-3560-4421-A191-FE5271B57A9A}" sibTransId="{B0B5BCDB-AB49-4B1F-B77B-6F185EBF8EA0}"/>
    <dgm:cxn modelId="{852DB64E-B9BA-4544-9F77-544F32FB4C83}" srcId="{FBF0ADC7-4462-46F9-B9A5-D79AF36DC213}" destId="{25023DE9-B0F9-4EBF-BA11-8D6C3D31B08C}" srcOrd="0" destOrd="0" parTransId="{5AADA7EB-12C8-413A-9769-50A0AA42B1B8}" sibTransId="{0E3AF24E-EEA0-423B-9077-69B414FAD768}"/>
    <dgm:cxn modelId="{3A875585-4C21-4E67-903E-1FDE0766EB89}" type="presOf" srcId="{71EB2B39-0CAB-408A-8D3C-48DA33EF2EA9}" destId="{A3F00B6D-2C03-4095-B8A1-5EC13E18908E}" srcOrd="0" destOrd="1" presId="urn:microsoft.com/office/officeart/2005/8/layout/chevron2"/>
    <dgm:cxn modelId="{A8F68797-8B8C-470A-B7DF-84F57B248EB1}" srcId="{6F0C7B82-BDCA-40E1-B802-5D13121D3FEF}" destId="{5054D8B3-1F93-4963-AFA0-9FE7A9C968CE}" srcOrd="0" destOrd="0" parTransId="{CCD74FEB-401C-4608-A5F4-97793D7CDCFE}" sibTransId="{5424A1BA-C0DD-4B34-95B7-55490A5222E2}"/>
    <dgm:cxn modelId="{D595399A-0E3E-4C69-8061-16DB70D2EDB2}" type="presOf" srcId="{6F0C7B82-BDCA-40E1-B802-5D13121D3FEF}" destId="{A6D6A45E-B8F2-4115-A922-05366D56FADD}" srcOrd="0" destOrd="0" presId="urn:microsoft.com/office/officeart/2005/8/layout/chevron2"/>
    <dgm:cxn modelId="{FF0924C9-8DFF-4639-9420-CE1D59F5C2D5}" type="presOf" srcId="{424F2B0A-1439-4EC7-B10F-FF28BDEB1C59}" destId="{434E83DA-F05B-4042-8C13-6AA27A1A85AD}" srcOrd="0" destOrd="1" presId="urn:microsoft.com/office/officeart/2005/8/layout/chevron2"/>
    <dgm:cxn modelId="{D9F364D9-E033-4271-BAFB-43C1CB82F099}" type="presOf" srcId="{491CB536-ECC6-4F68-8704-D5801D57A100}" destId="{E3C00E0F-A800-4528-863C-77D654C075E5}" srcOrd="0" destOrd="0" presId="urn:microsoft.com/office/officeart/2005/8/layout/chevron2"/>
    <dgm:cxn modelId="{8CE9A3E0-556A-4796-A6D8-1659DE0FAA67}" srcId="{FBF0ADC7-4462-46F9-B9A5-D79AF36DC213}" destId="{71EB2B39-0CAB-408A-8D3C-48DA33EF2EA9}" srcOrd="1" destOrd="0" parTransId="{6D6B7C2A-A064-42EF-8599-53A31EFC63B1}" sibTransId="{E174E50C-DD12-421C-8CEC-BC1EC1E076DF}"/>
    <dgm:cxn modelId="{08DD9FE4-3276-46E6-A777-15399377D720}" srcId="{05E9774F-F133-497D-B2C1-5A76D4E6BF0C}" destId="{FBF0ADC7-4462-46F9-B9A5-D79AF36DC213}" srcOrd="0" destOrd="0" parTransId="{7F3D965D-7A27-4B1F-86AC-BD9FB1991516}" sibTransId="{DA6AD0C2-4D34-492B-98B0-6616B3784D8E}"/>
    <dgm:cxn modelId="{4B590EE5-C97C-4205-9C9B-08B880830661}" type="presOf" srcId="{05E9774F-F133-497D-B2C1-5A76D4E6BF0C}" destId="{77156FDE-8753-44BA-A701-50317632C9AF}" srcOrd="0" destOrd="0" presId="urn:microsoft.com/office/officeart/2005/8/layout/chevron2"/>
    <dgm:cxn modelId="{FD8715F4-D600-45FC-B2DA-AAF9C342A155}" srcId="{05E9774F-F133-497D-B2C1-5A76D4E6BF0C}" destId="{491CB536-ECC6-4F68-8704-D5801D57A100}" srcOrd="1" destOrd="0" parTransId="{588B2EC6-DA49-4E32-9701-345D9EDF8D80}" sibTransId="{67F0D761-D8DD-410D-895D-601EDD4A9A59}"/>
    <dgm:cxn modelId="{63E611FC-8FE6-4DA4-8991-45D1E6FC65FC}" type="presParOf" srcId="{77156FDE-8753-44BA-A701-50317632C9AF}" destId="{C3949CBC-29F7-4702-990B-26AE40ABDCB8}" srcOrd="0" destOrd="0" presId="urn:microsoft.com/office/officeart/2005/8/layout/chevron2"/>
    <dgm:cxn modelId="{673AB2ED-D014-4872-88C9-F510B7DB914A}" type="presParOf" srcId="{C3949CBC-29F7-4702-990B-26AE40ABDCB8}" destId="{30C06A65-9E47-4C41-BA71-176EE243301E}" srcOrd="0" destOrd="0" presId="urn:microsoft.com/office/officeart/2005/8/layout/chevron2"/>
    <dgm:cxn modelId="{292E5231-B9DD-4FEB-894B-7C72069410F0}" type="presParOf" srcId="{C3949CBC-29F7-4702-990B-26AE40ABDCB8}" destId="{A3F00B6D-2C03-4095-B8A1-5EC13E18908E}" srcOrd="1" destOrd="0" presId="urn:microsoft.com/office/officeart/2005/8/layout/chevron2"/>
    <dgm:cxn modelId="{962E5D96-B44C-400E-BF67-D11FA94501F3}" type="presParOf" srcId="{77156FDE-8753-44BA-A701-50317632C9AF}" destId="{4E167E77-7943-48F5-9151-CD35597AEBD2}" srcOrd="1" destOrd="0" presId="urn:microsoft.com/office/officeart/2005/8/layout/chevron2"/>
    <dgm:cxn modelId="{C7F7E01B-B51B-454D-A89E-160B7290A48C}" type="presParOf" srcId="{77156FDE-8753-44BA-A701-50317632C9AF}" destId="{20279B2D-1DE5-4DA0-9DB7-B1D55EE41EFF}" srcOrd="2" destOrd="0" presId="urn:microsoft.com/office/officeart/2005/8/layout/chevron2"/>
    <dgm:cxn modelId="{7B83253B-081F-4B66-A4EE-E6CCA0989C87}" type="presParOf" srcId="{20279B2D-1DE5-4DA0-9DB7-B1D55EE41EFF}" destId="{E3C00E0F-A800-4528-863C-77D654C075E5}" srcOrd="0" destOrd="0" presId="urn:microsoft.com/office/officeart/2005/8/layout/chevron2"/>
    <dgm:cxn modelId="{B5060D30-7AC8-44C2-9A29-C6AA21D82780}" type="presParOf" srcId="{20279B2D-1DE5-4DA0-9DB7-B1D55EE41EFF}" destId="{434E83DA-F05B-4042-8C13-6AA27A1A85AD}" srcOrd="1" destOrd="0" presId="urn:microsoft.com/office/officeart/2005/8/layout/chevron2"/>
    <dgm:cxn modelId="{8E049BB9-3B1F-44BC-AE62-08E4DA77ED05}" type="presParOf" srcId="{77156FDE-8753-44BA-A701-50317632C9AF}" destId="{5C7E80B1-72BC-4EAC-B7EB-1308F0E909F7}" srcOrd="3" destOrd="0" presId="urn:microsoft.com/office/officeart/2005/8/layout/chevron2"/>
    <dgm:cxn modelId="{1F08CE1B-A7C6-4903-A4E7-1AE12611D72A}" type="presParOf" srcId="{77156FDE-8753-44BA-A701-50317632C9AF}" destId="{956AC4A9-77DD-4117-A3CA-0A13A31075B8}" srcOrd="4" destOrd="0" presId="urn:microsoft.com/office/officeart/2005/8/layout/chevron2"/>
    <dgm:cxn modelId="{1DB6CC55-64B5-4D59-AB4A-A19239C6B439}" type="presParOf" srcId="{956AC4A9-77DD-4117-A3CA-0A13A31075B8}" destId="{A6D6A45E-B8F2-4115-A922-05366D56FADD}" srcOrd="0" destOrd="0" presId="urn:microsoft.com/office/officeart/2005/8/layout/chevron2"/>
    <dgm:cxn modelId="{B9F84D0C-5CF5-4CF7-96F2-54F4889016D3}" type="presParOf" srcId="{956AC4A9-77DD-4117-A3CA-0A13A31075B8}" destId="{8660822A-FBBE-4AD4-A2F3-078BC64862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2C0E-CE2A-4233-BE57-EB9176E4995F}">
      <dsp:nvSpPr>
        <dsp:cNvPr id="0" name=""/>
        <dsp:cNvSpPr/>
      </dsp:nvSpPr>
      <dsp:spPr>
        <a:xfrm>
          <a:off x="0" y="59832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myönteisiä / kielteisiä</a:t>
          </a:r>
          <a:endParaRPr lang="en-US" sz="2400" kern="1200"/>
        </a:p>
      </dsp:txBody>
      <dsp:txXfrm>
        <a:off x="28100" y="626429"/>
        <a:ext cx="4368480" cy="519439"/>
      </dsp:txXfrm>
    </dsp:sp>
    <dsp:sp modelId="{0498B7B2-8B1C-4030-B584-6F28CA269D6D}">
      <dsp:nvSpPr>
        <dsp:cNvPr id="0" name=""/>
        <dsp:cNvSpPr/>
      </dsp:nvSpPr>
      <dsp:spPr>
        <a:xfrm>
          <a:off x="0" y="124308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suoria / epäsuoria eli välillisiä</a:t>
          </a:r>
          <a:endParaRPr lang="en-US" sz="2400" kern="1200"/>
        </a:p>
      </dsp:txBody>
      <dsp:txXfrm>
        <a:off x="28100" y="1271189"/>
        <a:ext cx="4368480" cy="519439"/>
      </dsp:txXfrm>
    </dsp:sp>
    <dsp:sp modelId="{848FA7BE-DB8F-483C-A001-8FB76149D4F1}">
      <dsp:nvSpPr>
        <dsp:cNvPr id="0" name=""/>
        <dsp:cNvSpPr/>
      </dsp:nvSpPr>
      <dsp:spPr>
        <a:xfrm>
          <a:off x="0" y="188784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lyhyt- / pitkäkestoisia</a:t>
          </a:r>
          <a:endParaRPr lang="en-US" sz="2400" kern="1200" dirty="0"/>
        </a:p>
      </dsp:txBody>
      <dsp:txXfrm>
        <a:off x="28100" y="1915949"/>
        <a:ext cx="4368480" cy="519439"/>
      </dsp:txXfrm>
    </dsp:sp>
    <dsp:sp modelId="{E2CB5858-8BBF-4775-A556-A8A5114804D7}">
      <dsp:nvSpPr>
        <dsp:cNvPr id="0" name=""/>
        <dsp:cNvSpPr/>
      </dsp:nvSpPr>
      <dsp:spPr>
        <a:xfrm>
          <a:off x="0" y="253260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palautuvia / pysyviä</a:t>
          </a:r>
          <a:endParaRPr lang="en-US" sz="2400" kern="1200"/>
        </a:p>
      </dsp:txBody>
      <dsp:txXfrm>
        <a:off x="28100" y="2560709"/>
        <a:ext cx="4368480" cy="519439"/>
      </dsp:txXfrm>
    </dsp:sp>
    <dsp:sp modelId="{98C75BD8-FE9E-4BFE-A3B5-FBBDA0B36EB8}">
      <dsp:nvSpPr>
        <dsp:cNvPr id="0" name=""/>
        <dsp:cNvSpPr/>
      </dsp:nvSpPr>
      <dsp:spPr>
        <a:xfrm>
          <a:off x="0" y="317736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toisiaan voimistavia / heikentäviä</a:t>
          </a:r>
          <a:endParaRPr lang="en-US" sz="2400" kern="1200"/>
        </a:p>
      </dsp:txBody>
      <dsp:txXfrm>
        <a:off x="28100" y="3205469"/>
        <a:ext cx="436848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06A65-9E47-4C41-BA71-176EE243301E}">
      <dsp:nvSpPr>
        <dsp:cNvPr id="0" name=""/>
        <dsp:cNvSpPr/>
      </dsp:nvSpPr>
      <dsp:spPr>
        <a:xfrm rot="5400000">
          <a:off x="-254514" y="256719"/>
          <a:ext cx="1696761" cy="11877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MELU</a:t>
          </a:r>
        </a:p>
      </dsp:txBody>
      <dsp:txXfrm rot="-5400000">
        <a:off x="1" y="596072"/>
        <a:ext cx="1187733" cy="509028"/>
      </dsp:txXfrm>
    </dsp:sp>
    <dsp:sp modelId="{A3F00B6D-2C03-4095-B8A1-5EC13E18908E}">
      <dsp:nvSpPr>
        <dsp:cNvPr id="0" name=""/>
        <dsp:cNvSpPr/>
      </dsp:nvSpPr>
      <dsp:spPr>
        <a:xfrm rot="5400000">
          <a:off x="3275537" y="-2085598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Oppimisvaikeudet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Motivaatio heikkenee</a:t>
          </a:r>
        </a:p>
      </dsp:txBody>
      <dsp:txXfrm rot="-5400000">
        <a:off x="1187734" y="56044"/>
        <a:ext cx="5224663" cy="995217"/>
      </dsp:txXfrm>
    </dsp:sp>
    <dsp:sp modelId="{E3C00E0F-A800-4528-863C-77D654C075E5}">
      <dsp:nvSpPr>
        <dsp:cNvPr id="0" name=""/>
        <dsp:cNvSpPr/>
      </dsp:nvSpPr>
      <dsp:spPr>
        <a:xfrm rot="5400000">
          <a:off x="-254514" y="1760447"/>
          <a:ext cx="1696761" cy="1187733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TULOKSET</a:t>
          </a:r>
        </a:p>
      </dsp:txBody>
      <dsp:txXfrm rot="-5400000">
        <a:off x="1" y="2099800"/>
        <a:ext cx="1187733" cy="509028"/>
      </dsp:txXfrm>
    </dsp:sp>
    <dsp:sp modelId="{434E83DA-F05B-4042-8C13-6AA27A1A85AD}">
      <dsp:nvSpPr>
        <dsp:cNvPr id="0" name=""/>
        <dsp:cNvSpPr/>
      </dsp:nvSpPr>
      <dsp:spPr>
        <a:xfrm rot="5400000">
          <a:off x="3275537" y="-581870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Opiskelutulokset laskevat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Stressi kasvaa</a:t>
          </a:r>
        </a:p>
      </dsp:txBody>
      <dsp:txXfrm rot="-5400000">
        <a:off x="1187734" y="1559772"/>
        <a:ext cx="5224663" cy="995217"/>
      </dsp:txXfrm>
    </dsp:sp>
    <dsp:sp modelId="{A6D6A45E-B8F2-4115-A922-05366D56FADD}">
      <dsp:nvSpPr>
        <dsp:cNvPr id="0" name=""/>
        <dsp:cNvSpPr/>
      </dsp:nvSpPr>
      <dsp:spPr>
        <a:xfrm rot="5400000">
          <a:off x="-254514" y="3264176"/>
          <a:ext cx="1696761" cy="1187733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TERVEYS</a:t>
          </a:r>
        </a:p>
      </dsp:txBody>
      <dsp:txXfrm rot="-5400000">
        <a:off x="1" y="3603529"/>
        <a:ext cx="1187733" cy="509028"/>
      </dsp:txXfrm>
    </dsp:sp>
    <dsp:sp modelId="{8660822A-FBBE-4AD4-A2F3-078BC6486224}">
      <dsp:nvSpPr>
        <dsp:cNvPr id="0" name=""/>
        <dsp:cNvSpPr/>
      </dsp:nvSpPr>
      <dsp:spPr>
        <a:xfrm rot="5400000">
          <a:off x="3275537" y="921858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Luottamus omiin kykyihin ja tulevaisuuteen heikkenee</a:t>
          </a:r>
        </a:p>
      </dsp:txBody>
      <dsp:txXfrm rot="-5400000">
        <a:off x="1187734" y="3063501"/>
        <a:ext cx="5224663" cy="99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1C60FCD-0E37-431E-8881-33B0CF0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r="13818" b="341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1122363"/>
            <a:ext cx="4638674" cy="1401378"/>
          </a:xfrm>
        </p:spPr>
        <p:txBody>
          <a:bodyPr anchor="b">
            <a:normAutofit/>
          </a:bodyPr>
          <a:lstStyle/>
          <a:p>
            <a:pPr algn="l"/>
            <a:r>
              <a:rPr lang="fi-FI" sz="4400" b="1" dirty="0">
                <a:solidFill>
                  <a:schemeClr val="accent6">
                    <a:lumMod val="50000"/>
                  </a:schemeClr>
                </a:solidFill>
              </a:rPr>
              <a:t>Elinympäristöjen terveellisyys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9847FA27-A084-503C-C798-209A5FB0B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4718E-EABF-408D-BE5C-F7506AA1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5124"/>
            <a:ext cx="5298436" cy="726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Luonnonympäristö</a:t>
            </a:r>
            <a:endParaRPr lang="en-US" sz="3200" b="1" dirty="0"/>
          </a:p>
        </p:txBody>
      </p:sp>
      <p:pic>
        <p:nvPicPr>
          <p:cNvPr id="5" name="Sisällön paikkamerkki 5" descr="Kuva, joka sisältää kohteen ulko, vesi, maa, luonto&#10;&#10;Kuvaus luotu automaattisesti">
            <a:extLst>
              <a:ext uri="{FF2B5EF4-FFF2-40B4-BE49-F238E27FC236}">
                <a16:creationId xmlns:a16="http://schemas.microsoft.com/office/drawing/2014/main" id="{C4A4951E-E26C-4658-B0C5-70F78B994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r="-1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5735E2-11C6-4017-B69F-A306D757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0" y="1066800"/>
            <a:ext cx="5572756" cy="56083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Fyysisiä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Stressihormonien</a:t>
            </a:r>
            <a:r>
              <a:rPr lang="en-US" sz="2000" dirty="0"/>
              <a:t> </a:t>
            </a:r>
            <a:r>
              <a:rPr lang="en-US" sz="2000" dirty="0" err="1"/>
              <a:t>määrä</a:t>
            </a:r>
            <a:r>
              <a:rPr lang="en-US" sz="2000" dirty="0"/>
              <a:t> </a:t>
            </a:r>
            <a:r>
              <a:rPr lang="en-US" sz="2000" dirty="0" err="1"/>
              <a:t>vähenee</a:t>
            </a:r>
            <a:endParaRPr lang="en-US" sz="2000" dirty="0"/>
          </a:p>
          <a:p>
            <a:r>
              <a:rPr lang="en-US" sz="2000" dirty="0" err="1"/>
              <a:t>Verenpaine</a:t>
            </a:r>
            <a:r>
              <a:rPr lang="en-US" sz="2000" dirty="0"/>
              <a:t> </a:t>
            </a:r>
            <a:r>
              <a:rPr lang="en-US" sz="2000" dirty="0" err="1"/>
              <a:t>laskee</a:t>
            </a:r>
            <a:endParaRPr lang="en-US" sz="2000" dirty="0"/>
          </a:p>
          <a:p>
            <a:r>
              <a:rPr lang="en-US" sz="2000" dirty="0" err="1"/>
              <a:t>Vastustuskyky</a:t>
            </a:r>
            <a:r>
              <a:rPr lang="en-US" sz="2000" dirty="0"/>
              <a:t> </a:t>
            </a:r>
            <a:r>
              <a:rPr lang="en-US" sz="2000" dirty="0" err="1"/>
              <a:t>paranee</a:t>
            </a:r>
            <a:endParaRPr lang="en-US" sz="2000" dirty="0"/>
          </a:p>
          <a:p>
            <a:r>
              <a:rPr lang="en-US" sz="2000" dirty="0" err="1"/>
              <a:t>Kunto</a:t>
            </a:r>
            <a:r>
              <a:rPr lang="en-US" sz="2000" dirty="0"/>
              <a:t> </a:t>
            </a:r>
            <a:r>
              <a:rPr lang="en-US" sz="2000" dirty="0" err="1"/>
              <a:t>kohoaa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Psyykkisiä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Mieli</a:t>
            </a:r>
            <a:r>
              <a:rPr lang="en-US" sz="2000" dirty="0"/>
              <a:t> </a:t>
            </a:r>
            <a:r>
              <a:rPr lang="en-US" sz="2000" dirty="0" err="1"/>
              <a:t>rauhoittuu</a:t>
            </a:r>
            <a:r>
              <a:rPr lang="en-US" sz="2000" dirty="0"/>
              <a:t> ja </a:t>
            </a:r>
            <a:r>
              <a:rPr lang="en-US" sz="2000" dirty="0" err="1"/>
              <a:t>virkistyy</a:t>
            </a:r>
            <a:endParaRPr lang="en-US" sz="2000" dirty="0"/>
          </a:p>
          <a:p>
            <a:r>
              <a:rPr lang="en-US" sz="2000" dirty="0" err="1"/>
              <a:t>Luovuus</a:t>
            </a:r>
            <a:r>
              <a:rPr lang="en-US" sz="2000" dirty="0"/>
              <a:t> </a:t>
            </a:r>
            <a:r>
              <a:rPr lang="en-US" sz="2000" dirty="0" err="1"/>
              <a:t>paranee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Sosiaalisia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Yhteiset</a:t>
            </a:r>
            <a:r>
              <a:rPr lang="en-US" sz="2000" dirty="0"/>
              <a:t> </a:t>
            </a:r>
            <a:r>
              <a:rPr lang="en-US" sz="2000" dirty="0" err="1"/>
              <a:t>elämykset</a:t>
            </a:r>
            <a:r>
              <a:rPr lang="en-US" sz="2000" dirty="0"/>
              <a:t> </a:t>
            </a:r>
            <a:r>
              <a:rPr lang="en-US" sz="2000" dirty="0" err="1"/>
              <a:t>lujittavat</a:t>
            </a:r>
            <a:r>
              <a:rPr lang="en-US" sz="2000" dirty="0"/>
              <a:t> </a:t>
            </a:r>
            <a:r>
              <a:rPr lang="en-US" sz="2000" dirty="0" err="1"/>
              <a:t>yhteisöllistyyttä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Henkisiä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r>
              <a:rPr lang="en-US" sz="2400" b="1" dirty="0"/>
              <a:t> </a:t>
            </a:r>
          </a:p>
          <a:p>
            <a:r>
              <a:rPr lang="en-US" sz="2000" dirty="0" err="1"/>
              <a:t>Luonnon</a:t>
            </a:r>
            <a:r>
              <a:rPr lang="en-US" sz="2000" dirty="0"/>
              <a:t> </a:t>
            </a:r>
            <a:r>
              <a:rPr lang="en-US" sz="2000" dirty="0" err="1"/>
              <a:t>arvostaminen</a:t>
            </a:r>
            <a:r>
              <a:rPr lang="en-US" sz="2000" dirty="0"/>
              <a:t> </a:t>
            </a:r>
            <a:r>
              <a:rPr lang="en-US" sz="2000" dirty="0" err="1"/>
              <a:t>vahvistuu</a:t>
            </a:r>
            <a:endParaRPr lang="en-US" sz="2000" dirty="0"/>
          </a:p>
          <a:p>
            <a:endParaRPr lang="en-US" sz="20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3785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399B8F-2815-4BD0-BBBE-8FF07BDD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" y="196746"/>
            <a:ext cx="4502941" cy="1416049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FF5050"/>
                </a:solidFill>
              </a:rPr>
              <a:t>Parhaimmillaan psykososiaalinen ympäristö vahvistaa voimavaroja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FCF794-5AB3-489D-8335-B272D2F98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988" y="1695450"/>
            <a:ext cx="3697993" cy="4886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Sosiaalisen tuen muotoja</a:t>
            </a:r>
            <a:endParaRPr lang="fi-FI" sz="800" b="1" dirty="0"/>
          </a:p>
          <a:p>
            <a:pPr marL="0" indent="0">
              <a:buNone/>
            </a:pPr>
            <a:r>
              <a:rPr lang="fi-FI" sz="2400" b="1" dirty="0"/>
              <a:t>Tunnetuki</a:t>
            </a:r>
          </a:p>
          <a:p>
            <a:r>
              <a:rPr lang="fi-FI" sz="2000" dirty="0"/>
              <a:t>läsnäolo, auttamishalu empatia</a:t>
            </a:r>
          </a:p>
          <a:p>
            <a:pPr marL="0" indent="0">
              <a:buNone/>
            </a:pPr>
            <a:r>
              <a:rPr lang="fi-FI" sz="2400" b="1" dirty="0"/>
              <a:t>Informatiivinen tuki</a:t>
            </a:r>
          </a:p>
          <a:p>
            <a:r>
              <a:rPr lang="fi-FI" sz="2000" dirty="0"/>
              <a:t>tiedot, neuvot, ohjaus</a:t>
            </a:r>
          </a:p>
          <a:p>
            <a:pPr marL="0" indent="0">
              <a:buNone/>
            </a:pPr>
            <a:r>
              <a:rPr lang="fi-FI" sz="2400" b="1" dirty="0"/>
              <a:t>Käytännön tuki</a:t>
            </a:r>
          </a:p>
          <a:p>
            <a:r>
              <a:rPr lang="fi-FI" sz="2000" dirty="0"/>
              <a:t>palvelukset, rahallinen tuki</a:t>
            </a:r>
          </a:p>
          <a:p>
            <a:pPr marL="0" indent="0">
              <a:buNone/>
            </a:pPr>
            <a:r>
              <a:rPr lang="fi-FI" sz="2400" b="1" dirty="0"/>
              <a:t>Henkinen tuki</a:t>
            </a:r>
          </a:p>
          <a:p>
            <a:r>
              <a:rPr lang="fi-FI" sz="2000" dirty="0"/>
              <a:t>yhteiset arvot, toisen ihmisen arvostaminen, elämänkatsomus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526938-4BD7-45F6-BD88-68E43B76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619" y="1695450"/>
            <a:ext cx="3697992" cy="456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Kulttuuri on tärkeä osa psykososiaalista ympäristöä</a:t>
            </a:r>
          </a:p>
          <a:p>
            <a:r>
              <a:rPr lang="fi-FI" sz="2000" dirty="0"/>
              <a:t>Yhtenäinen tapa ajatella ja toimia lisää yhteisöllisyyden tunnetta.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Kulttuurien moninaisuus rikastuttaa ajattelua.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Kulttuuriharrastuksiin ja tapahtumiin osallistuminen lisää hyvinvointia.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400" dirty="0"/>
          </a:p>
        </p:txBody>
      </p:sp>
      <p:pic>
        <p:nvPicPr>
          <p:cNvPr id="13" name="Kuva 12" descr="Kuva, joka sisältää kohteen käsi&#10;&#10;Kuvaus luotu automaattisesti">
            <a:extLst>
              <a:ext uri="{FF2B5EF4-FFF2-40B4-BE49-F238E27FC236}">
                <a16:creationId xmlns:a16="http://schemas.microsoft.com/office/drawing/2014/main" id="{A096CE8E-4DC6-4777-82CF-CDA7CA3DC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44" y="-61491"/>
            <a:ext cx="369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25388-BC00-4268-BE42-A6F5DA72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65100"/>
            <a:ext cx="9191626" cy="743891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F6600"/>
                </a:solidFill>
              </a:rPr>
              <a:t>Esteetön ympäristö lisää toimintamahdollisuuksia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7078B-2AE2-4056-BE35-7CC0E8BC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499" y="985936"/>
            <a:ext cx="6033799" cy="546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Fyysinen ympäristön esteettömyys</a:t>
            </a:r>
          </a:p>
          <a:p>
            <a:r>
              <a:rPr lang="fi-FI" sz="2000" dirty="0"/>
              <a:t>Rakennetusta ympäristöstä poistetaan liikkumiseen, näkemiseen ja kuulemiseen liittyviä esteitä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B21CFE-A727-4960-BB42-AFB503BF2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1" y="985936"/>
            <a:ext cx="5562598" cy="567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Psykososiaalisen ympäristön esteettömyys</a:t>
            </a:r>
          </a:p>
          <a:p>
            <a:r>
              <a:rPr lang="fi-FI" sz="2000" dirty="0"/>
              <a:t>Suvaitsevaisuus, yhteisöllisyys, kannustus</a:t>
            </a:r>
          </a:p>
        </p:txBody>
      </p:sp>
      <p:pic>
        <p:nvPicPr>
          <p:cNvPr id="6" name="Kuva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1C663A0B-BD72-40B7-817F-95F12FB5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1" y="2257425"/>
            <a:ext cx="5484933" cy="3984625"/>
          </a:xfrm>
          <a:prstGeom prst="rect">
            <a:avLst/>
          </a:prstGeom>
        </p:spPr>
      </p:pic>
      <p:pic>
        <p:nvPicPr>
          <p:cNvPr id="8" name="Kuva 7" descr="Kuva, joka sisältää kohteen moottori, oranssi, askel&#10;&#10;Kuvaus luotu automaattisesti">
            <a:extLst>
              <a:ext uri="{FF2B5EF4-FFF2-40B4-BE49-F238E27FC236}">
                <a16:creationId xmlns:a16="http://schemas.microsoft.com/office/drawing/2014/main" id="{B795941F-1CAA-4D4E-A62B-AAF583ADB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257426"/>
            <a:ext cx="6033799" cy="3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40E874-6ABD-4DE4-82FD-7478E4FF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12192000" cy="65227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7D387A-9302-4C7A-A85C-D7D9EEC3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0"/>
            <a:ext cx="9250680" cy="76199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Hyvin toimiva yhteiskunta tarjoaa puitteet terveydelle</a:t>
            </a:r>
          </a:p>
        </p:txBody>
      </p:sp>
    </p:spTree>
    <p:extLst>
      <p:ext uri="{BB962C8B-B14F-4D97-AF65-F5344CB8AC3E}">
        <p14:creationId xmlns:p14="http://schemas.microsoft.com/office/powerpoint/2010/main" val="337170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10595-CBE0-71C4-DA17-6EC2CF57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Megatrendikortit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Valitse 3 korttia ja laita ne arvojärjestykseen vähemmän </a:t>
            </a:r>
            <a:r>
              <a:rPr lang="fi-FI"/>
              <a:t>tärkeästä tärkeimpään.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73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69123-5593-4921-A198-F63F141F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04" y="-9963"/>
            <a:ext cx="4848225" cy="823912"/>
          </a:xfrm>
        </p:spPr>
        <p:txBody>
          <a:bodyPr>
            <a:normAutofit/>
          </a:bodyPr>
          <a:lstStyle/>
          <a:p>
            <a:r>
              <a:rPr lang="fi-FI" b="1" dirty="0"/>
              <a:t>Fyysinen ympäristö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06071C-2ECA-4420-92E9-2AEF62E3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98" y="980636"/>
            <a:ext cx="5386582" cy="506412"/>
          </a:xfrm>
        </p:spPr>
        <p:txBody>
          <a:bodyPr>
            <a:noAutofit/>
          </a:bodyPr>
          <a:lstStyle/>
          <a:p>
            <a:r>
              <a:rPr lang="fi-FI" sz="3600" b="0" dirty="0">
                <a:solidFill>
                  <a:schemeClr val="accent3">
                    <a:lumMod val="75000"/>
                  </a:schemeClr>
                </a:solidFill>
              </a:rPr>
              <a:t>Rakennettu ympäristö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BA5B36-EDB6-4869-8E44-2025FF489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0623" y="895401"/>
            <a:ext cx="4084177" cy="540847"/>
          </a:xfrm>
        </p:spPr>
        <p:txBody>
          <a:bodyPr>
            <a:noAutofit/>
          </a:bodyPr>
          <a:lstStyle/>
          <a:p>
            <a:r>
              <a:rPr lang="fi-FI" sz="3600" b="0" dirty="0">
                <a:solidFill>
                  <a:srgbClr val="0070C0"/>
                </a:solidFill>
              </a:rPr>
              <a:t>Luonnonympäristö</a:t>
            </a:r>
          </a:p>
        </p:txBody>
      </p:sp>
      <p:pic>
        <p:nvPicPr>
          <p:cNvPr id="14" name="Sisällön paikkamerkki 13" descr="Kuva, joka sisältää kohteen vuori, taivas, vesi, ulko&#10;&#10;Kuvaus luotu automaattisesti">
            <a:extLst>
              <a:ext uri="{FF2B5EF4-FFF2-40B4-BE49-F238E27FC236}">
                <a16:creationId xmlns:a16="http://schemas.microsoft.com/office/drawing/2014/main" id="{B3933A74-8BCD-4D3D-A199-20F5F1571B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0" y="1479111"/>
            <a:ext cx="4288373" cy="5339026"/>
          </a:xfrm>
        </p:spPr>
      </p:pic>
      <p:pic>
        <p:nvPicPr>
          <p:cNvPr id="20" name="Kuva 19" descr="Kuva, joka sisältää kohteen shoji, rakennus, sisä, alue&#10;&#10;Kuvaus luotu automaattisesti">
            <a:extLst>
              <a:ext uri="{FF2B5EF4-FFF2-40B4-BE49-F238E27FC236}">
                <a16:creationId xmlns:a16="http://schemas.microsoft.com/office/drawing/2014/main" id="{880ACC09-0552-4C5A-B4C0-EF7A1BD2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7" y="3983674"/>
            <a:ext cx="5286375" cy="2830826"/>
          </a:xfrm>
          <a:prstGeom prst="rect">
            <a:avLst/>
          </a:prstGeom>
        </p:spPr>
      </p:pic>
      <p:pic>
        <p:nvPicPr>
          <p:cNvPr id="11" name="Sisällön paikkamerkki 10" descr="Kuva, joka sisältää kohteen ulko, tie, tapa, kaupunki&#10;&#10;Kuvaus luotu automaattisesti">
            <a:extLst>
              <a:ext uri="{FF2B5EF4-FFF2-40B4-BE49-F238E27FC236}">
                <a16:creationId xmlns:a16="http://schemas.microsoft.com/office/drawing/2014/main" id="{591DEF11-8A4F-46CF-AA3A-BF177DF2B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" y="1479111"/>
            <a:ext cx="4644195" cy="2978586"/>
          </a:xfr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57F16CF2-540D-463E-9F55-D3CA0612C3E0}"/>
              </a:ext>
            </a:extLst>
          </p:cNvPr>
          <p:cNvSpPr txBox="1"/>
          <p:nvPr/>
        </p:nvSpPr>
        <p:spPr>
          <a:xfrm>
            <a:off x="5273384" y="1487048"/>
            <a:ext cx="2296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sz="2000" dirty="0"/>
              <a:t>Valo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Lämpötila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Äänet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Ilmanlaatu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Veden puhtaus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4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969B-3BDD-4FF8-8243-30B4914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978408"/>
            <a:ext cx="4256553" cy="11064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Psykososiaalinen</a:t>
            </a:r>
            <a:r>
              <a:rPr lang="en-US" sz="4000" b="1" dirty="0"/>
              <a:t> </a:t>
            </a:r>
            <a:r>
              <a:rPr lang="en-US" sz="4000" b="1" dirty="0" err="1"/>
              <a:t>ympäristö</a:t>
            </a:r>
            <a:endParaRPr lang="en-US" sz="4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B862BD4-CD52-427C-A85A-1E54A70ED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2333626"/>
            <a:ext cx="4647634" cy="36576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llmapiiri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muodostuu</a:t>
            </a:r>
            <a:r>
              <a:rPr lang="en-US" sz="2400" dirty="0"/>
              <a:t> </a:t>
            </a:r>
            <a:r>
              <a:rPr lang="en-US" sz="2400" dirty="0" err="1"/>
              <a:t>ihmisten</a:t>
            </a:r>
            <a:r>
              <a:rPr lang="en-US" sz="2400" dirty="0"/>
              <a:t> </a:t>
            </a:r>
            <a:r>
              <a:rPr lang="en-US" sz="2400" dirty="0" err="1"/>
              <a:t>välisestä</a:t>
            </a:r>
            <a:r>
              <a:rPr lang="en-US" sz="2400" dirty="0"/>
              <a:t> </a:t>
            </a:r>
            <a:r>
              <a:rPr lang="en-US" sz="2400" dirty="0" err="1"/>
              <a:t>vuorovaikutuksesta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err="1"/>
              <a:t>Terveyttä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psykososiaalinen</a:t>
            </a:r>
            <a:r>
              <a:rPr lang="en-US" sz="2400" dirty="0"/>
              <a:t> </a:t>
            </a:r>
            <a:r>
              <a:rPr lang="en-US" sz="2400" dirty="0" err="1"/>
              <a:t>ympäristö</a:t>
            </a:r>
            <a:r>
              <a:rPr lang="en-US" sz="2400" dirty="0"/>
              <a:t> on </a:t>
            </a:r>
          </a:p>
          <a:p>
            <a:r>
              <a:rPr lang="en-US" sz="2400" dirty="0" err="1"/>
              <a:t>turvallinen</a:t>
            </a:r>
            <a:endParaRPr lang="en-US" sz="2400" dirty="0"/>
          </a:p>
          <a:p>
            <a:r>
              <a:rPr lang="en-US" sz="2400" dirty="0" err="1"/>
              <a:t>kannustava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endParaRPr lang="en-US" sz="2400" dirty="0"/>
          </a:p>
          <a:p>
            <a:r>
              <a:rPr lang="en-US" sz="2400" dirty="0" err="1"/>
              <a:t>erilaisuutta</a:t>
            </a:r>
            <a:r>
              <a:rPr lang="en-US" sz="2400" dirty="0"/>
              <a:t> </a:t>
            </a:r>
            <a:r>
              <a:rPr lang="en-US" sz="2400" dirty="0" err="1"/>
              <a:t>arvostava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Kuva 11" descr="Kuva, joka sisältää kohteen ulko, henkilö, vesi, ranta&#10;&#10;Kuvaus luotu automaattisesti">
            <a:extLst>
              <a:ext uri="{FF2B5EF4-FFF2-40B4-BE49-F238E27FC236}">
                <a16:creationId xmlns:a16="http://schemas.microsoft.com/office/drawing/2014/main" id="{46456038-5152-4982-BC09-6036A61B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41" y="566928"/>
            <a:ext cx="2052396" cy="2338913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F9FD01F-EAB5-46C2-B5A4-3BA01285B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65" y="642432"/>
            <a:ext cx="2873668" cy="2183987"/>
          </a:xfrm>
          <a:prstGeom prst="rect">
            <a:avLst/>
          </a:prstGeom>
        </p:spPr>
      </p:pic>
      <p:pic>
        <p:nvPicPr>
          <p:cNvPr id="6" name="Sisällön paikkamerkki 5" descr="Kuva, joka sisältää kohteen henkilö, nainen, henkilöt&#10;&#10;Kuvaus luotu automaattisesti">
            <a:extLst>
              <a:ext uri="{FF2B5EF4-FFF2-40B4-BE49-F238E27FC236}">
                <a16:creationId xmlns:a16="http://schemas.microsoft.com/office/drawing/2014/main" id="{EDC3C763-4DEF-4008-B1E6-07D1C47B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67" y="3072401"/>
            <a:ext cx="4758199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DF447-0D1B-4F8E-98AC-D255835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087100" cy="1325563"/>
          </a:xfrm>
        </p:spPr>
        <p:txBody>
          <a:bodyPr/>
          <a:lstStyle/>
          <a:p>
            <a:r>
              <a:rPr lang="fi-FI" b="1" dirty="0">
                <a:solidFill>
                  <a:srgbClr val="7030A0"/>
                </a:solidFill>
              </a:rPr>
              <a:t>Toiminnallinen ympäristö</a:t>
            </a:r>
          </a:p>
        </p:txBody>
      </p:sp>
      <p:pic>
        <p:nvPicPr>
          <p:cNvPr id="6" name="Sisällön paikkamerkki 5" descr="Kuva, joka sisältää kohteen henkilöt, väkijoukko&#10;&#10;Kuvaus luotu automaattisesti">
            <a:extLst>
              <a:ext uri="{FF2B5EF4-FFF2-40B4-BE49-F238E27FC236}">
                <a16:creationId xmlns:a16="http://schemas.microsoft.com/office/drawing/2014/main" id="{1A57376B-FA49-4611-84F2-91CE5954C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99" y="1936750"/>
            <a:ext cx="5721478" cy="455612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617A28-E035-4A11-8714-7E67AC3F0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8277" y="1825625"/>
            <a:ext cx="2714623" cy="4126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Psykososiaalinen ympäristö </a:t>
            </a:r>
          </a:p>
          <a:p>
            <a:pPr marL="0" indent="0">
              <a:buNone/>
            </a:pPr>
            <a:r>
              <a:rPr lang="fi-FI" sz="2400" dirty="0"/>
              <a:t>vaikuttaa siihen, miten ihminen reagoi ympäristön tarjoamiin mahdollisuuksiin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520BBDF-5C1F-4AD4-A6B7-64E9433102D4}"/>
              </a:ext>
            </a:extLst>
          </p:cNvPr>
          <p:cNvSpPr txBox="1"/>
          <p:nvPr/>
        </p:nvSpPr>
        <p:spPr>
          <a:xfrm>
            <a:off x="419100" y="1825625"/>
            <a:ext cx="28289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Fyysinen ympäristö</a:t>
            </a:r>
          </a:p>
          <a:p>
            <a:endParaRPr lang="fi-FI" sz="2400" b="1" dirty="0"/>
          </a:p>
          <a:p>
            <a:r>
              <a:rPr lang="fi-FI" sz="2400" dirty="0"/>
              <a:t>luo puitteet kaikelle toiminnalle, kuten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liikkumiselle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ihmisten kohtaamiselle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opiskelulle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työnteolle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harrastamiselle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rentoutumiselle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301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0046A-3254-464F-92AA-626BC983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" y="196747"/>
            <a:ext cx="4424680" cy="1499974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Ympäristön vaikutukset terveyteen voivat olla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FA833357-193E-47E4-88EE-2355BEF1FD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393763"/>
              </p:ext>
            </p:extLst>
          </p:nvPr>
        </p:nvGraphicFramePr>
        <p:xfrm>
          <a:off x="286988" y="1452721"/>
          <a:ext cx="44246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A5825C-7D1C-481B-880E-AE808C25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985520"/>
            <a:ext cx="7254240" cy="532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Esimerkkinä UV-säteilyn terveysvaikutukset</a:t>
            </a:r>
          </a:p>
          <a:p>
            <a:pPr>
              <a:buFontTx/>
              <a:buChar char="-"/>
            </a:pPr>
            <a:r>
              <a:rPr lang="fi-FI" sz="2000" b="1" dirty="0"/>
              <a:t>Myönteinen</a:t>
            </a:r>
            <a:r>
              <a:rPr lang="fi-FI" sz="2000" dirty="0"/>
              <a:t>: iholla muodostuu D-vitamiinia</a:t>
            </a:r>
          </a:p>
          <a:p>
            <a:pPr>
              <a:buFontTx/>
              <a:buChar char="-"/>
            </a:pPr>
            <a:r>
              <a:rPr lang="fi-FI" sz="2000" b="1" dirty="0"/>
              <a:t>Kielteinen</a:t>
            </a:r>
            <a:r>
              <a:rPr lang="fi-FI" sz="2000" dirty="0"/>
              <a:t>: syövälle altistuminen</a:t>
            </a:r>
          </a:p>
          <a:p>
            <a:pPr>
              <a:buFontTx/>
              <a:buChar char="-"/>
            </a:pPr>
            <a:r>
              <a:rPr lang="fi-FI" sz="2000" b="1" dirty="0"/>
              <a:t>Lyhytkestoinen ja palautuva</a:t>
            </a:r>
            <a:r>
              <a:rPr lang="fi-FI" sz="2000" dirty="0"/>
              <a:t>: ihon palaminen</a:t>
            </a:r>
          </a:p>
          <a:p>
            <a:pPr>
              <a:buFontTx/>
              <a:buChar char="-"/>
            </a:pPr>
            <a:r>
              <a:rPr lang="fi-FI" sz="2000" b="1" dirty="0"/>
              <a:t>Pysyvä</a:t>
            </a:r>
            <a:r>
              <a:rPr lang="fi-FI" sz="2000" dirty="0"/>
              <a:t>: ihoa vanhentava vaikutus, syöpäriskin kasvu</a:t>
            </a:r>
          </a:p>
          <a:p>
            <a:pPr>
              <a:buFontTx/>
              <a:buChar char="-"/>
            </a:pPr>
            <a:r>
              <a:rPr lang="fi-FI" sz="2000" b="1" dirty="0"/>
              <a:t>Toisiaan voimistava</a:t>
            </a:r>
            <a:r>
              <a:rPr lang="fi-FI" sz="2000" dirty="0"/>
              <a:t>: jotkut lääkeaineet ja UV-säteily voivat aiheuttaa iho-oireita</a:t>
            </a:r>
          </a:p>
        </p:txBody>
      </p:sp>
      <p:pic>
        <p:nvPicPr>
          <p:cNvPr id="8" name="Kuva 7" descr="Kuva, joka sisältää kohteen ulko, ranta, luonto&#10;&#10;Kuvaus luotu automaattisesti">
            <a:extLst>
              <a:ext uri="{FF2B5EF4-FFF2-40B4-BE49-F238E27FC236}">
                <a16:creationId xmlns:a16="http://schemas.microsoft.com/office/drawing/2014/main" id="{CA393F5D-3015-4F36-8059-808FC2BC4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3886189"/>
            <a:ext cx="7254240" cy="23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63441-5A84-7708-EF9C-FF1A1C11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7667"/>
          </a:xfrm>
        </p:spPr>
        <p:txBody>
          <a:bodyPr>
            <a:normAutofit/>
          </a:bodyPr>
          <a:lstStyle/>
          <a:p>
            <a:r>
              <a:rPr lang="fi-FI" dirty="0"/>
              <a:t>Etsi jokin uutinen ympäristökatastrofista, joka on vaikuttanut ihmisten ja ympäristön terveyteen. </a:t>
            </a:r>
            <a:br>
              <a:rPr lang="fi-FI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1ECAEE-7AA3-9054-5ED9-AF491D709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19665"/>
            <a:ext cx="1923661" cy="457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6C8131-9430-673D-ADAC-7572D936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225143"/>
            <a:ext cx="3167743" cy="951820"/>
          </a:xfrm>
        </p:spPr>
        <p:txBody>
          <a:bodyPr>
            <a:normAutofit lnSpcReduction="1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7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972C7-9678-481A-8829-A467C295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3" y="196746"/>
            <a:ext cx="5775850" cy="1155805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Ympäristöaltisteet aiheuttavat suoria terveysvaikutuksia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328E79-08AB-4F11-B39D-9D11D1CB2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988" y="1476376"/>
            <a:ext cx="5172074" cy="518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Esimerkkejä terveyshaittoja aiheuttavista </a:t>
            </a:r>
            <a:r>
              <a:rPr lang="fi-FI" sz="2400" b="1" dirty="0" err="1"/>
              <a:t>altisteista</a:t>
            </a:r>
            <a:endParaRPr lang="fi-FI" sz="2400" b="1" dirty="0"/>
          </a:p>
          <a:p>
            <a:pPr marL="0" indent="0" algn="ctr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000" b="1" dirty="0"/>
              <a:t>Fysikaaliset</a:t>
            </a:r>
          </a:p>
          <a:p>
            <a:r>
              <a:rPr lang="fi-FI" sz="2000" dirty="0"/>
              <a:t>melu, säteily, tärinä</a:t>
            </a:r>
          </a:p>
          <a:p>
            <a:r>
              <a:rPr lang="fi-FI" sz="2000" dirty="0"/>
              <a:t>kuumuus, kylmyys, ilman pienhiukkaset</a:t>
            </a:r>
            <a:endParaRPr lang="fi-FI" sz="2400" dirty="0"/>
          </a:p>
          <a:p>
            <a:pPr marL="0" indent="0">
              <a:buNone/>
            </a:pPr>
            <a:r>
              <a:rPr lang="fi-FI" sz="2000" b="1" dirty="0"/>
              <a:t>Kemialliset</a:t>
            </a:r>
          </a:p>
          <a:p>
            <a:r>
              <a:rPr lang="fi-FI" sz="2000" dirty="0"/>
              <a:t>kaasumaiset ilmansaasteet</a:t>
            </a:r>
          </a:p>
          <a:p>
            <a:r>
              <a:rPr lang="fi-FI" sz="2000" dirty="0"/>
              <a:t>työpaikalla tai kotona käytetyt kemikaalit</a:t>
            </a:r>
          </a:p>
          <a:p>
            <a:r>
              <a:rPr lang="fi-FI" sz="2000" dirty="0"/>
              <a:t>maalit, liuottimet</a:t>
            </a:r>
          </a:p>
          <a:p>
            <a:r>
              <a:rPr lang="fi-FI" sz="2000" dirty="0"/>
              <a:t>ympäristömyrkyt</a:t>
            </a:r>
          </a:p>
          <a:p>
            <a:pPr marL="0" indent="0">
              <a:buNone/>
            </a:pPr>
            <a:r>
              <a:rPr lang="fi-FI" sz="2000" b="1" dirty="0"/>
              <a:t>Biologiset</a:t>
            </a:r>
          </a:p>
          <a:p>
            <a:r>
              <a:rPr lang="fi-FI" sz="2000" dirty="0"/>
              <a:t>homeitiöt, siitepöly, mikrobit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07C513-4D79-461D-8177-BE12576A0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6923" y="866774"/>
            <a:ext cx="6138173" cy="531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Altistus-vastesuhde</a:t>
            </a:r>
          </a:p>
          <a:p>
            <a:pPr>
              <a:buFontTx/>
              <a:buChar char="-"/>
            </a:pPr>
            <a:r>
              <a:rPr lang="fi-FI" sz="2000" dirty="0"/>
              <a:t>Kertoo, kuinka suuri annos on terveydelle vaarallinen</a:t>
            </a:r>
          </a:p>
          <a:p>
            <a:pPr>
              <a:buFontTx/>
              <a:buChar char="-"/>
            </a:pPr>
            <a:r>
              <a:rPr lang="fi-FI" sz="2000" dirty="0"/>
              <a:t>Usein: mitä suurempi on altistuminen, sitä suurempi on terveydelle koituva haitta</a:t>
            </a:r>
          </a:p>
          <a:p>
            <a:pPr>
              <a:buFontTx/>
              <a:buChar char="-"/>
            </a:pPr>
            <a:r>
              <a:rPr lang="fi-FI" sz="2000" dirty="0"/>
              <a:t>Toisinaan: vähäinen annos on terveydelle välttämätön, mutta suuri annos vaarantaa terveyden (esim. rasvaliukoiset vitamiinit)</a:t>
            </a:r>
          </a:p>
        </p:txBody>
      </p:sp>
      <p:pic>
        <p:nvPicPr>
          <p:cNvPr id="8" name="Kuva 7" descr="Kuva, joka sisältää kohteen henkilö, sisä, housut, poseeraaminen&#10;&#10;Kuvaus luotu automaattisesti">
            <a:extLst>
              <a:ext uri="{FF2B5EF4-FFF2-40B4-BE49-F238E27FC236}">
                <a16:creationId xmlns:a16="http://schemas.microsoft.com/office/drawing/2014/main" id="{B3D1861B-0A51-45E6-9C86-D20C93B16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3429000"/>
            <a:ext cx="5644109" cy="32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34F29-ACFA-4AE5-8BC1-16F1783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96745"/>
            <a:ext cx="4905376" cy="124152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Epäsuorat eli välilliset terveysvaikutukset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BAE61-F9DF-49FE-AD62-472FE4627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828801"/>
            <a:ext cx="4667250" cy="4676774"/>
          </a:xfrm>
        </p:spPr>
        <p:txBody>
          <a:bodyPr>
            <a:normAutofit/>
          </a:bodyPr>
          <a:lstStyle/>
          <a:p>
            <a:r>
              <a:rPr lang="fi-FI" dirty="0"/>
              <a:t>Ympäristön vaikutukset ovat usein epäsuoria.</a:t>
            </a:r>
          </a:p>
          <a:p>
            <a:r>
              <a:rPr lang="fi-FI" dirty="0"/>
              <a:t>Ne tapahtuvat välivaiheinen kautta.</a:t>
            </a:r>
          </a:p>
          <a:p>
            <a:r>
              <a:rPr lang="fi-FI" dirty="0"/>
              <a:t>Ne voivat olla mahdollisia tai todennäköisiä, mutta vaikutukset ovat yksilöllisiä ja tulevat usein viiveellä.</a:t>
            </a:r>
          </a:p>
          <a:p>
            <a:r>
              <a:rPr lang="fi-FI" dirty="0"/>
              <a:t>Niille ei voi laskea altistus-vastesuhdetta.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4A1510-96DE-48DA-8AFA-D5E57AD1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850" y="904876"/>
            <a:ext cx="6915149" cy="5800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Esimerkki meluisan opiskeluympäristön mahdollisista epäsuorista vaikutuksista terveyteen</a:t>
            </a:r>
          </a:p>
          <a:p>
            <a:pPr marL="0" indent="0">
              <a:buNone/>
            </a:pP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DAFD4274-8299-489D-B247-C41E5A565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971696"/>
              </p:ext>
            </p:extLst>
          </p:nvPr>
        </p:nvGraphicFramePr>
        <p:xfrm>
          <a:off x="5438776" y="1952625"/>
          <a:ext cx="6466236" cy="470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27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ulko, henkilöt, ruokapöytä&#10;&#10;Kuvaus luotu automaattisesti">
            <a:extLst>
              <a:ext uri="{FF2B5EF4-FFF2-40B4-BE49-F238E27FC236}">
                <a16:creationId xmlns:a16="http://schemas.microsoft.com/office/drawing/2014/main" id="{D2BCD41F-4DD3-4E44-B32F-D2424CD87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25"/>
          <a:stretch/>
        </p:blipFill>
        <p:spPr>
          <a:xfrm>
            <a:off x="4064001" y="10"/>
            <a:ext cx="812800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4D12F0-55AE-463E-A4AB-0FA81028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81281"/>
            <a:ext cx="6908800" cy="11277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Rakennettu</a:t>
            </a:r>
            <a:r>
              <a:rPr lang="en-US" sz="3600" dirty="0"/>
              <a:t> </a:t>
            </a:r>
            <a:r>
              <a:rPr lang="en-US" sz="3600" dirty="0" err="1"/>
              <a:t>ympäristö</a:t>
            </a:r>
            <a:r>
              <a:rPr lang="en-US" sz="3600" dirty="0"/>
              <a:t> </a:t>
            </a:r>
            <a:r>
              <a:rPr lang="en-US" sz="3600" dirty="0" err="1"/>
              <a:t>terveelliseksi</a:t>
            </a:r>
            <a:r>
              <a:rPr lang="en-US" sz="3600" dirty="0"/>
              <a:t> </a:t>
            </a:r>
            <a:r>
              <a:rPr lang="en-US" sz="3600" dirty="0" err="1"/>
              <a:t>suunnittelun</a:t>
            </a:r>
            <a:r>
              <a:rPr lang="en-US" sz="3600" dirty="0"/>
              <a:t> </a:t>
            </a:r>
            <a:r>
              <a:rPr lang="en-US" sz="3600" dirty="0" err="1"/>
              <a:t>avulla</a:t>
            </a:r>
            <a:endParaRPr lang="en-US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0F4460-870B-4350-B656-E0CEEBBF6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371601"/>
            <a:ext cx="4869180" cy="540511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400" dirty="0" err="1"/>
              <a:t>Hyvinvointia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ympäristö</a:t>
            </a:r>
            <a:r>
              <a:rPr lang="en-US" sz="2400" dirty="0"/>
              <a:t> on </a:t>
            </a:r>
            <a:r>
              <a:rPr lang="en-US" sz="2400" dirty="0" err="1"/>
              <a:t>terveellinen</a:t>
            </a:r>
            <a:r>
              <a:rPr lang="en-US" sz="2400" dirty="0"/>
              <a:t>, </a:t>
            </a:r>
            <a:r>
              <a:rPr lang="en-US" sz="2400" dirty="0" err="1"/>
              <a:t>turvallinen</a:t>
            </a:r>
            <a:r>
              <a:rPr lang="en-US" sz="2400" dirty="0"/>
              <a:t> ja </a:t>
            </a:r>
            <a:r>
              <a:rPr lang="en-US" sz="2400" dirty="0" err="1"/>
              <a:t>viihtyisä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err="1"/>
              <a:t>Esimerkkejä</a:t>
            </a:r>
            <a:r>
              <a:rPr lang="en-US" sz="2400" dirty="0"/>
              <a:t> </a:t>
            </a:r>
            <a:r>
              <a:rPr lang="en-US" sz="2400" dirty="0" err="1"/>
              <a:t>hyvästä</a:t>
            </a:r>
            <a:r>
              <a:rPr lang="en-US" sz="2400" dirty="0"/>
              <a:t>  </a:t>
            </a:r>
            <a:r>
              <a:rPr lang="en-US" sz="2400" dirty="0" err="1"/>
              <a:t>kaupunkisuunnittelusta</a:t>
            </a:r>
            <a:endParaRPr lang="en-US" sz="2400" dirty="0"/>
          </a:p>
          <a:p>
            <a:r>
              <a:rPr lang="en-US" sz="2400" dirty="0" err="1"/>
              <a:t>Luontevat</a:t>
            </a:r>
            <a:r>
              <a:rPr lang="en-US" sz="2400" dirty="0"/>
              <a:t> </a:t>
            </a:r>
            <a:r>
              <a:rPr lang="en-US" sz="2400" dirty="0" err="1"/>
              <a:t>kohtaamispaikat</a:t>
            </a:r>
            <a:r>
              <a:rPr lang="en-US" sz="2400" dirty="0"/>
              <a:t> </a:t>
            </a: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yhteisöllisyyttä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Turvalliset</a:t>
            </a:r>
            <a:r>
              <a:rPr lang="en-US" sz="2400" dirty="0"/>
              <a:t> </a:t>
            </a:r>
            <a:r>
              <a:rPr lang="en-US" sz="2400" dirty="0" err="1"/>
              <a:t>kävely</a:t>
            </a:r>
            <a:r>
              <a:rPr lang="en-US" sz="2400" dirty="0"/>
              <a:t>- ja </a:t>
            </a:r>
            <a:r>
              <a:rPr lang="en-US" sz="2400" dirty="0" err="1"/>
              <a:t>pyörätiet</a:t>
            </a:r>
            <a:r>
              <a:rPr lang="en-US" sz="2400" dirty="0"/>
              <a:t> </a:t>
            </a:r>
            <a:r>
              <a:rPr lang="en-US" sz="2400" dirty="0" err="1"/>
              <a:t>kannustavat</a:t>
            </a:r>
            <a:r>
              <a:rPr lang="en-US" sz="2400" dirty="0"/>
              <a:t> </a:t>
            </a:r>
            <a:r>
              <a:rPr lang="en-US" sz="2400" dirty="0" err="1"/>
              <a:t>hyötyliikuntaan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Monipuoliset</a:t>
            </a:r>
            <a:r>
              <a:rPr lang="en-US" sz="2400" dirty="0"/>
              <a:t> </a:t>
            </a:r>
            <a:r>
              <a:rPr lang="en-US" sz="2400" dirty="0" err="1"/>
              <a:t>lähiliikuntapaikat</a:t>
            </a:r>
            <a:r>
              <a:rPr lang="en-US" sz="2400" dirty="0"/>
              <a:t> ja </a:t>
            </a:r>
            <a:r>
              <a:rPr lang="en-US" sz="2400" dirty="0" err="1"/>
              <a:t>muut</a:t>
            </a:r>
            <a:r>
              <a:rPr lang="en-US" sz="2400" dirty="0"/>
              <a:t> </a:t>
            </a:r>
            <a:r>
              <a:rPr lang="en-US" sz="2400" dirty="0" err="1"/>
              <a:t>harrastusmahdollisuudet</a:t>
            </a:r>
            <a:r>
              <a:rPr lang="en-US" sz="2400" dirty="0"/>
              <a:t> </a:t>
            </a:r>
            <a:r>
              <a:rPr lang="en-US" sz="2400" dirty="0" err="1"/>
              <a:t>tarjoavat</a:t>
            </a:r>
            <a:r>
              <a:rPr lang="en-US" sz="2400" dirty="0"/>
              <a:t> </a:t>
            </a:r>
            <a:r>
              <a:rPr lang="en-US" sz="2400" dirty="0" err="1"/>
              <a:t>virikkeitä</a:t>
            </a:r>
            <a:r>
              <a:rPr lang="en-US" sz="2400" dirty="0"/>
              <a:t>.</a:t>
            </a:r>
          </a:p>
          <a:p>
            <a:pPr marL="0"/>
            <a:r>
              <a:rPr lang="en-US" sz="2400" dirty="0" err="1"/>
              <a:t>Viheralueet</a:t>
            </a:r>
            <a:r>
              <a:rPr lang="en-US" sz="2400" dirty="0"/>
              <a:t>  </a:t>
            </a: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viihtyisyyttä</a:t>
            </a:r>
            <a:r>
              <a:rPr lang="en-US" sz="2400" dirty="0"/>
              <a:t>, </a:t>
            </a:r>
            <a:r>
              <a:rPr lang="en-US" sz="2400" dirty="0" err="1"/>
              <a:t>vaimentavat</a:t>
            </a:r>
            <a:r>
              <a:rPr lang="en-US" sz="2400" dirty="0"/>
              <a:t> </a:t>
            </a:r>
            <a:r>
              <a:rPr lang="en-US" sz="2400" dirty="0" err="1"/>
              <a:t>melua</a:t>
            </a:r>
            <a:r>
              <a:rPr lang="en-US" sz="2400" dirty="0"/>
              <a:t> ja </a:t>
            </a:r>
            <a:r>
              <a:rPr lang="en-US" sz="2400" dirty="0" err="1"/>
              <a:t>puhdistavat</a:t>
            </a:r>
            <a:r>
              <a:rPr lang="en-US" sz="2400" dirty="0"/>
              <a:t> </a:t>
            </a:r>
            <a:r>
              <a:rPr lang="en-US" sz="2400" dirty="0" err="1"/>
              <a:t>ilmaa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19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D4E146-81E1-4B98-AA15-BA7DA6FA7050}">
  <ds:schemaRefs>
    <ds:schemaRef ds:uri="http://schemas.microsoft.com/office/2006/metadata/properties"/>
    <ds:schemaRef ds:uri="48e8df33-a090-4ce7-a58b-5234ff1e67e3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6BB259-E9B3-4C61-B53C-27DD81BAA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86B66A-15B7-406A-9472-A5D1C8AB1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466</Words>
  <Application>Microsoft Office PowerPoint</Application>
  <PresentationFormat>Laajakuva</PresentationFormat>
  <Paragraphs>121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Elinympäristöjen terveellisyys</vt:lpstr>
      <vt:lpstr>Fyysinen ympäristö</vt:lpstr>
      <vt:lpstr>Psykososiaalinen ympäristö</vt:lpstr>
      <vt:lpstr>Toiminnallinen ympäristö</vt:lpstr>
      <vt:lpstr>Ympäristön vaikutukset terveyteen voivat olla</vt:lpstr>
      <vt:lpstr>Etsi jokin uutinen ympäristökatastrofista, joka on vaikuttanut ihmisten ja ympäristön terveyteen.   </vt:lpstr>
      <vt:lpstr>Ympäristöaltisteet aiheuttavat suoria terveysvaikutuksia</vt:lpstr>
      <vt:lpstr>Epäsuorat eli välilliset terveysvaikutukset</vt:lpstr>
      <vt:lpstr>Rakennettu ympäristö terveelliseksi suunnittelun avulla</vt:lpstr>
      <vt:lpstr>Luonnonympäristö</vt:lpstr>
      <vt:lpstr>Parhaimmillaan psykososiaalinen ympäristö vahvistaa voimavaroja</vt:lpstr>
      <vt:lpstr>Esteetön ympäristö lisää toimintamahdollisuuksia</vt:lpstr>
      <vt:lpstr>Hyvin toimiva yhteiskunta tarjoaa puitteet terveydelle</vt:lpstr>
      <vt:lpstr>    Megatrendikortit  Valitse 3 korttia ja laita ne arvojärjestykseen vähemmän tärkeästä tärkeimpään.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Tea Savio</cp:lastModifiedBy>
  <cp:revision>51</cp:revision>
  <dcterms:created xsi:type="dcterms:W3CDTF">2021-10-14T13:44:28Z</dcterms:created>
  <dcterms:modified xsi:type="dcterms:W3CDTF">2025-03-06T09:05:21Z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