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7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735763" cy="9866313"/>
  <p:embeddedFontLst>
    <p:embeddedFont>
      <p:font typeface="Verdana" panose="020B060403050404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Nunit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4762" y="0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3287" y="739775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2" cy="444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012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4762" y="9371012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423aad8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1423aad8a_0_5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1423aad8a_0_5:notes"/>
          <p:cNvSpPr txBox="1">
            <a:spLocks noGrp="1"/>
          </p:cNvSpPr>
          <p:nvPr>
            <p:ph type="sldNum" idx="12"/>
          </p:nvPr>
        </p:nvSpPr>
        <p:spPr>
          <a:xfrm>
            <a:off x="3814762" y="9371012"/>
            <a:ext cx="2919300" cy="493800"/>
          </a:xfrm>
          <a:prstGeom prst="rect">
            <a:avLst/>
          </a:prstGeom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/>
              <a:t>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1423aad8a_0_0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21423aad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8156b7938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8156b7938_0_257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28156b7938_0_257:notes"/>
          <p:cNvSpPr txBox="1">
            <a:spLocks noGrp="1"/>
          </p:cNvSpPr>
          <p:nvPr>
            <p:ph type="sldNum" idx="12"/>
          </p:nvPr>
        </p:nvSpPr>
        <p:spPr>
          <a:xfrm>
            <a:off x="3814762" y="9371012"/>
            <a:ext cx="2919300" cy="493800"/>
          </a:xfrm>
          <a:prstGeom prst="rect">
            <a:avLst/>
          </a:prstGeom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726105e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726105e0e_0_0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2726105e0e_0_0:notes"/>
          <p:cNvSpPr txBox="1">
            <a:spLocks noGrp="1"/>
          </p:cNvSpPr>
          <p:nvPr>
            <p:ph type="sldNum" idx="12"/>
          </p:nvPr>
        </p:nvSpPr>
        <p:spPr>
          <a:xfrm>
            <a:off x="3814762" y="9371012"/>
            <a:ext cx="2919300" cy="493800"/>
          </a:xfrm>
          <a:prstGeom prst="rect">
            <a:avLst/>
          </a:prstGeom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2" cy="4440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95c0323d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95c0323dc_1_0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495c0323dc_1_0:notes"/>
          <p:cNvSpPr txBox="1">
            <a:spLocks noGrp="1"/>
          </p:cNvSpPr>
          <p:nvPr>
            <p:ph type="sldNum" idx="12"/>
          </p:nvPr>
        </p:nvSpPr>
        <p:spPr>
          <a:xfrm>
            <a:off x="3814762" y="9371012"/>
            <a:ext cx="2919300" cy="493800"/>
          </a:xfrm>
          <a:prstGeom prst="rect">
            <a:avLst/>
          </a:prstGeom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/>
              <a:t>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d259429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d259429a7_0_0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1d259429a7_0_0:notes"/>
          <p:cNvSpPr txBox="1">
            <a:spLocks noGrp="1"/>
          </p:cNvSpPr>
          <p:nvPr>
            <p:ph type="sldNum" idx="12"/>
          </p:nvPr>
        </p:nvSpPr>
        <p:spPr>
          <a:xfrm>
            <a:off x="3814762" y="9371012"/>
            <a:ext cx="2919300" cy="493800"/>
          </a:xfrm>
          <a:prstGeom prst="rect">
            <a:avLst/>
          </a:prstGeom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95c0323dc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95c0323dc_1_6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495c0323dc_1_6:notes"/>
          <p:cNvSpPr txBox="1">
            <a:spLocks noGrp="1"/>
          </p:cNvSpPr>
          <p:nvPr>
            <p:ph type="sldNum" idx="12"/>
          </p:nvPr>
        </p:nvSpPr>
        <p:spPr>
          <a:xfrm>
            <a:off x="3814762" y="9371012"/>
            <a:ext cx="2919300" cy="493800"/>
          </a:xfrm>
          <a:prstGeom prst="rect">
            <a:avLst/>
          </a:prstGeom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CABC-590E-4325-B5F4-E4AF9036596C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94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CABC-590E-4325-B5F4-E4AF9036596C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307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CABC-590E-4325-B5F4-E4AF9036596C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1844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36861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body" idx="2"/>
          </p:nvPr>
        </p:nvSpPr>
        <p:spPr>
          <a:xfrm>
            <a:off x="4638675" y="2654300"/>
            <a:ext cx="36861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73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88045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CABC-590E-4325-B5F4-E4AF9036596C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2291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CABC-590E-4325-B5F4-E4AF9036596C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0707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CABC-590E-4325-B5F4-E4AF9036596C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0900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CABC-590E-4325-B5F4-E4AF9036596C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1098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CABC-590E-4325-B5F4-E4AF9036596C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7904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CABC-590E-4325-B5F4-E4AF9036596C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1837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CABC-590E-4325-B5F4-E4AF9036596C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557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CCABC-590E-4325-B5F4-E4AF9036596C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4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xo3Tl1v7e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PpGO3KYxgA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isi.fi/rikokset/pahoinpitel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riku.fi/fi/etusiv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uolustusvoimat.fi/etusiv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eskisuomenpelastuslaitos.fi/" TargetMode="External"/><Relationship Id="rId5" Type="http://schemas.openxmlformats.org/officeDocument/2006/relationships/hyperlink" Target="https://www.youtube.com/channel/UCv6GmOAjvU4mZBy9muLmH1g" TargetMode="External"/><Relationship Id="rId4" Type="http://schemas.openxmlformats.org/officeDocument/2006/relationships/hyperlink" Target="https://www.poliisi.f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>
            <a:spLocks noGrp="1"/>
          </p:cNvSpPr>
          <p:nvPr>
            <p:ph type="ctrTitle"/>
          </p:nvPr>
        </p:nvSpPr>
        <p:spPr>
          <a:xfrm>
            <a:off x="111900" y="143875"/>
            <a:ext cx="8904300" cy="63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/>
              <a:t>                </a:t>
            </a:r>
            <a:endParaRPr sz="4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/>
              <a:t>         </a:t>
            </a:r>
            <a:endParaRPr sz="4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/>
              <a:t>     </a:t>
            </a:r>
            <a:r>
              <a:rPr lang="en-US" sz="4800" b="1" dirty="0" err="1"/>
              <a:t>Turvallisuus</a:t>
            </a:r>
            <a:endParaRPr sz="4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1" dirty="0"/>
              <a:t>               </a:t>
            </a:r>
            <a:r>
              <a:rPr lang="en-US" sz="4800" b="1" dirty="0" err="1"/>
              <a:t>Turvattomuus</a:t>
            </a:r>
            <a:endParaRPr sz="4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1" dirty="0"/>
              <a:t>                             </a:t>
            </a:r>
            <a:r>
              <a:rPr lang="en-US" sz="4800" b="1" dirty="0" err="1"/>
              <a:t>Väkivalta</a:t>
            </a:r>
            <a:r>
              <a:rPr lang="en-US" sz="4800" b="1" dirty="0"/>
              <a:t> </a:t>
            </a:r>
            <a:endParaRPr sz="4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1" dirty="0"/>
              <a:t>           </a:t>
            </a:r>
            <a:r>
              <a:rPr lang="en-US" sz="2400" b="1" u="sng" dirty="0" err="1">
                <a:solidFill>
                  <a:schemeClr val="hlink"/>
                </a:solidFill>
                <a:hlinkClick r:id="rId3"/>
              </a:rPr>
              <a:t>Pakene-piiloudu-hälytä</a:t>
            </a:r>
            <a:r>
              <a:rPr lang="en-US" sz="2400" b="1" u="sng" dirty="0">
                <a:solidFill>
                  <a:schemeClr val="hlink"/>
                </a:solidFill>
                <a:hlinkClick r:id="rId3"/>
              </a:rPr>
              <a:t>: video 2 min</a:t>
            </a:r>
            <a:endParaRPr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1" dirty="0"/>
              <a:t>   </a:t>
            </a:r>
            <a:r>
              <a:rPr lang="en-US" sz="4800" b="1" dirty="0" err="1"/>
              <a:t>Väkivallaton</a:t>
            </a:r>
            <a:r>
              <a:rPr lang="en-US" sz="4800" b="1" dirty="0"/>
              <a:t> </a:t>
            </a:r>
            <a:r>
              <a:rPr lang="en-US" sz="4800" b="1" dirty="0" err="1"/>
              <a:t>vuorovaikutus</a:t>
            </a:r>
            <a:endParaRPr sz="3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dirty="0"/>
          </a:p>
        </p:txBody>
      </p:sp>
      <p:pic>
        <p:nvPicPr>
          <p:cNvPr id="141" name="Google Shape;14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332" y="446250"/>
            <a:ext cx="2862971" cy="232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5887" y="755219"/>
            <a:ext cx="3351175" cy="225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>
            <a:spLocks noGrp="1"/>
          </p:cNvSpPr>
          <p:nvPr>
            <p:ph type="title"/>
          </p:nvPr>
        </p:nvSpPr>
        <p:spPr>
          <a:xfrm>
            <a:off x="457200" y="188912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Font typeface="Verdana"/>
              <a:buNone/>
            </a:pPr>
            <a:r>
              <a:rPr lang="en-US" sz="4900" b="1" i="0" u="sng" strike="noStrike" cap="none">
                <a:solidFill>
                  <a:srgbClr val="404040"/>
                </a:solidFill>
              </a:rPr>
              <a:t>TURVALLISUUS</a:t>
            </a:r>
            <a:endParaRPr b="1"/>
          </a:p>
        </p:txBody>
      </p:sp>
      <p:sp>
        <p:nvSpPr>
          <p:cNvPr id="148" name="Google Shape;148;p15"/>
          <p:cNvSpPr txBox="1">
            <a:spLocks noGrp="1"/>
          </p:cNvSpPr>
          <p:nvPr>
            <p:ph idx="1"/>
          </p:nvPr>
        </p:nvSpPr>
        <p:spPr>
          <a:xfrm>
            <a:off x="457200" y="1254900"/>
            <a:ext cx="8686800" cy="54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FF00"/>
              </a:solidFill>
            </a:endParaRPr>
          </a:p>
          <a:p>
            <a:pPr marL="514350" marR="0" lvl="0" indent="-4635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endParaRPr lang="en-US" sz="2800" i="0" u="none" dirty="0" smtClean="0">
              <a:solidFill>
                <a:srgbClr val="404040"/>
              </a:solidFill>
              <a:sym typeface="Verdana"/>
            </a:endParaRPr>
          </a:p>
          <a:p>
            <a:pPr marL="514350" marR="0" lvl="0" indent="-4635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2800" i="0" u="none" dirty="0" err="1" smtClean="0">
                <a:solidFill>
                  <a:srgbClr val="404040"/>
                </a:solidFill>
                <a:sym typeface="Verdana"/>
              </a:rPr>
              <a:t>Fyysinen</a:t>
            </a:r>
            <a:r>
              <a:rPr lang="en-US" sz="2800" i="0" u="none" dirty="0">
                <a:solidFill>
                  <a:srgbClr val="404040"/>
                </a:solidFill>
                <a:sym typeface="Verdana"/>
              </a:rPr>
              <a:t>, </a:t>
            </a:r>
            <a:r>
              <a:rPr lang="en-US" sz="2800" i="0" u="none" dirty="0" err="1">
                <a:solidFill>
                  <a:srgbClr val="404040"/>
                </a:solidFill>
                <a:sym typeface="Verdana"/>
              </a:rPr>
              <a:t>psyykkinen</a:t>
            </a:r>
            <a:r>
              <a:rPr lang="en-US" sz="2800" dirty="0"/>
              <a:t>, </a:t>
            </a:r>
            <a:r>
              <a:rPr lang="en-US" sz="2800" i="0" u="none" dirty="0" err="1">
                <a:solidFill>
                  <a:srgbClr val="404040"/>
                </a:solidFill>
                <a:sym typeface="Verdana"/>
              </a:rPr>
              <a:t>sosiaalinen</a:t>
            </a:r>
            <a:r>
              <a:rPr lang="en-US" sz="2800" i="0" u="none" dirty="0">
                <a:solidFill>
                  <a:srgbClr val="404040"/>
                </a:solidFill>
                <a:sym typeface="Verdana"/>
              </a:rPr>
              <a:t>, </a:t>
            </a:r>
            <a:r>
              <a:rPr lang="en-US" sz="2800" i="0" u="none" dirty="0" err="1">
                <a:solidFill>
                  <a:srgbClr val="404040"/>
                </a:solidFill>
                <a:sym typeface="Verdana"/>
              </a:rPr>
              <a:t>henkinen</a:t>
            </a:r>
            <a:r>
              <a:rPr lang="en-US" sz="2800" i="0" u="none" dirty="0">
                <a:solidFill>
                  <a:srgbClr val="404040"/>
                </a:solidFill>
                <a:sym typeface="Verdana"/>
              </a:rPr>
              <a:t>, </a:t>
            </a:r>
            <a:r>
              <a:rPr lang="en-US" sz="2800" i="0" u="none" dirty="0" err="1">
                <a:solidFill>
                  <a:srgbClr val="404040"/>
                </a:solidFill>
                <a:sym typeface="Verdana"/>
              </a:rPr>
              <a:t>taloudellinen</a:t>
            </a:r>
            <a:r>
              <a:rPr lang="en-US" sz="2800" i="0" u="none" dirty="0">
                <a:solidFill>
                  <a:srgbClr val="404040"/>
                </a:solidFill>
                <a:sym typeface="Verdana"/>
              </a:rPr>
              <a:t>, </a:t>
            </a:r>
            <a:r>
              <a:rPr lang="en-US" sz="2800" i="0" u="none" dirty="0" err="1">
                <a:solidFill>
                  <a:srgbClr val="404040"/>
                </a:solidFill>
                <a:sym typeface="Verdana"/>
              </a:rPr>
              <a:t>seksuaalinen</a:t>
            </a:r>
            <a:r>
              <a:rPr lang="en-US" sz="2800" i="0" u="none" dirty="0">
                <a:solidFill>
                  <a:srgbClr val="404040"/>
                </a:solidFill>
                <a:sym typeface="Verdana"/>
              </a:rPr>
              <a:t> </a:t>
            </a:r>
            <a:r>
              <a:rPr lang="en-US" sz="2800" i="0" u="none" dirty="0" err="1">
                <a:solidFill>
                  <a:srgbClr val="404040"/>
                </a:solidFill>
                <a:sym typeface="Verdana"/>
              </a:rPr>
              <a:t>turvallisuus</a:t>
            </a:r>
            <a:r>
              <a:rPr lang="en-US" sz="2800" i="0" u="none" dirty="0">
                <a:solidFill>
                  <a:srgbClr val="404040"/>
                </a:solidFill>
                <a:sym typeface="Verdana"/>
              </a:rPr>
              <a:t> </a:t>
            </a:r>
            <a:endParaRPr sz="2800" dirty="0"/>
          </a:p>
          <a:p>
            <a:pPr marL="514350" marR="0" lvl="0" indent="-4635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2800" i="0" u="none" dirty="0" err="1">
                <a:solidFill>
                  <a:srgbClr val="404040"/>
                </a:solidFill>
                <a:sym typeface="Verdana"/>
              </a:rPr>
              <a:t>Perustus</a:t>
            </a:r>
            <a:r>
              <a:rPr lang="en-US" sz="2800" i="0" u="none" dirty="0">
                <a:solidFill>
                  <a:srgbClr val="404040"/>
                </a:solidFill>
                <a:sym typeface="Verdana"/>
              </a:rPr>
              <a:t>-, </a:t>
            </a:r>
            <a:r>
              <a:rPr lang="en-US" sz="2800" i="0" u="none" dirty="0" err="1">
                <a:solidFill>
                  <a:srgbClr val="404040"/>
                </a:solidFill>
                <a:sym typeface="Verdana"/>
              </a:rPr>
              <a:t>tasa-arvo</a:t>
            </a:r>
            <a:r>
              <a:rPr lang="en-US" sz="2800" i="0" u="none" dirty="0">
                <a:solidFill>
                  <a:srgbClr val="404040"/>
                </a:solidFill>
                <a:sym typeface="Verdana"/>
              </a:rPr>
              <a:t>-, </a:t>
            </a:r>
            <a:r>
              <a:rPr lang="en-US" sz="2800" i="0" u="none" dirty="0" err="1">
                <a:solidFill>
                  <a:srgbClr val="404040"/>
                </a:solidFill>
                <a:sym typeface="Verdana"/>
              </a:rPr>
              <a:t>lukio</a:t>
            </a:r>
            <a:r>
              <a:rPr lang="en-US" sz="2800" i="0" u="none" dirty="0">
                <a:solidFill>
                  <a:srgbClr val="404040"/>
                </a:solidFill>
                <a:sym typeface="Verdana"/>
              </a:rPr>
              <a:t>- ja  </a:t>
            </a:r>
            <a:r>
              <a:rPr lang="en-US" sz="2800" i="0" u="none" dirty="0" err="1">
                <a:solidFill>
                  <a:srgbClr val="404040"/>
                </a:solidFill>
                <a:sym typeface="Verdana"/>
              </a:rPr>
              <a:t>työturvallisuuslaki</a:t>
            </a:r>
            <a:r>
              <a:rPr lang="en-US" sz="2800" i="0" u="none" dirty="0">
                <a:solidFill>
                  <a:srgbClr val="404040"/>
                </a:solidFill>
                <a:sym typeface="Verdana"/>
              </a:rPr>
              <a:t>, </a:t>
            </a:r>
            <a:r>
              <a:rPr lang="en-US" sz="2800" i="0" u="none" dirty="0" err="1">
                <a:solidFill>
                  <a:srgbClr val="404040"/>
                </a:solidFill>
                <a:sym typeface="Verdana"/>
              </a:rPr>
              <a:t>ihmisoikeussopimukset</a:t>
            </a:r>
            <a:r>
              <a:rPr lang="en-US" sz="2800" i="0" u="none" dirty="0">
                <a:solidFill>
                  <a:srgbClr val="404040"/>
                </a:solidFill>
                <a:sym typeface="Verdana"/>
              </a:rPr>
              <a:t> (mm. </a:t>
            </a:r>
            <a:r>
              <a:rPr lang="en-US" sz="2800" i="0" u="none" dirty="0" err="1">
                <a:solidFill>
                  <a:srgbClr val="404040"/>
                </a:solidFill>
                <a:sym typeface="Verdana"/>
              </a:rPr>
              <a:t>laki</a:t>
            </a:r>
            <a:r>
              <a:rPr lang="en-US" sz="2800" i="0" u="none" dirty="0">
                <a:solidFill>
                  <a:srgbClr val="404040"/>
                </a:solidFill>
                <a:sym typeface="Verdana"/>
              </a:rPr>
              <a:t> </a:t>
            </a:r>
            <a:r>
              <a:rPr lang="en-US" sz="2800" i="0" u="none" dirty="0" err="1">
                <a:solidFill>
                  <a:srgbClr val="404040"/>
                </a:solidFill>
                <a:sym typeface="Verdana"/>
              </a:rPr>
              <a:t>lapsen</a:t>
            </a:r>
            <a:r>
              <a:rPr lang="en-US" sz="2800" i="0" u="none" dirty="0">
                <a:solidFill>
                  <a:srgbClr val="404040"/>
                </a:solidFill>
                <a:sym typeface="Verdana"/>
              </a:rPr>
              <a:t> </a:t>
            </a:r>
            <a:r>
              <a:rPr lang="en-US" sz="2800" i="0" u="none" dirty="0" err="1">
                <a:solidFill>
                  <a:srgbClr val="404040"/>
                </a:solidFill>
                <a:sym typeface="Verdana"/>
              </a:rPr>
              <a:t>oikeuksista</a:t>
            </a:r>
            <a:r>
              <a:rPr lang="en-US" sz="2800" i="0" u="none" dirty="0">
                <a:solidFill>
                  <a:srgbClr val="404040"/>
                </a:solidFill>
                <a:sym typeface="Verdana"/>
              </a:rPr>
              <a:t>) </a:t>
            </a:r>
            <a:endParaRPr sz="2800" i="0" u="none" dirty="0">
              <a:solidFill>
                <a:srgbClr val="404040"/>
              </a:solidFill>
              <a:sym typeface="Verdana"/>
            </a:endParaRPr>
          </a:p>
          <a:p>
            <a:pPr marL="514350" lvl="0" indent="-463550" algn="l" rtl="0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2800" dirty="0" err="1"/>
              <a:t>Ihmisoikeus</a:t>
            </a:r>
            <a:r>
              <a:rPr lang="en-US" sz="2800" dirty="0"/>
              <a:t>, </a:t>
            </a:r>
            <a:r>
              <a:rPr lang="en-US" sz="2800" dirty="0" err="1"/>
              <a:t>perusarvo</a:t>
            </a:r>
            <a:endParaRPr sz="2800" dirty="0"/>
          </a:p>
          <a:p>
            <a:pPr marL="514350" lvl="0" indent="-463550" algn="l" rtl="0"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</a:pPr>
            <a:r>
              <a:rPr lang="en-US" sz="2800" dirty="0" err="1"/>
              <a:t>Turvallisuuden</a:t>
            </a:r>
            <a:r>
              <a:rPr lang="en-US" sz="2800" dirty="0"/>
              <a:t> </a:t>
            </a:r>
            <a:r>
              <a:rPr lang="en-US" sz="2800" dirty="0" err="1"/>
              <a:t>tunne</a:t>
            </a:r>
            <a:r>
              <a:rPr lang="en-US" sz="2800" dirty="0"/>
              <a:t> (</a:t>
            </a:r>
            <a:r>
              <a:rPr lang="en-US" sz="2800" dirty="0" err="1"/>
              <a:t>subjektiivinen</a:t>
            </a:r>
            <a:r>
              <a:rPr lang="en-US" sz="2800" dirty="0"/>
              <a:t> ja </a:t>
            </a:r>
            <a:r>
              <a:rPr lang="en-US" sz="2800" dirty="0" err="1"/>
              <a:t>objektiivinen</a:t>
            </a:r>
            <a:r>
              <a:rPr lang="en-US" sz="2800" dirty="0"/>
              <a:t>) </a:t>
            </a:r>
            <a:endParaRPr sz="2800" dirty="0"/>
          </a:p>
          <a:p>
            <a:pPr marL="5143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  + </a:t>
            </a:r>
            <a:r>
              <a:rPr lang="en-US" sz="2800" dirty="0" err="1"/>
              <a:t>sitä</a:t>
            </a:r>
            <a:r>
              <a:rPr lang="en-US" sz="2800" dirty="0"/>
              <a:t> </a:t>
            </a:r>
            <a:r>
              <a:rPr lang="en-US" sz="2800" dirty="0" err="1"/>
              <a:t>lisäävät</a:t>
            </a:r>
            <a:r>
              <a:rPr lang="en-US" sz="2800" dirty="0"/>
              <a:t> ja </a:t>
            </a:r>
            <a:r>
              <a:rPr lang="en-US" sz="2800" dirty="0" err="1"/>
              <a:t>vähentävät</a:t>
            </a:r>
            <a:r>
              <a:rPr lang="en-US" sz="2800" dirty="0"/>
              <a:t> </a:t>
            </a:r>
            <a:r>
              <a:rPr lang="en-US" sz="2800" dirty="0" err="1"/>
              <a:t>tekijät</a:t>
            </a:r>
            <a:r>
              <a:rPr lang="en-US" sz="2800" dirty="0"/>
              <a:t>: s.171 </a:t>
            </a:r>
            <a:r>
              <a:rPr lang="en-US" sz="2800" dirty="0" err="1"/>
              <a:t>kuvio</a:t>
            </a:r>
            <a:endParaRPr sz="2800" dirty="0"/>
          </a:p>
          <a:p>
            <a:pPr marL="914400" marR="0" lvl="1" indent="-40005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F47E5A"/>
              </a:buClr>
              <a:buSzPts val="1900"/>
              <a:buFont typeface="Arial"/>
              <a:buNone/>
            </a:pPr>
            <a:endParaRPr sz="2000" i="0" u="none" strike="noStrike" cap="none" dirty="0">
              <a:solidFill>
                <a:srgbClr val="6C6C6C"/>
              </a:solidFill>
              <a:sym typeface="Verdana"/>
            </a:endParaRPr>
          </a:p>
          <a:p>
            <a:pPr marL="342900" marR="0" lvl="0" indent="-222250" algn="l" rtl="0">
              <a:spcBef>
                <a:spcPts val="38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Noto Sans Symbols"/>
              <a:buNone/>
            </a:pPr>
            <a:endParaRPr sz="2400" i="0" u="none" strike="noStrike" cap="none" dirty="0">
              <a:solidFill>
                <a:srgbClr val="6C6C6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9" name="Google Shape;14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9062" y="325820"/>
            <a:ext cx="2751956" cy="2233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body" idx="1"/>
          </p:nvPr>
        </p:nvSpPr>
        <p:spPr>
          <a:xfrm>
            <a:off x="254775" y="526550"/>
            <a:ext cx="4458900" cy="53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-US" sz="2800" dirty="0" err="1"/>
              <a:t>Mitkä</a:t>
            </a:r>
            <a:r>
              <a:rPr lang="en-US" sz="2800" dirty="0"/>
              <a:t> </a:t>
            </a:r>
            <a:r>
              <a:rPr lang="en-US" sz="2800" dirty="0" err="1"/>
              <a:t>asiat</a:t>
            </a:r>
            <a:r>
              <a:rPr lang="en-US" sz="2800" dirty="0"/>
              <a:t> </a:t>
            </a:r>
            <a:r>
              <a:rPr lang="en-US" sz="2800" dirty="0" err="1"/>
              <a:t>aiheuttavat</a:t>
            </a:r>
            <a:r>
              <a:rPr lang="en-US" sz="2800" dirty="0"/>
              <a:t> </a:t>
            </a:r>
            <a:r>
              <a:rPr lang="en-US" sz="2800" dirty="0" err="1"/>
              <a:t>turvattomuutta</a:t>
            </a:r>
            <a:r>
              <a:rPr lang="en-US" sz="2800" dirty="0"/>
              <a:t>?      </a:t>
            </a:r>
            <a:endParaRPr sz="28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(</a:t>
            </a:r>
            <a:r>
              <a:rPr lang="en-US" sz="2800" dirty="0" err="1"/>
              <a:t>yksilö-yhteisö-yhteiskunta</a:t>
            </a:r>
            <a:endParaRPr sz="28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-</a:t>
            </a:r>
            <a:r>
              <a:rPr lang="en-US" sz="2800" dirty="0" err="1"/>
              <a:t>globaali</a:t>
            </a:r>
            <a:r>
              <a:rPr lang="en-US" sz="2800" dirty="0"/>
              <a:t>)</a:t>
            </a:r>
            <a:endParaRPr sz="2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-US" sz="2800" dirty="0" err="1"/>
              <a:t>Entä</a:t>
            </a:r>
            <a:r>
              <a:rPr lang="en-US" sz="2800" dirty="0"/>
              <a:t> </a:t>
            </a:r>
            <a:r>
              <a:rPr lang="en-US" sz="2800" dirty="0" err="1"/>
              <a:t>lapsissa</a:t>
            </a:r>
            <a:r>
              <a:rPr lang="en-US" sz="2800" dirty="0"/>
              <a:t> ja </a:t>
            </a:r>
            <a:r>
              <a:rPr lang="en-US" sz="2800" dirty="0" err="1"/>
              <a:t>nuorissa</a:t>
            </a:r>
            <a:r>
              <a:rPr lang="en-US" sz="2800" dirty="0"/>
              <a:t>? </a:t>
            </a:r>
            <a:r>
              <a:rPr lang="en-US" sz="2800" dirty="0" err="1"/>
              <a:t>Miksi</a:t>
            </a:r>
            <a:r>
              <a:rPr lang="en-US" sz="2800" dirty="0"/>
              <a:t>? </a:t>
            </a:r>
            <a:r>
              <a:rPr lang="en-US" sz="2800" dirty="0" err="1"/>
              <a:t>Mitä</a:t>
            </a:r>
            <a:r>
              <a:rPr lang="en-US" sz="2800" dirty="0"/>
              <a:t> </a:t>
            </a:r>
            <a:r>
              <a:rPr lang="en-US" sz="2800" dirty="0" err="1"/>
              <a:t>niille</a:t>
            </a:r>
            <a:r>
              <a:rPr lang="en-US" sz="2800" dirty="0"/>
              <a:t> </a:t>
            </a:r>
            <a:r>
              <a:rPr lang="en-US" sz="2800" dirty="0" err="1"/>
              <a:t>voi</a:t>
            </a:r>
            <a:r>
              <a:rPr lang="en-US" sz="2800" dirty="0"/>
              <a:t> </a:t>
            </a:r>
            <a:r>
              <a:rPr lang="en-US" sz="2800" dirty="0" err="1"/>
              <a:t>tehdä</a:t>
            </a:r>
            <a:r>
              <a:rPr lang="en-US" sz="2800" dirty="0"/>
              <a:t>? </a:t>
            </a:r>
            <a:r>
              <a:rPr lang="en-US" sz="2800" dirty="0" err="1"/>
              <a:t>Kuka</a:t>
            </a:r>
            <a:r>
              <a:rPr lang="en-US" sz="2800" dirty="0"/>
              <a:t> </a:t>
            </a:r>
            <a:r>
              <a:rPr lang="en-US" sz="2800" dirty="0" err="1"/>
              <a:t>voi</a:t>
            </a:r>
            <a:r>
              <a:rPr lang="en-US" sz="2800" dirty="0"/>
              <a:t> </a:t>
            </a:r>
            <a:r>
              <a:rPr lang="en-US" sz="2800" dirty="0" err="1"/>
              <a:t>tehdä</a:t>
            </a:r>
            <a:r>
              <a:rPr lang="en-US" sz="2800" dirty="0"/>
              <a:t>? </a:t>
            </a:r>
            <a:endParaRPr sz="2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-US" sz="2800" dirty="0" err="1"/>
              <a:t>Miten</a:t>
            </a:r>
            <a:r>
              <a:rPr lang="en-US" sz="2800" dirty="0"/>
              <a:t> </a:t>
            </a:r>
            <a:r>
              <a:rPr lang="en-US" sz="2800" dirty="0" err="1"/>
              <a:t>turvallisuutta</a:t>
            </a:r>
            <a:r>
              <a:rPr lang="en-US" sz="2800" dirty="0"/>
              <a:t> </a:t>
            </a:r>
            <a:r>
              <a:rPr lang="en-US" sz="2800" dirty="0" err="1"/>
              <a:t>voi</a:t>
            </a:r>
            <a:r>
              <a:rPr lang="en-US" sz="2800" dirty="0"/>
              <a:t> </a:t>
            </a:r>
            <a:r>
              <a:rPr lang="en-US" sz="2800" dirty="0" err="1"/>
              <a:t>lisätä</a:t>
            </a:r>
            <a:r>
              <a:rPr lang="en-US" sz="2800" dirty="0"/>
              <a:t>?</a:t>
            </a:r>
            <a:endParaRPr sz="2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-US" sz="2800" dirty="0" err="1"/>
              <a:t>Ketkä</a:t>
            </a:r>
            <a:r>
              <a:rPr lang="en-US" sz="2800" dirty="0"/>
              <a:t> </a:t>
            </a:r>
            <a:r>
              <a:rPr lang="en-US" sz="2800" dirty="0" err="1"/>
              <a:t>pitävät</a:t>
            </a:r>
            <a:r>
              <a:rPr lang="en-US" sz="2800" dirty="0"/>
              <a:t> </a:t>
            </a:r>
            <a:r>
              <a:rPr lang="en-US" sz="2800" dirty="0" err="1"/>
              <a:t>huolta</a:t>
            </a:r>
            <a:r>
              <a:rPr lang="en-US" sz="2800" dirty="0"/>
              <a:t> </a:t>
            </a:r>
            <a:r>
              <a:rPr lang="en-US" sz="2800" dirty="0" err="1"/>
              <a:t>turvallisuudesta</a:t>
            </a:r>
            <a:r>
              <a:rPr lang="en-US" sz="2800" dirty="0"/>
              <a:t>?</a:t>
            </a:r>
            <a:endParaRPr sz="2800" dirty="0"/>
          </a:p>
        </p:txBody>
      </p:sp>
      <p:pic>
        <p:nvPicPr>
          <p:cNvPr id="157" name="Google Shape;15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7963" y="3667400"/>
            <a:ext cx="3761100" cy="25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Lähisuhdeväkivalta - Rauhankadun pihajuhlat </a:t>
            </a:r>
            <a:r>
              <a:rPr lang="fi-FI" dirty="0" smtClean="0">
                <a:hlinkClick r:id="rId2"/>
              </a:rPr>
              <a:t>– YouTube</a:t>
            </a:r>
            <a:r>
              <a:rPr lang="fi-FI" dirty="0" smtClean="0"/>
              <a:t> 4.25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072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>
            <a:spLocks noGrp="1"/>
          </p:cNvSpPr>
          <p:nvPr>
            <p:ph type="title"/>
          </p:nvPr>
        </p:nvSpPr>
        <p:spPr>
          <a:xfrm>
            <a:off x="655425" y="201900"/>
            <a:ext cx="3816000" cy="9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u="sng"/>
              <a:t>Väkivalta</a:t>
            </a:r>
            <a:endParaRPr sz="4800" b="1" u="sng"/>
          </a:p>
        </p:txBody>
      </p:sp>
      <p:sp>
        <p:nvSpPr>
          <p:cNvPr id="164" name="Google Shape;164;p17"/>
          <p:cNvSpPr txBox="1">
            <a:spLocks noGrp="1"/>
          </p:cNvSpPr>
          <p:nvPr>
            <p:ph idx="1"/>
          </p:nvPr>
        </p:nvSpPr>
        <p:spPr>
          <a:xfrm>
            <a:off x="132200" y="1040375"/>
            <a:ext cx="8841900" cy="57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-</a:t>
            </a:r>
            <a:r>
              <a:rPr lang="en-US" sz="3000"/>
              <a:t>yksilöön</a:t>
            </a:r>
            <a:endParaRPr sz="3000"/>
          </a:p>
          <a:p>
            <a:pPr marL="342900" lvl="0" indent="-2286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/>
              <a:t>-yhteisöön</a:t>
            </a:r>
            <a:endParaRPr sz="3000"/>
          </a:p>
          <a:p>
            <a:pPr marL="342900" lvl="0" indent="-2286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/>
              <a:t>-yhteiskuntaan</a:t>
            </a:r>
            <a:endParaRPr sz="3000"/>
          </a:p>
          <a:p>
            <a:pPr marL="342900" lvl="0" indent="-2286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/>
              <a:t>-globaalisti          </a:t>
            </a:r>
            <a:endParaRPr sz="3000"/>
          </a:p>
          <a:p>
            <a:pPr marL="342900" lvl="0" indent="-2286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/>
              <a:t>   -&gt; suuntautuvaa + syitä</a:t>
            </a:r>
            <a:endParaRPr sz="3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FF"/>
                </a:solidFill>
              </a:rPr>
              <a:t>   s.177 kuvio:</a:t>
            </a:r>
            <a:endParaRPr sz="3000" b="1">
              <a:solidFill>
                <a:srgbClr val="0000FF"/>
              </a:solidFill>
            </a:endParaRPr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3000"/>
              <a:buChar char="➢"/>
            </a:pPr>
            <a:r>
              <a:rPr lang="en-US" sz="3000" b="1">
                <a:solidFill>
                  <a:srgbClr val="0000FF"/>
                </a:solidFill>
              </a:rPr>
              <a:t>Mitä kaikkea väkivalta on?</a:t>
            </a:r>
            <a:endParaRPr sz="3000" b="1">
              <a:solidFill>
                <a:srgbClr val="0000FF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Char char="➢"/>
            </a:pPr>
            <a:r>
              <a:rPr lang="en-US" sz="3000" b="1">
                <a:solidFill>
                  <a:srgbClr val="0000FF"/>
                </a:solidFill>
              </a:rPr>
              <a:t>Mitä syitä väkivallalle on?</a:t>
            </a:r>
            <a:endParaRPr sz="3000" b="1">
              <a:solidFill>
                <a:srgbClr val="0000FF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Char char="➢"/>
            </a:pPr>
            <a:r>
              <a:rPr lang="en-US" sz="3000" b="1">
                <a:solidFill>
                  <a:srgbClr val="0000FF"/>
                </a:solidFill>
              </a:rPr>
              <a:t>Miten väkivaltaa voi ehkäistä? (yksilö-yhteisö-yhteiskunta-globaali)</a:t>
            </a:r>
            <a:endParaRPr sz="3000" b="1">
              <a:solidFill>
                <a:srgbClr val="0000FF"/>
              </a:solidFill>
            </a:endParaRPr>
          </a:p>
        </p:txBody>
      </p:sp>
      <p:pic>
        <p:nvPicPr>
          <p:cNvPr id="165" name="Google Shape;16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1425" y="-159025"/>
            <a:ext cx="4352999" cy="251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859712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Font typeface="Verdana"/>
              <a:buNone/>
            </a:pPr>
            <a:r>
              <a:rPr lang="en-US" sz="3200" b="0" i="0" u="sng" strike="noStrike" cap="none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Väkivalta Suomessa </a:t>
            </a:r>
            <a:r>
              <a:rPr lang="en-US" sz="2800" b="0" i="0" u="none" strike="noStrike" cap="none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(www.poliisi.fi)</a:t>
            </a:r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idx="1"/>
          </p:nvPr>
        </p:nvSpPr>
        <p:spPr>
          <a:xfrm>
            <a:off x="159850" y="1498875"/>
            <a:ext cx="8084100" cy="53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Verdana"/>
              <a:buAutoNum type="arabicPeriod"/>
            </a:pPr>
            <a:r>
              <a:rPr lang="en-US" sz="2400" b="1" i="0" u="none" dirty="0" err="1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Kansainvälisesti</a:t>
            </a:r>
            <a:r>
              <a:rPr lang="en-US" sz="2400" b="1" i="0" u="none" dirty="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dirty="0" err="1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vertaillen</a:t>
            </a:r>
            <a:r>
              <a:rPr lang="en-US" sz="2400" b="1" i="0" u="none" dirty="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dirty="0" err="1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turvallinen</a:t>
            </a:r>
            <a:r>
              <a:rPr lang="en-US" sz="2400" b="1" i="0" u="none" dirty="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dirty="0" err="1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maa</a:t>
            </a:r>
            <a:endParaRPr dirty="0"/>
          </a:p>
          <a:p>
            <a:pPr marL="514350" marR="0" lvl="0" indent="-514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Verdana"/>
              <a:buAutoNum type="arabicPeriod"/>
            </a:pPr>
            <a:r>
              <a:rPr lang="en-US" sz="2400" b="1" i="0" u="none" dirty="0" err="1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Uhri</a:t>
            </a:r>
            <a:r>
              <a:rPr lang="en-US" sz="2400" b="1" i="0" u="none" dirty="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dirty="0" err="1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tuttu</a:t>
            </a:r>
            <a:r>
              <a:rPr lang="en-US" sz="2400" b="1" i="0" u="none" dirty="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400" b="1" i="0" u="none" dirty="0" err="1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ei</a:t>
            </a:r>
            <a:r>
              <a:rPr lang="en-US" sz="2400" b="1" i="0" u="none" dirty="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dirty="0" err="1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sattumanvaraisesti</a:t>
            </a:r>
            <a:r>
              <a:rPr lang="en-US" sz="2400" b="1" i="0" u="none" dirty="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dirty="0" err="1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valittu</a:t>
            </a:r>
            <a:endParaRPr sz="2400" b="1" i="0" u="none" dirty="0">
              <a:solidFill>
                <a:srgbClr val="40404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dirty="0" err="1"/>
              <a:t>Perhe</a:t>
            </a:r>
            <a:r>
              <a:rPr lang="en-US" sz="2400" dirty="0"/>
              <a:t>- ja </a:t>
            </a:r>
            <a:r>
              <a:rPr lang="en-US" sz="2400" dirty="0" err="1"/>
              <a:t>lähisuhdeväkivalta</a:t>
            </a:r>
            <a:r>
              <a:rPr lang="en-US" sz="2400" dirty="0"/>
              <a:t> s. 179 </a:t>
            </a:r>
            <a:r>
              <a:rPr lang="en-US" sz="2400" dirty="0" err="1"/>
              <a:t>kuva</a:t>
            </a:r>
            <a:endParaRPr sz="2400" dirty="0"/>
          </a:p>
          <a:p>
            <a:pPr marL="514350" marR="0" lvl="0" indent="-514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Verdana"/>
              <a:buAutoNum type="arabicPeriod"/>
            </a:pPr>
            <a:r>
              <a:rPr lang="en-US" sz="2400" b="1" i="0" u="none" dirty="0" err="1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Päihteet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b="0" i="0" u="none" dirty="0" err="1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Kuka</a:t>
            </a:r>
            <a:r>
              <a:rPr lang="en-US" sz="2400" b="0" i="0" u="none" dirty="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tahansa</a:t>
            </a:r>
            <a:r>
              <a:rPr lang="en-US" sz="2400" b="0" i="0" u="none" dirty="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voi</a:t>
            </a:r>
            <a:r>
              <a:rPr lang="en-US" sz="2400" b="0" i="0" u="none" dirty="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tehdä</a:t>
            </a:r>
            <a:r>
              <a:rPr lang="en-US" sz="2400" b="0" i="0" u="none" dirty="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ilmoituksen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b="0" i="0" u="none" dirty="0" err="1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Eniten</a:t>
            </a:r>
            <a:r>
              <a:rPr lang="en-US" sz="2400" b="0" i="0" u="none" dirty="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pelkoa</a:t>
            </a:r>
            <a:r>
              <a:rPr lang="en-US" sz="2400" b="0" i="0" u="none" dirty="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n-US" sz="2400" b="0" i="0" u="none" dirty="0" smtClean="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1.taloudelliset </a:t>
            </a:r>
            <a:r>
              <a:rPr lang="en-US" sz="2400" b="0" i="0" u="none" dirty="0" err="1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olot</a:t>
            </a:r>
            <a:endParaRPr dirty="0"/>
          </a:p>
          <a:p>
            <a:pPr marL="514350" marR="0" lvl="0" indent="-514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Font typeface="Noto Sans Symbols"/>
              <a:buNone/>
            </a:pPr>
            <a:r>
              <a:rPr lang="en-US" sz="2400" b="0" i="0" u="none" dirty="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			</a:t>
            </a:r>
            <a:r>
              <a:rPr lang="en-US" sz="2400" b="0" i="0" u="none" dirty="0" smtClean="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2.terveydelliset </a:t>
            </a:r>
            <a:r>
              <a:rPr lang="en-US" sz="2400" b="0" i="0" u="none" dirty="0" err="1" smtClean="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olot</a:t>
            </a:r>
            <a:endParaRPr dirty="0"/>
          </a:p>
          <a:p>
            <a:pPr marL="514350" marR="0" lvl="0" indent="-514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Font typeface="Noto Sans Symbols"/>
              <a:buNone/>
            </a:pPr>
            <a:r>
              <a:rPr lang="en-US" sz="2400" b="0" i="0" u="none" dirty="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			</a:t>
            </a:r>
            <a:r>
              <a:rPr lang="en-US" sz="2400" b="0" i="0" u="none" dirty="0" smtClean="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2400" b="0" i="0" u="none" dirty="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2400" b="0" i="0" u="none" dirty="0" err="1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väkivalta</a:t>
            </a:r>
            <a:endParaRPr dirty="0"/>
          </a:p>
          <a:p>
            <a:pPr marL="514350" marR="0" lvl="0" indent="-514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Font typeface="Noto Sans Symbols"/>
              <a:buNone/>
            </a:pPr>
            <a:endParaRPr sz="2400" dirty="0"/>
          </a:p>
          <a:p>
            <a:pPr marL="514350" marR="0" lvl="0" indent="-514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Font typeface="Noto Sans Symbols"/>
              <a:buNone/>
            </a:pPr>
            <a:r>
              <a:rPr lang="en-US" sz="2400" b="1" dirty="0" err="1">
                <a:solidFill>
                  <a:srgbClr val="FF0000"/>
                </a:solidFill>
              </a:rPr>
              <a:t>Väkivaltaan</a:t>
            </a:r>
            <a:r>
              <a:rPr lang="en-US" sz="2400" b="1" dirty="0">
                <a:solidFill>
                  <a:srgbClr val="FF0000"/>
                </a:solidFill>
              </a:rPr>
              <a:t> on </a:t>
            </a:r>
            <a:r>
              <a:rPr lang="en-US" sz="2400" b="1" dirty="0" err="1">
                <a:solidFill>
                  <a:srgbClr val="FF0000"/>
                </a:solidFill>
              </a:rPr>
              <a:t>reagoitava</a:t>
            </a:r>
            <a:r>
              <a:rPr lang="en-US" sz="2400" b="1" dirty="0">
                <a:solidFill>
                  <a:srgbClr val="FF0000"/>
                </a:solidFill>
              </a:rPr>
              <a:t>!</a:t>
            </a:r>
            <a:endParaRPr sz="2400" b="1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b="0" i="0" u="none" dirty="0" err="1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Pahoinpitelyn</a:t>
            </a:r>
            <a:r>
              <a:rPr lang="en-US" sz="2400" b="0" i="0" u="none" dirty="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uhriksi</a:t>
            </a:r>
            <a:r>
              <a:rPr lang="en-US" sz="2400" b="0" i="0" u="none" dirty="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joutuminen</a:t>
            </a:r>
            <a:r>
              <a:rPr lang="en-US" sz="2400" b="0" i="0" u="none" dirty="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?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http://www.poliisi.fi/rikokset/pahoinpitely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b="0" i="0" u="none" dirty="0" err="1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Rikosuhripäivystys</a:t>
            </a:r>
            <a:r>
              <a:rPr lang="en-US" sz="2400" b="0" i="0" u="none" dirty="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? </a:t>
            </a:r>
            <a:r>
              <a:rPr lang="en-US" sz="2400" b="0" i="0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www.riku.fi/fi/etusivu/</a:t>
            </a:r>
            <a:endParaRPr dirty="0"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Noto Sans Symbols"/>
              <a:buNone/>
            </a:pPr>
            <a:endParaRPr sz="2400" b="0" i="0" u="sng" dirty="0">
              <a:solidFill>
                <a:schemeClr val="hlink"/>
              </a:solidFill>
              <a:latin typeface="Verdana"/>
              <a:ea typeface="Verdana"/>
              <a:cs typeface="Verdana"/>
              <a:sym typeface="Verdana"/>
              <a:hlinkClick r:id="rId4"/>
            </a:endParaRPr>
          </a:p>
        </p:txBody>
      </p:sp>
      <p:pic>
        <p:nvPicPr>
          <p:cNvPr id="173" name="Google Shape;17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7825" y="2578350"/>
            <a:ext cx="3326175" cy="276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 txBox="1">
            <a:spLocks noGrp="1"/>
          </p:cNvSpPr>
          <p:nvPr>
            <p:ph type="title"/>
          </p:nvPr>
        </p:nvSpPr>
        <p:spPr>
          <a:xfrm>
            <a:off x="1837450" y="306250"/>
            <a:ext cx="6297000" cy="7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/>
              <a:t>Väkivallan ehkäisy</a:t>
            </a:r>
            <a:endParaRPr b="1" u="sng"/>
          </a:p>
        </p:txBody>
      </p:sp>
      <p:sp>
        <p:nvSpPr>
          <p:cNvPr id="180" name="Google Shape;180;p19"/>
          <p:cNvSpPr txBox="1">
            <a:spLocks noGrp="1"/>
          </p:cNvSpPr>
          <p:nvPr>
            <p:ph idx="1"/>
          </p:nvPr>
        </p:nvSpPr>
        <p:spPr>
          <a:xfrm>
            <a:off x="445450" y="1429125"/>
            <a:ext cx="8277900" cy="50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FF00"/>
                </a:solidFill>
              </a:rPr>
              <a:t>Yksilö</a:t>
            </a:r>
            <a:r>
              <a:rPr lang="en-US"/>
              <a:t>: vihanhallintataidot (tunnetaidot), avun hakeminen, terapia, päihteiden käytön lopettaminen, turvallinen kasvuympäristö lapselle, median turvallisuus lapsille, tieto, vuorovaikutustaidot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9900"/>
                </a:solidFill>
              </a:rPr>
              <a:t>Parisuhde ja yhteisöt</a:t>
            </a:r>
            <a:r>
              <a:rPr lang="en-US"/>
              <a:t>: avun hakeminen ajoissa, tieto, tasa-arvo, asennekasvatus, lähestymiskielto, yhteisöllisyys, ensi- ja turvakodit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>
                <a:solidFill>
                  <a:srgbClr val="0000FF"/>
                </a:solidFill>
              </a:rPr>
              <a:t>Yhteisöt ja yhteiskunta</a:t>
            </a:r>
            <a:r>
              <a:rPr lang="en-US"/>
              <a:t>: turvallisuuden seuraaminen + puuttuminen varhaisessa vaiheessa, tasa-arvo, vihamielisiin asenteisiin ja käyttäytymiseen puuttuminen, kampanjat ym, lait, rangaistukset, poliisin resurssit, tukipalvelut, moniammatillinen yhteistyö, lastensuojelu, resurssit ensi- ja turvakodeille, päihteiden käytön vähentäminen, auttavat nettisivut + chatit + puhelimet</a:t>
            </a:r>
            <a:endParaRPr/>
          </a:p>
        </p:txBody>
      </p:sp>
      <p:pic>
        <p:nvPicPr>
          <p:cNvPr id="181" name="Google Shape;18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6075" y="109275"/>
            <a:ext cx="2500025" cy="13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450" y="187650"/>
            <a:ext cx="1163100" cy="116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>
            <a:spLocks noGrp="1"/>
          </p:cNvSpPr>
          <p:nvPr>
            <p:ph idx="1"/>
          </p:nvPr>
        </p:nvSpPr>
        <p:spPr>
          <a:xfrm>
            <a:off x="67900" y="536625"/>
            <a:ext cx="9012900" cy="603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3600" b="1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VÄKIVALLATON </a:t>
            </a:r>
            <a:endParaRPr sz="3600" b="1" u="sng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3600" b="1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VIESTINTÄ JA VUOROVAIKUTUS</a:t>
            </a:r>
            <a:endParaRPr sz="3600" b="1" u="sng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lang="en-US" sz="240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myötäeläminen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itsensä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ilmaisu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omien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tunteiden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tarpeiden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ilmaiseminen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rakentavasti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muiden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kuunteleminen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 b="1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endParaRPr lang="en-US" sz="2400" b="1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endParaRPr lang="en-US" sz="2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endParaRPr lang="en-US" sz="2400" b="1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endParaRPr lang="en-US" sz="2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b="1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SuTuHaKa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malli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en-US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suuttumuksen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kesyttäminen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liikennevalot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NVC (non violent communication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rohkaisee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ilmaisemaan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itseään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kuulemaan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muita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ohjaamalla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huomion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siihen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mitä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havaitsee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tuntee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tarvitsee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en-US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pyytää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NVC:tä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kutsutaan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toisinaan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sydämen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kieleksi</a:t>
            </a:r>
            <a:endParaRPr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28600" algn="l" rtl="0">
              <a:spcBef>
                <a:spcPts val="360"/>
              </a:spcBef>
              <a:spcAft>
                <a:spcPts val="600"/>
              </a:spcAft>
              <a:buNone/>
            </a:pPr>
            <a:endParaRPr dirty="0"/>
          </a:p>
        </p:txBody>
      </p:sp>
      <p:pic>
        <p:nvPicPr>
          <p:cNvPr id="189" name="Google Shape;18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7150" y="5209125"/>
            <a:ext cx="5356500" cy="13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0"/>
          <p:cNvSpPr txBox="1"/>
          <p:nvPr/>
        </p:nvSpPr>
        <p:spPr>
          <a:xfrm>
            <a:off x="159850" y="2573750"/>
            <a:ext cx="8632500" cy="767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“Älä ärsyynny, älä ärsytä” </a:t>
            </a:r>
            <a:r>
              <a:rPr lang="en-US" sz="30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aggression hallinta</a:t>
            </a:r>
            <a:endParaRPr sz="3000" b="1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361750" y="139262"/>
            <a:ext cx="8228700" cy="1323706"/>
          </a:xfrm>
          <a:prstGeom prst="rect">
            <a:avLst/>
          </a:prstGeom>
          <a:noFill/>
          <a:ln w="1143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Linkkejä</a:t>
            </a:r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https://puolustusvoimat.fi/etusivu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Youtube: puolustusvoimat: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https://puolustusvoimat.fi/etusivu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https://www.poliisi.fi/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poliisitube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6"/>
              </a:rPr>
              <a:t>http://www.keskisuomenpelastuslaitos.fi/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376</Words>
  <Application>Microsoft Office PowerPoint</Application>
  <PresentationFormat>Näytössä katseltava diaesitys (4:3)</PresentationFormat>
  <Paragraphs>80</Paragraphs>
  <Slides>9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6" baseType="lpstr">
      <vt:lpstr>Verdana</vt:lpstr>
      <vt:lpstr>Calibri Light</vt:lpstr>
      <vt:lpstr>Calibri</vt:lpstr>
      <vt:lpstr>Noto Sans Symbols</vt:lpstr>
      <vt:lpstr>Arial</vt:lpstr>
      <vt:lpstr>Nunito</vt:lpstr>
      <vt:lpstr>Office-teema</vt:lpstr>
      <vt:lpstr>                                   Turvallisuus                Turvattomuus                              Väkivalta             Pakene-piiloudu-hälytä: video 2 min    Väkivallaton vuorovaikutus </vt:lpstr>
      <vt:lpstr>TURVALLISUUS</vt:lpstr>
      <vt:lpstr>PowerPoint-esitys</vt:lpstr>
      <vt:lpstr>Lähisuhdeväkivalta - Rauhankadun pihajuhlat – YouTube 4.25</vt:lpstr>
      <vt:lpstr>Väkivalta</vt:lpstr>
      <vt:lpstr>Väkivalta Suomessa (www.poliisi.fi)</vt:lpstr>
      <vt:lpstr>Väkivallan ehkäisy</vt:lpstr>
      <vt:lpstr>PowerPoint-esitys</vt:lpstr>
      <vt:lpstr>Linkkejä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Turvallisuus                Turvattomuus                              Väkivalta             Pakene-piiloudu-hälytä: video 2 min    Väkivallaton vuorovaikutus </dc:title>
  <dc:creator>Jouni Alhonmäki</dc:creator>
  <cp:lastModifiedBy>Jouni Alhonmäki</cp:lastModifiedBy>
  <cp:revision>4</cp:revision>
  <dcterms:modified xsi:type="dcterms:W3CDTF">2021-03-17T08:57:24Z</dcterms:modified>
</cp:coreProperties>
</file>