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35763" cy="9866313"/>
  <p:embeddedFontLst>
    <p:embeddedFont>
      <p:font typeface="Tahoma" panose="020B0604030504040204" pitchFamily="34" charset="0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2" y="0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0112" y="739775"/>
            <a:ext cx="4935537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103dc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f103dc40_0_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9f103dc40_0_7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0b469c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0b469c769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40b469c769_0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6f1d27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6f1d2771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b6f1d2771_0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6de963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6de9631b_1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b6de9631b_1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6f1d277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6f1d2771_0_9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b6f1d2771_0_9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103dc4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f103dc40_0_1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9f103dc40_0_16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f103dc4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f103dc40_0_15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9f103dc40_0_151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f103dc40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9f103dc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4a3b87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4a3b87d2_0_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94a3b87d2_0_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4a3b87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4a3b87d2_0_1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00" cy="4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94a3b87d2_0_10:notes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9300" cy="49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9562" cy="4440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 rot="5400000">
            <a:off x="2850356" y="696118"/>
            <a:ext cx="3451225" cy="740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275"/>
            </a:avLst>
          </a:prstGeom>
          <a:gradFill>
            <a:gsLst>
              <a:gs pos="0">
                <a:srgbClr val="E75C01"/>
              </a:gs>
              <a:gs pos="100000">
                <a:srgbClr val="FEB68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137" y="5354637"/>
            <a:ext cx="8723312" cy="1330325"/>
            <a:chOff x="0" y="0"/>
            <a:chExt cx="2147483647" cy="2147483647"/>
          </a:xfrm>
        </p:grpSpPr>
        <p:sp>
          <p:nvSpPr>
            <p:cNvPr id="12" name="Google Shape;12;p1"/>
            <p:cNvSpPr/>
            <p:nvPr/>
          </p:nvSpPr>
          <p:spPr>
            <a:xfrm>
              <a:off x="1438468194" y="234205775"/>
              <a:ext cx="709015452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93466299" y="27023171"/>
              <a:ext cx="1366676004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45083544" y="46841040"/>
              <a:ext cx="1347810652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330517575" y="25222274"/>
              <a:ext cx="815394014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0"/>
              <a:ext cx="2147483642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228600" y="228600"/>
            <a:ext cx="8696325" cy="2468562"/>
          </a:xfrm>
          <a:prstGeom prst="roundRect">
            <a:avLst>
              <a:gd name="adj" fmla="val 726"/>
            </a:avLst>
          </a:prstGeom>
          <a:gradFill>
            <a:gsLst>
              <a:gs pos="0">
                <a:srgbClr val="E75C01"/>
              </a:gs>
              <a:gs pos="89999">
                <a:srgbClr val="FEB687"/>
              </a:gs>
              <a:gs pos="100000">
                <a:srgbClr val="FEB68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11137" y="1679575"/>
            <a:ext cx="8723312" cy="1330325"/>
            <a:chOff x="0" y="0"/>
            <a:chExt cx="2147483647" cy="2147483647"/>
          </a:xfrm>
        </p:grpSpPr>
        <p:sp>
          <p:nvSpPr>
            <p:cNvPr id="31" name="Google Shape;31;p3"/>
            <p:cNvSpPr/>
            <p:nvPr/>
          </p:nvSpPr>
          <p:spPr>
            <a:xfrm>
              <a:off x="1436625692" y="234205775"/>
              <a:ext cx="708107207" cy="11530113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92706239" y="27023171"/>
              <a:ext cx="1364925300" cy="13728041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44257362" y="46841040"/>
              <a:ext cx="1346084115" cy="12502966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328813356" y="25222274"/>
              <a:ext cx="814349499" cy="10521228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0" y="0"/>
              <a:ext cx="2147483647" cy="21474836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5164137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193675" y="6249987"/>
            <a:ext cx="37861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3990975" y="6249987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10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62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vl.fi/apua-ja-tukea/suru-kriisi" TargetMode="External"/><Relationship Id="rId3" Type="http://schemas.openxmlformats.org/officeDocument/2006/relationships/hyperlink" Target="http://www.apua.info/fi-FI/apuanopeasti/" TargetMode="External"/><Relationship Id="rId7" Type="http://schemas.openxmlformats.org/officeDocument/2006/relationships/hyperlink" Target="http://evl.fi/apua-ja-tukea/ihmissuhteet" TargetMode="External"/><Relationship Id="rId12" Type="http://schemas.openxmlformats.org/officeDocument/2006/relationships/hyperlink" Target="http://www.kriisikeskusmobile.f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elenterveysseura.fi/fi/tukea-ja-apua" TargetMode="External"/><Relationship Id="rId11" Type="http://schemas.openxmlformats.org/officeDocument/2006/relationships/hyperlink" Target="http://www.jyvaskyla.fi/mielenterveys/mielenpolut" TargetMode="External"/><Relationship Id="rId5" Type="http://schemas.openxmlformats.org/officeDocument/2006/relationships/hyperlink" Target="http://www.mll.fi/nuortennetti/mista_apua/" TargetMode="External"/><Relationship Id="rId10" Type="http://schemas.openxmlformats.org/officeDocument/2006/relationships/hyperlink" Target="http://www.jyvaskyla.fi/mielenterveys" TargetMode="External"/><Relationship Id="rId4" Type="http://schemas.openxmlformats.org/officeDocument/2006/relationships/hyperlink" Target="https://rednet.punainenristi.fi/henkinentuki" TargetMode="External"/><Relationship Id="rId9" Type="http://schemas.openxmlformats.org/officeDocument/2006/relationships/hyperlink" Target="https://www.tukinet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gppHOZkxL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youtu.be/IH-Dw1BF5v8" TargetMode="External"/><Relationship Id="rId4" Type="http://schemas.openxmlformats.org/officeDocument/2006/relationships/hyperlink" Target="https://youtu.be/QJLhtsxTAQ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KVfW46U7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GGH78-JVz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ainenristi.fi/ensiapuohjeet/henkinen-ensiap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dAtgDMPDq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59850" y="632200"/>
            <a:ext cx="6778200" cy="18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Mielenterveyden kuormittuminen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159850" y="2733600"/>
            <a:ext cx="8984100" cy="3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3600"/>
              <a:buChar char="➢"/>
            </a:pPr>
            <a:r>
              <a:rPr lang="en-US" sz="3600">
                <a:solidFill>
                  <a:srgbClr val="CC0000"/>
                </a:solidFill>
              </a:rPr>
              <a:t>Millaiset asiat väsyttävät, stressaavat, ahdistavat,  masentavat, uuvuttavat...?</a:t>
            </a:r>
            <a:endParaRPr sz="3600">
              <a:solidFill>
                <a:srgbClr val="CC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Char char="➢"/>
            </a:pPr>
            <a:r>
              <a:rPr lang="en-US" sz="3600" b="1">
                <a:solidFill>
                  <a:srgbClr val="00FF00"/>
                </a:solidFill>
              </a:rPr>
              <a:t>Mitä niille voi tehdä? Itse? Muut? </a:t>
            </a:r>
            <a:endParaRPr sz="36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00"/>
                </a:solidFill>
              </a:rPr>
              <a:t>  (yksilö - parisuhde - yhteisö </a:t>
            </a:r>
            <a:endParaRPr sz="36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00"/>
                </a:solidFill>
              </a:rPr>
              <a:t>                                - yhteiskunta, globaali)</a:t>
            </a:r>
            <a:endParaRPr sz="36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00"/>
                </a:solidFill>
              </a:rPr>
              <a:t>Selviytymiskeinoja: </a:t>
            </a:r>
            <a:r>
              <a:rPr lang="en-US" sz="3600" b="1">
                <a:solidFill>
                  <a:srgbClr val="1C4587"/>
                </a:solidFill>
              </a:rPr>
              <a:t>Selviytyjän purjeet s.116</a:t>
            </a:r>
            <a:endParaRPr sz="3600" b="1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body" idx="1"/>
          </p:nvPr>
        </p:nvSpPr>
        <p:spPr>
          <a:xfrm>
            <a:off x="367675" y="3500925"/>
            <a:ext cx="87762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3444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Puhuminen pelon ja pahan olon tunteista</a:t>
            </a:r>
            <a:endParaRPr/>
          </a:p>
          <a:p>
            <a:pPr marL="547687" marR="0" lvl="0" indent="-34448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Tunteiden läpikäyminen </a:t>
            </a:r>
            <a:endParaRPr/>
          </a:p>
          <a:p>
            <a:pPr marL="547687" marR="0" lvl="0" indent="-34448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Kokemusten jakaminen, muiden läheisyys</a:t>
            </a:r>
            <a:endParaRPr/>
          </a:p>
          <a:p>
            <a:pPr marL="547687" marR="0" lvl="0" indent="-34448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Koulu, kunnallinen ja kolmas sektori, poliisi</a:t>
            </a:r>
            <a:endParaRPr/>
          </a:p>
          <a:p>
            <a:pPr marL="547687" marR="0" lvl="0" indent="-34448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Auttavat p</a:t>
            </a:r>
            <a:r>
              <a:rPr lang="en-US"/>
              <a:t>u</a:t>
            </a: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helimet, internet</a:t>
            </a:r>
            <a:endParaRPr/>
          </a:p>
          <a:p>
            <a:pPr marL="547687" marR="0" lvl="0" indent="-344487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Musiikki, kirjoittaminen, piirtäminen, liikunta, sosiaalinen vuorovaikutus, yksinolo, harrastukset, arki</a:t>
            </a:r>
            <a:endParaRPr/>
          </a:p>
          <a:p>
            <a:pPr marL="273050" marR="0" lvl="0" indent="-4445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endParaRPr sz="3600" b="1" i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0" y="2296702"/>
            <a:ext cx="82296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ndara"/>
              <a:buNone/>
            </a:pPr>
            <a:r>
              <a:rPr lang="en-US" sz="4400" b="0" i="0" u="sng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Mitä tehdä kriisin sattuessa?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700" y="191825"/>
            <a:ext cx="6298500" cy="25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00" y="191825"/>
            <a:ext cx="3095850" cy="25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383675" y="2674925"/>
            <a:ext cx="83031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a. Tee kouluterveyskyselyn 2015 tutkimustuloksista graafinen kuvaaja: kopioi taulukko otsikoineen ensin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taulukko-ohjelmalla ja tee sitten taulukosta viiva- tai pylväsdiagrammi. Muista otsikko ja akselien selitykset.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b. Mitkä ovat taulukon päätulokset?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c. Millainen tilanne on sinun lukiossasi? Keskustele parin kanssa / pienryhmässä?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d. Kuinka opiskelijan olisi helpompi päästä lukioaikana vastaanotolle puhumaan mielenterveyttä kuormittavista tekijöistä?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457200" y="1039107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Kirjan tehtävä 3. s.139: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Kokemus vastaanotolle pääsystä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871537" y="2674937"/>
            <a:ext cx="74088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➢"/>
            </a:pPr>
            <a:r>
              <a:rPr lang="en-US" sz="3600" b="1">
                <a:solidFill>
                  <a:schemeClr val="dk1"/>
                </a:solidFill>
              </a:rPr>
              <a:t>Kertaus: Kirjan tehtävä 2. sivulta 139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75" y="1590625"/>
            <a:ext cx="7837150" cy="49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250825" y="1341437"/>
            <a:ext cx="8642350" cy="551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Ryhmänohjaaja, kurssien opettajat, erityisopettaja, opot, koulupsykologi ja kuraattori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Opiskelijahuolto, kouluterveydenhoitaja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(Työterveyshuolto)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Terveyskeskus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Sosiaalitoimistot, mielenterveystoimistot, perheneuvolat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Mielenterveysseuran kriisikeskus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Kirkon diakoniatyö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Suomen Mielenterveysseuran valtakunnallinen kriisipuhelin 010 195 202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Kirkon palveleva puhelin 010 190 071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Rikosuhripäivystys 0203 16 116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MLL, Lasten ja nuorten puhelin 116 111</a:t>
            </a:r>
            <a:endParaRPr/>
          </a:p>
          <a:p>
            <a:pPr marL="273050" marR="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ndara"/>
              <a:buNone/>
            </a:pPr>
            <a:r>
              <a:rPr lang="en-US" sz="4800" b="1" i="0" u="none" strike="noStrike" cap="none">
                <a:solidFill>
                  <a:srgbClr val="F3F3F3"/>
                </a:solidFill>
                <a:latin typeface="Candara"/>
                <a:ea typeface="Candara"/>
                <a:cs typeface="Candara"/>
                <a:sym typeface="Candara"/>
              </a:rPr>
              <a:t>Mistä APUA saa? </a:t>
            </a:r>
            <a:br>
              <a:rPr lang="en-US" sz="4800" b="1" i="0" u="none" strike="noStrike" cap="none">
                <a:solidFill>
                  <a:srgbClr val="F3F3F3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80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174225" y="300925"/>
            <a:ext cx="8970000" cy="6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 b="1" i="0" u="sng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Mitä kaikkea apua löytyy? </a:t>
            </a:r>
            <a:r>
              <a:rPr lang="en-US" sz="3000" b="1" u="sng">
                <a:solidFill>
                  <a:schemeClr val="dk1"/>
                </a:solidFill>
              </a:rPr>
              <a:t>(päivittämättä…)</a:t>
            </a:r>
            <a:endParaRPr sz="3000" b="1" i="0" u="sng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apua.info: apua kriiseihin</a:t>
            </a:r>
            <a:endParaRPr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</a:rPr>
              <a:t>SPR </a:t>
            </a:r>
            <a:r>
              <a:rPr lang="en-US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https://rednet.punainenristi.fi/henkinentuki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MLL</a:t>
            </a:r>
            <a:r>
              <a:rPr lang="en-US"/>
              <a:t> nuoret: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http://www.mll.fi/nuortennetti/mista_apua/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/>
              <a:t>Mielenterveysseura: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http://www.mielenterveysseura.fi/fi/tukea-ja-apua</a:t>
            </a:r>
            <a:endParaRPr sz="24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/>
              <a:t>V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altakunnallinen kriisipuhelin: </a:t>
            </a:r>
            <a:r>
              <a:rPr lang="en-US" sz="2400" b="1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01019 5202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(ma-pe 9-06, la 15-06 ja su 15-22)</a:t>
            </a:r>
            <a:endParaRPr sz="12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>
                <a:solidFill>
                  <a:schemeClr val="dk1"/>
                </a:solidFill>
              </a:rPr>
              <a:t>K</a:t>
            </a:r>
            <a:r>
              <a:rPr lang="en-US" sz="2400" b="1" i="0" u="none" strike="noStrike" cap="none">
                <a:solidFill>
                  <a:schemeClr val="dk1"/>
                </a:solidFill>
              </a:rPr>
              <a:t>irkon kriisiapu</a:t>
            </a:r>
            <a:r>
              <a:rPr lang="en-US" sz="2400" b="1">
                <a:solidFill>
                  <a:schemeClr val="dk1"/>
                </a:solidFill>
              </a:rPr>
              <a:t>:</a:t>
            </a:r>
            <a:r>
              <a:rPr lang="en-US" sz="2400"/>
              <a:t>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http://evl.fi/apua-ja-tukea/ihmissuhteet</a:t>
            </a:r>
            <a:endParaRPr sz="24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8"/>
              </a:rPr>
              <a:t>http://evl.fi/apua-ja-tukea/suru-kriisi</a:t>
            </a:r>
            <a:endParaRPr sz="24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/>
              <a:t>Tukinet: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9"/>
              </a:rPr>
              <a:t>https://www.tukinet.net/</a:t>
            </a: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endParaRPr sz="24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Terveyskeskus JKL: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10"/>
              </a:rPr>
              <a:t>http://www.jyvaskyla.fi/mielenterveys</a:t>
            </a:r>
            <a:endParaRPr sz="2400"/>
          </a:p>
          <a:p>
            <a:pPr marL="0" marR="0" lvl="1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11"/>
              </a:rPr>
              <a:t>http://www.jyvaskyla.fi/mielenterveys/mielenpolut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Mobile (Jyväskylä):</a:t>
            </a:r>
            <a:r>
              <a:rPr lang="en-US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12"/>
              </a:rPr>
              <a:t>http://www.kriisikeskusmobile.fi/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1041400" marR="0" lvl="1" indent="-4572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-</a:t>
            </a: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marR="0" lvl="0" indent="-1333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342200" y="334375"/>
            <a:ext cx="8622300" cy="6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Char char="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Ketkä joutuvat kohtaamaan kriisejä ja kriisiin joutuneita ihmisiä työssään? </a:t>
            </a:r>
            <a:endParaRPr sz="3600" b="1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Char char="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Millaisia tietoja, taitoja ja ominaisuuksia näissä ammateissa tarvitaan?</a:t>
            </a:r>
            <a:endParaRPr sz="360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Char char="➢"/>
            </a:pPr>
            <a:r>
              <a:rPr lang="en-US" sz="36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Voisitko itse toimia tällaisessa ammatissa?</a:t>
            </a:r>
            <a:endParaRPr sz="360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ndara"/>
              <a:buChar char="➢"/>
            </a:pPr>
            <a:r>
              <a:rPr lang="en-US" sz="36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Mitä traumaattisia tapahtumia on ollut meillä ja maailmalla lähiaikoina?</a:t>
            </a:r>
            <a:endParaRPr sz="3600">
              <a:solidFill>
                <a:srgbClr val="000000"/>
              </a:solidFill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8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  (ai</a:t>
            </a:r>
            <a:r>
              <a:rPr lang="en-US" sz="2800" b="1">
                <a:solidFill>
                  <a:srgbClr val="FF0000"/>
                </a:solidFill>
              </a:rPr>
              <a:t>emmin </a:t>
            </a:r>
            <a:r>
              <a:rPr lang="en-US" sz="28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esim. WTC-terrori-isku , Tsunami-aalto, kouluampumiset, väkivaltaiset äkilliset teot, perhesurmat, lasten kaappaukset)</a:t>
            </a:r>
            <a:endParaRPr sz="2800" b="1" i="0" u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</a:endParaRPr>
          </a:p>
          <a:p>
            <a:pPr marL="273050" marR="0" lvl="0" indent="-9525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 b="1" i="0" u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262759" y="1713185"/>
            <a:ext cx="3566292" cy="4793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kiire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univaje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riidat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ihmissuhde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0000"/>
                </a:solidFill>
              </a:rPr>
              <a:t>ongelmat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työ</a:t>
            </a:r>
            <a:r>
              <a:rPr lang="en-US" b="1" dirty="0">
                <a:solidFill>
                  <a:srgbClr val="FF0000"/>
                </a:solidFill>
              </a:rPr>
              <a:t> / </a:t>
            </a:r>
            <a:r>
              <a:rPr lang="en-US" b="1" dirty="0" err="1">
                <a:solidFill>
                  <a:srgbClr val="FF0000"/>
                </a:solidFill>
              </a:rPr>
              <a:t>opiskelu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sairaus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vastoinkäymiset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kriisit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yksinäisyys</a:t>
            </a:r>
            <a:endParaRPr b="1" dirty="0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stressi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FF0000"/>
                </a:solidFill>
              </a:rPr>
              <a:t>  -</a:t>
            </a:r>
            <a:r>
              <a:rPr lang="en-US" b="1" dirty="0" err="1">
                <a:solidFill>
                  <a:srgbClr val="FF0000"/>
                </a:solidFill>
              </a:rPr>
              <a:t>päihteet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457200" y="338124"/>
            <a:ext cx="8229600" cy="1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Mielenterveyttä kuluttavat ja kuormittavat tekijät?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2"/>
          </p:nvPr>
        </p:nvSpPr>
        <p:spPr>
          <a:xfrm>
            <a:off x="3772700" y="2685650"/>
            <a:ext cx="3276900" cy="3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50" y="2429875"/>
            <a:ext cx="5091150" cy="40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367675" y="399650"/>
            <a:ext cx="2046300" cy="15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750081" y="2408114"/>
            <a:ext cx="38223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dk1"/>
                </a:solidFill>
              </a:rPr>
              <a:t>sisäiset tekijät</a:t>
            </a:r>
            <a:endParaRPr sz="3600" u="sng">
              <a:solidFill>
                <a:schemeClr val="dk1"/>
              </a:solidFill>
            </a:endParaRPr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2"/>
          </p:nvPr>
        </p:nvSpPr>
        <p:spPr>
          <a:xfrm>
            <a:off x="455025" y="3181700"/>
            <a:ext cx="4190100" cy="29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Sairaudet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Itsetunnon haavoittuvuus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Avuttomuuden tunne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Huonot ihmissuhteet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Seksuaaliset ongelmat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Huono sosiaalinen asema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Eristäytyneisyys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Vieraantuneisuus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lvl="0" indent="-14605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3"/>
          </p:nvPr>
        </p:nvSpPr>
        <p:spPr>
          <a:xfrm>
            <a:off x="4648200" y="2076438"/>
            <a:ext cx="38223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000000"/>
                </a:solidFill>
              </a:rPr>
              <a:t>ulkoiset tekijät</a:t>
            </a:r>
            <a:endParaRPr sz="3600" u="sng">
              <a:solidFill>
                <a:srgbClr val="000000"/>
              </a:solidFill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4"/>
          </p:nvPr>
        </p:nvSpPr>
        <p:spPr>
          <a:xfrm>
            <a:off x="4302200" y="2716350"/>
            <a:ext cx="4841700" cy="25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Puute ja kodittomuus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Erot ja menetykset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Hyväksikäyttö ja väkivalta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Kiusaaminen ja syrjintä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Työttömyys ja sen uhka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Päihteet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Syrjäytyminen, köyhyys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Mielenterveysongelmat perheessä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Haitallinen elinympäristö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lvl="0" indent="-14605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875" y="175850"/>
            <a:ext cx="3132550" cy="19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457200" y="338118"/>
            <a:ext cx="8229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rgbClr val="000000"/>
                </a:solidFill>
              </a:rPr>
              <a:t>1.Yksinäisyys</a:t>
            </a:r>
            <a:endParaRPr sz="4800" b="1" u="sng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Älä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jätä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ihmistä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hlinkClick r:id="rId3"/>
              </a:rPr>
              <a:t>yksin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 1'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>
                <a:solidFill>
                  <a:schemeClr val="hlink"/>
                </a:solidFill>
                <a:hlinkClick r:id="rId4"/>
              </a:rPr>
              <a:t>Yksinäinen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hlinkClick r:id="rId4"/>
              </a:rPr>
              <a:t>vanhus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 1'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err="1">
                <a:solidFill>
                  <a:schemeClr val="hlink"/>
                </a:solidFill>
                <a:hlinkClick r:id="rId5"/>
              </a:rPr>
              <a:t>Millaista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 on </a:t>
            </a:r>
            <a:r>
              <a:rPr lang="en-US" sz="2400" u="sng" dirty="0" err="1">
                <a:solidFill>
                  <a:schemeClr val="hlink"/>
                </a:solidFill>
                <a:hlinkClick r:id="rId5"/>
              </a:rPr>
              <a:t>nykypäivän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 </a:t>
            </a:r>
            <a:r>
              <a:rPr lang="en-US" sz="2400" u="sng" dirty="0" err="1">
                <a:solidFill>
                  <a:schemeClr val="hlink"/>
                </a:solidFill>
                <a:hlinkClick r:id="rId5"/>
              </a:rPr>
              <a:t>yksinäisyys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 2,25'</a:t>
            </a:r>
            <a:endParaRPr sz="2400" dirty="0"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252875" y="2302525"/>
            <a:ext cx="8891100" cy="45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3000"/>
              <a:buChar char="➢"/>
            </a:pPr>
            <a:r>
              <a:rPr lang="en-US" sz="3000" dirty="0" err="1">
                <a:solidFill>
                  <a:srgbClr val="CC0000"/>
                </a:solidFill>
              </a:rPr>
              <a:t>Mitä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ajatuksia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herätti</a:t>
            </a:r>
            <a:r>
              <a:rPr lang="en-US" sz="3000" dirty="0">
                <a:solidFill>
                  <a:srgbClr val="CC0000"/>
                </a:solidFill>
              </a:rPr>
              <a:t>? </a:t>
            </a:r>
            <a:r>
              <a:rPr lang="en-US" sz="3000" dirty="0" err="1">
                <a:solidFill>
                  <a:srgbClr val="CC0000"/>
                </a:solidFill>
              </a:rPr>
              <a:t>Ketkä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ovat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yksinäisiä</a:t>
            </a:r>
            <a:r>
              <a:rPr lang="en-US" sz="3000" dirty="0">
                <a:solidFill>
                  <a:srgbClr val="CC0000"/>
                </a:solidFill>
              </a:rPr>
              <a:t>?</a:t>
            </a:r>
            <a:endParaRPr sz="3000" dirty="0">
              <a:solidFill>
                <a:srgbClr val="CC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➢"/>
            </a:pPr>
            <a:r>
              <a:rPr lang="en-US" sz="3000" dirty="0" err="1">
                <a:solidFill>
                  <a:srgbClr val="CC0000"/>
                </a:solidFill>
              </a:rPr>
              <a:t>Mistä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yksinäisyys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johtuu</a:t>
            </a:r>
            <a:r>
              <a:rPr lang="en-US" sz="3000" dirty="0">
                <a:solidFill>
                  <a:srgbClr val="CC0000"/>
                </a:solidFill>
              </a:rPr>
              <a:t>? </a:t>
            </a:r>
            <a:endParaRPr sz="3000" dirty="0">
              <a:solidFill>
                <a:srgbClr val="CC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➢"/>
            </a:pPr>
            <a:r>
              <a:rPr lang="en-US" sz="3000" dirty="0" err="1">
                <a:solidFill>
                  <a:srgbClr val="CC0000"/>
                </a:solidFill>
              </a:rPr>
              <a:t>Miksi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yksinäisyys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voi</a:t>
            </a:r>
            <a:r>
              <a:rPr lang="en-US" sz="3000" dirty="0">
                <a:solidFill>
                  <a:srgbClr val="CC0000"/>
                </a:solidFill>
              </a:rPr>
              <a:t> olla </a:t>
            </a:r>
            <a:r>
              <a:rPr lang="en-US" sz="3000" dirty="0" err="1">
                <a:solidFill>
                  <a:srgbClr val="CC0000"/>
                </a:solidFill>
              </a:rPr>
              <a:t>terveydelle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vaarallista</a:t>
            </a:r>
            <a:r>
              <a:rPr lang="en-US" sz="3000" dirty="0">
                <a:solidFill>
                  <a:srgbClr val="CC0000"/>
                </a:solidFill>
              </a:rPr>
              <a:t>?</a:t>
            </a:r>
            <a:endParaRPr sz="3000" dirty="0">
              <a:solidFill>
                <a:srgbClr val="CC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Char char="➢"/>
            </a:pPr>
            <a:r>
              <a:rPr lang="en-US" sz="3000" dirty="0" err="1">
                <a:solidFill>
                  <a:srgbClr val="CC0000"/>
                </a:solidFill>
              </a:rPr>
              <a:t>Miten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nykyaika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lisää</a:t>
            </a:r>
            <a:r>
              <a:rPr lang="en-US" sz="3000" dirty="0">
                <a:solidFill>
                  <a:srgbClr val="CC0000"/>
                </a:solidFill>
              </a:rPr>
              <a:t> tai </a:t>
            </a:r>
            <a:r>
              <a:rPr lang="en-US" sz="3000" dirty="0" err="1">
                <a:solidFill>
                  <a:srgbClr val="CC0000"/>
                </a:solidFill>
              </a:rPr>
              <a:t>vähentää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yksinäisyyttä</a:t>
            </a:r>
            <a:r>
              <a:rPr lang="en-US" sz="3000" dirty="0">
                <a:solidFill>
                  <a:srgbClr val="CC0000"/>
                </a:solidFill>
              </a:rPr>
              <a:t>?</a:t>
            </a:r>
            <a:endParaRPr sz="3000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434343"/>
                </a:solidFill>
              </a:rPr>
              <a:t>-</a:t>
            </a:r>
            <a:r>
              <a:rPr lang="en-US" sz="3000" dirty="0" err="1">
                <a:solidFill>
                  <a:srgbClr val="434343"/>
                </a:solidFill>
              </a:rPr>
              <a:t>kirjan</a:t>
            </a:r>
            <a:r>
              <a:rPr lang="en-US" sz="3000" dirty="0">
                <a:solidFill>
                  <a:srgbClr val="434343"/>
                </a:solidFill>
              </a:rPr>
              <a:t> </a:t>
            </a:r>
            <a:r>
              <a:rPr lang="en-US" sz="3000" dirty="0" err="1">
                <a:solidFill>
                  <a:srgbClr val="434343"/>
                </a:solidFill>
              </a:rPr>
              <a:t>taulukko</a:t>
            </a:r>
            <a:r>
              <a:rPr lang="en-US" sz="3000" dirty="0">
                <a:solidFill>
                  <a:srgbClr val="434343"/>
                </a:solidFill>
              </a:rPr>
              <a:t> s. 125: </a:t>
            </a:r>
            <a:r>
              <a:rPr lang="en-US" sz="3000" dirty="0" err="1">
                <a:solidFill>
                  <a:srgbClr val="434343"/>
                </a:solidFill>
              </a:rPr>
              <a:t>ulkoiset</a:t>
            </a:r>
            <a:r>
              <a:rPr lang="en-US" sz="3000" dirty="0">
                <a:solidFill>
                  <a:srgbClr val="434343"/>
                </a:solidFill>
              </a:rPr>
              <a:t> ja </a:t>
            </a:r>
            <a:r>
              <a:rPr lang="en-US" sz="3000" dirty="0" err="1">
                <a:solidFill>
                  <a:srgbClr val="434343"/>
                </a:solidFill>
              </a:rPr>
              <a:t>sisäiset</a:t>
            </a:r>
            <a:r>
              <a:rPr lang="en-US" sz="3000" dirty="0">
                <a:solidFill>
                  <a:srgbClr val="434343"/>
                </a:solidFill>
              </a:rPr>
              <a:t> </a:t>
            </a:r>
            <a:r>
              <a:rPr lang="en-US" sz="3000" dirty="0" err="1">
                <a:solidFill>
                  <a:srgbClr val="434343"/>
                </a:solidFill>
              </a:rPr>
              <a:t>syyt</a:t>
            </a:r>
            <a:endParaRPr sz="30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/>
              <a:t>-</a:t>
            </a:r>
            <a:r>
              <a:rPr lang="en-US" sz="3000" dirty="0" err="1"/>
              <a:t>subjektiivinen</a:t>
            </a:r>
            <a:r>
              <a:rPr lang="en-US" sz="3000" dirty="0"/>
              <a:t> </a:t>
            </a:r>
            <a:r>
              <a:rPr lang="en-US" sz="3000" dirty="0" err="1"/>
              <a:t>kokemus</a:t>
            </a:r>
            <a:endParaRPr sz="3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/>
              <a:t>-</a:t>
            </a:r>
            <a:r>
              <a:rPr lang="en-US" sz="3000" dirty="0" err="1"/>
              <a:t>pojat</a:t>
            </a:r>
            <a:r>
              <a:rPr lang="en-US" sz="3000" dirty="0"/>
              <a:t> ja </a:t>
            </a:r>
            <a:r>
              <a:rPr lang="en-US" sz="3000" dirty="0" err="1"/>
              <a:t>miehet</a:t>
            </a:r>
            <a:r>
              <a:rPr lang="en-US" sz="3000" dirty="0"/>
              <a:t>, </a:t>
            </a:r>
            <a:r>
              <a:rPr lang="en-US" sz="3000" dirty="0" err="1"/>
              <a:t>vanhukset</a:t>
            </a:r>
            <a:r>
              <a:rPr lang="en-US" sz="3000" dirty="0"/>
              <a:t> (</a:t>
            </a:r>
            <a:r>
              <a:rPr lang="en-US" sz="3000" dirty="0" err="1"/>
              <a:t>kuvio</a:t>
            </a:r>
            <a:r>
              <a:rPr lang="en-US" sz="3000" dirty="0"/>
              <a:t> s.124)</a:t>
            </a:r>
            <a:endParaRPr sz="3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/>
              <a:t>-</a:t>
            </a:r>
            <a:r>
              <a:rPr lang="en-US" sz="3000" dirty="0" err="1"/>
              <a:t>emotionaalinen</a:t>
            </a:r>
            <a:r>
              <a:rPr lang="en-US" sz="3000" dirty="0"/>
              <a:t> / </a:t>
            </a:r>
            <a:r>
              <a:rPr lang="en-US" sz="3000" dirty="0" err="1"/>
              <a:t>sosiaalinen</a:t>
            </a:r>
            <a:r>
              <a:rPr lang="en-US" sz="3000" dirty="0"/>
              <a:t> </a:t>
            </a:r>
            <a:r>
              <a:rPr lang="en-US" sz="3000" dirty="0" err="1"/>
              <a:t>yksinäisyys</a:t>
            </a:r>
            <a:endParaRPr sz="3000" dirty="0"/>
          </a:p>
          <a:p>
            <a:pPr marL="457200" lvl="0" indent="-4191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3000"/>
              <a:buChar char="➢"/>
            </a:pPr>
            <a:r>
              <a:rPr lang="en-US" sz="3000" dirty="0" err="1">
                <a:solidFill>
                  <a:srgbClr val="CC0000"/>
                </a:solidFill>
              </a:rPr>
              <a:t>Miten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yksinäisyyttä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voi</a:t>
            </a:r>
            <a:r>
              <a:rPr lang="en-US" sz="3000" dirty="0">
                <a:solidFill>
                  <a:srgbClr val="CC0000"/>
                </a:solidFill>
              </a:rPr>
              <a:t> </a:t>
            </a:r>
            <a:r>
              <a:rPr lang="en-US" sz="3000" dirty="0" err="1">
                <a:solidFill>
                  <a:srgbClr val="CC0000"/>
                </a:solidFill>
              </a:rPr>
              <a:t>vähentää</a:t>
            </a:r>
            <a:r>
              <a:rPr lang="en-US" sz="3000" dirty="0">
                <a:solidFill>
                  <a:srgbClr val="CC0000"/>
                </a:solidFill>
              </a:rPr>
              <a:t>?</a:t>
            </a:r>
            <a:endParaRPr sz="3000" dirty="0">
              <a:solidFill>
                <a:srgbClr val="CC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endParaRPr sz="3600" dirty="0"/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75" y="132025"/>
            <a:ext cx="2430949" cy="16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5975" y="88113"/>
            <a:ext cx="2718000" cy="17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body" idx="1"/>
          </p:nvPr>
        </p:nvSpPr>
        <p:spPr>
          <a:xfrm>
            <a:off x="216100" y="2557750"/>
            <a:ext cx="8676000" cy="4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-eustressi - flowkokemus - distressi + stressioireet</a:t>
            </a:r>
            <a:endParaRPr/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-stressireaktio s. 128</a:t>
            </a:r>
            <a:endParaRPr/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-tunnestressi - kuormitusstressi</a:t>
            </a:r>
            <a:endParaRPr/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-lyhytaikainen - pitkäaikainen: </a:t>
            </a:r>
            <a:r>
              <a:rPr lang="en-US">
                <a:solidFill>
                  <a:srgbClr val="FF0000"/>
                </a:solidFill>
              </a:rPr>
              <a:t>tekijät s. 130: altistavat-kuormittavat-laukaisevat-ylläpitävät</a:t>
            </a:r>
            <a:endParaRPr>
              <a:solidFill>
                <a:srgbClr val="FF0000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F5F5F"/>
                </a:solidFill>
              </a:rPr>
              <a:t>-hallintakeinot s.131</a:t>
            </a:r>
            <a:endParaRPr/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-stressi - masennus - uupumus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-</a:t>
            </a:r>
            <a:r>
              <a:rPr lang="en-US" sz="1800" b="1">
                <a:solidFill>
                  <a:schemeClr val="dk1"/>
                </a:solidFill>
              </a:rPr>
              <a:t>Stressi ja stressin hallinta: mindfulness-harjoitus 4 min: </a:t>
            </a:r>
            <a:r>
              <a:rPr lang="en-US" sz="1800" b="1" u="sng">
                <a:solidFill>
                  <a:srgbClr val="5F5F5F"/>
                </a:solidFill>
                <a:hlinkClick r:id="rId3"/>
              </a:rPr>
              <a:t>http://www.mielenterveysseura.fi/fi/mielenterveys/hyvinvointi/stressi-kuuluu-el%C3%A4m%C3%A4%C3%A4n</a:t>
            </a:r>
            <a:endParaRPr sz="1800" b="1">
              <a:solidFill>
                <a:schemeClr val="dk1"/>
              </a:solidFill>
            </a:endParaRPr>
          </a:p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457200" y="383675"/>
            <a:ext cx="8229600" cy="1707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u="sng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rgbClr val="000000"/>
                </a:solidFill>
              </a:rPr>
              <a:t>2. </a:t>
            </a:r>
            <a:r>
              <a:rPr lang="en-US" sz="4800" b="1" u="sng" dirty="0" err="1">
                <a:solidFill>
                  <a:srgbClr val="000000"/>
                </a:solidFill>
              </a:rPr>
              <a:t>Stressi</a:t>
            </a:r>
            <a:r>
              <a:rPr lang="en-US" sz="4800" b="1" dirty="0">
                <a:solidFill>
                  <a:srgbClr val="000000"/>
                </a:solidFill>
              </a:rPr>
              <a:t> (s.127-133)</a:t>
            </a:r>
            <a:endParaRPr sz="3000" dirty="0">
              <a:solidFill>
                <a:schemeClr val="dk2"/>
              </a:solidFill>
            </a:endParaRPr>
          </a:p>
          <a:p>
            <a:pPr marL="152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</a:rPr>
              <a:t>          </a:t>
            </a:r>
            <a:endParaRPr sz="30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body" idx="1"/>
          </p:nvPr>
        </p:nvSpPr>
        <p:spPr>
          <a:xfrm>
            <a:off x="335700" y="2679200"/>
            <a:ext cx="4163400" cy="3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741B47"/>
                </a:solidFill>
              </a:rPr>
              <a:t>-Äkillinen, odottamaton </a:t>
            </a:r>
            <a:endParaRPr sz="3000" b="1">
              <a:solidFill>
                <a:srgbClr val="741B47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741B47"/>
                </a:solidFill>
              </a:rPr>
              <a:t>-Epätavallisen voimakas tapahtuma</a:t>
            </a:r>
            <a:endParaRPr sz="3000" b="1">
              <a:solidFill>
                <a:srgbClr val="741B47"/>
              </a:solidFill>
            </a:endParaRPr>
          </a:p>
          <a:p>
            <a:pPr marL="547687" lvl="0" indent="-420687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/>
              <a:t>esim. onnettomuus, sairastuminen, väkivallan kohteeksi joutuminen, </a:t>
            </a:r>
            <a:endParaRPr sz="3000"/>
          </a:p>
          <a:p>
            <a:pPr marL="547687" lvl="0" indent="-420687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000"/>
              <a:t>läheisen kuolema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4800">
              <a:solidFill>
                <a:srgbClr val="000000"/>
              </a:solidFill>
            </a:endParaRPr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3816200" y="188900"/>
            <a:ext cx="5454000" cy="1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 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>
                <a:solidFill>
                  <a:schemeClr val="dk1"/>
                </a:solidFill>
              </a:rPr>
              <a:t>3. Kriisit</a:t>
            </a:r>
            <a:endParaRPr sz="4800"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800" b="1">
                <a:solidFill>
                  <a:schemeClr val="dk1"/>
                </a:solidFill>
              </a:rPr>
              <a:t>Traumaattinen</a:t>
            </a:r>
            <a:r>
              <a:rPr lang="en-US" sz="2400">
                <a:solidFill>
                  <a:schemeClr val="dk2"/>
                </a:solidFill>
              </a:rPr>
              <a:t> </a:t>
            </a:r>
            <a:r>
              <a:rPr lang="en-US" sz="4800" b="1">
                <a:solidFill>
                  <a:schemeClr val="dk1"/>
                </a:solidFill>
              </a:rPr>
              <a:t>kriisi </a:t>
            </a: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lvl="0" indent="-12065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100" y="2535425"/>
            <a:ext cx="4533000" cy="39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</a:rPr>
              <a:t>Kehityskriisi s.135</a:t>
            </a: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223800" y="2706900"/>
            <a:ext cx="39966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3600"/>
              <a:buChar char="∗"/>
            </a:pPr>
            <a:r>
              <a:rPr lang="en-US" sz="3600">
                <a:solidFill>
                  <a:srgbClr val="666666"/>
                </a:solidFill>
              </a:rPr>
              <a:t>normaaliin elämään kuuluva vaihe</a:t>
            </a:r>
            <a:endParaRPr sz="3600">
              <a:solidFill>
                <a:srgbClr val="666666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Char char="∗"/>
            </a:pPr>
            <a:r>
              <a:rPr lang="en-US" sz="3600">
                <a:solidFill>
                  <a:srgbClr val="666666"/>
                </a:solidFill>
              </a:rPr>
              <a:t>siirtymävaihe, ikä, elämänvaihe</a:t>
            </a:r>
            <a:endParaRPr sz="36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36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Chisu: Kriisit</a:t>
            </a:r>
            <a:endParaRPr sz="3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375" y="2814075"/>
            <a:ext cx="4867225" cy="33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457200" y="2674925"/>
            <a:ext cx="4354500" cy="3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480"/>
              </a:spcBef>
              <a:spcAft>
                <a:spcPts val="0"/>
              </a:spcAft>
              <a:buSzPts val="3000"/>
              <a:buChar char="∗"/>
            </a:pPr>
            <a:r>
              <a:rPr lang="en-US" sz="3000"/>
              <a:t>kielteiset tai haastavat muutokset elämässä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∗"/>
            </a:pPr>
            <a:r>
              <a:rPr lang="en-US" sz="3000"/>
              <a:t>Ihmissuhteet, opiskelu, työ, asuinpaikka</a:t>
            </a:r>
            <a:endParaRPr sz="30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000"/>
              <a:t>esim. sairastuminen, haaste, kiusaaminen, uupuminen</a:t>
            </a:r>
            <a:endParaRPr sz="3000"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57200" y="338137"/>
            <a:ext cx="82296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</a:rPr>
              <a:t>Elämänkriisi s. 135</a:t>
            </a:r>
            <a:endParaRPr sz="4800" b="1">
              <a:solidFill>
                <a:srgbClr val="000000"/>
              </a:solidFill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700" y="3085862"/>
            <a:ext cx="4027501" cy="26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50825" y="1998250"/>
            <a:ext cx="8642400" cy="5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50875" marR="0" lvl="0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sng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1.SOKKIVAIHE      </a:t>
            </a:r>
            <a:r>
              <a:rPr lang="en-US" sz="2400" b="1" i="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SPR: henkinen ensiapu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”Ei voi olla totta!”-&gt; todellisuuden kieltäminen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sng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2.REAKTIOVAIHE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”Mitä tapahtui?” -&gt; tajuaminen, tunnepitoisuus, mielialojen vaihtelu, väsymys, masennus 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sng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3. KÄSITTELYVAIHE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”Miten tästä selviää?” -&gt; tapahtuneen ymmärtäminen, muutoksen hyväksyminen 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Jenni Vartiainen: Suru on kunniavieras: Mitä laulu tarkoittaa?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1" i="0" u="sng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4. UUDELLEENSUUNTAUTUMISEN VAIHE</a:t>
            </a:r>
            <a:endParaRPr/>
          </a:p>
          <a:p>
            <a:pPr marL="650875" marR="0" lvl="0" indent="-5238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”Elämä voittaa.” -&gt; tulevaisuuteen suuntautuminen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0" y="338125"/>
            <a:ext cx="88932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Candara"/>
              <a:buNone/>
            </a:pPr>
            <a:r>
              <a:rPr lang="en-US" sz="4000" b="1" i="0" u="sng" strike="noStrike" cap="none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TRAUMAATTISEN KRIISIN VAIHEET </a:t>
            </a:r>
            <a:r>
              <a:rPr lang="en-US" sz="4000" b="1" i="0" u="none" strike="noStrike" cap="none">
                <a:solidFill>
                  <a:srgbClr val="0D0D0D"/>
                </a:solidFill>
                <a:latin typeface="Candara"/>
                <a:ea typeface="Candara"/>
                <a:cs typeface="Candara"/>
                <a:sym typeface="Candara"/>
              </a:rPr>
              <a:t>(lievempinä myös muissa kriiseissä)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altomuoto">
  <a:themeElements>
    <a:clrScheme name="Erkkeri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muoto">
  <a:themeElements>
    <a:clrScheme name="Erkkeri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714</Words>
  <Application>Microsoft Office PowerPoint</Application>
  <PresentationFormat>Näytössä katseltava diaesitys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Tahoma</vt:lpstr>
      <vt:lpstr>Times New Roman</vt:lpstr>
      <vt:lpstr>Trebuchet MS</vt:lpstr>
      <vt:lpstr>Noto Sans Symbols</vt:lpstr>
      <vt:lpstr>Candara</vt:lpstr>
      <vt:lpstr>Arial</vt:lpstr>
      <vt:lpstr>1_Aaltomuoto</vt:lpstr>
      <vt:lpstr>Aaltomuoto</vt:lpstr>
      <vt:lpstr>Mielenterveyden kuormittuminen</vt:lpstr>
      <vt:lpstr>Mielenterveyttä kuluttavat ja kuormittavat tekijät?</vt:lpstr>
      <vt:lpstr>PowerPoint-esitys</vt:lpstr>
      <vt:lpstr>1.Yksinäisyys Älä jätä ihmistä yksin 1' Yksinäinen vanhus 1' Millaista on nykypäivän yksinäisyys 2,25'</vt:lpstr>
      <vt:lpstr> 2. Stressi (s.127-133)            </vt:lpstr>
      <vt:lpstr>  3. Kriisit Traumaattinen kriisi </vt:lpstr>
      <vt:lpstr>Kehityskriisi s.135</vt:lpstr>
      <vt:lpstr>Elämänkriisi s. 135</vt:lpstr>
      <vt:lpstr>TRAUMAATTISEN KRIISIN VAIHEET (lievempinä myös muissa kriiseissä)</vt:lpstr>
      <vt:lpstr>Mitä tehdä kriisin sattuessa?</vt:lpstr>
      <vt:lpstr>Kirjan tehtävä 3. s.139: Kokemus vastaanotolle pääsystä</vt:lpstr>
      <vt:lpstr>Kertaus: Kirjan tehtävä 2. sivulta 139</vt:lpstr>
      <vt:lpstr>Mistä APUA saa?  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Mielenterveyden kuormittuminen</dc:title>
  <dc:creator>Jouni Alhonmäki</dc:creator>
  <cp:lastModifiedBy>Jouni Alhonmäki</cp:lastModifiedBy>
  <cp:revision>3</cp:revision>
  <dcterms:modified xsi:type="dcterms:W3CDTF">2021-03-15T10:53:20Z</dcterms:modified>
</cp:coreProperties>
</file>