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C348F97-ADFA-4CF3-838C-809AAE93FB48}" type="datetimeFigureOut">
              <a:rPr lang="fi-FI" smtClean="0"/>
              <a:t>8.3.2024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C3CC-7AA3-44EB-A084-E7D841E53912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889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48F97-ADFA-4CF3-838C-809AAE93FB48}" type="datetimeFigureOut">
              <a:rPr lang="fi-FI" smtClean="0"/>
              <a:t>8.3.2024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C3CC-7AA3-44EB-A084-E7D841E539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8514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48F97-ADFA-4CF3-838C-809AAE93FB48}" type="datetimeFigureOut">
              <a:rPr lang="fi-FI" smtClean="0"/>
              <a:t>8.3.2024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C3CC-7AA3-44EB-A084-E7D841E53912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141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48F97-ADFA-4CF3-838C-809AAE93FB48}" type="datetimeFigureOut">
              <a:rPr lang="fi-FI" smtClean="0"/>
              <a:t>8.3.2024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C3CC-7AA3-44EB-A084-E7D841E539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2788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48F97-ADFA-4CF3-838C-809AAE93FB48}" type="datetimeFigureOut">
              <a:rPr lang="fi-FI" smtClean="0"/>
              <a:t>8.3.2024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C3CC-7AA3-44EB-A084-E7D841E53912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4324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48F97-ADFA-4CF3-838C-809AAE93FB48}" type="datetimeFigureOut">
              <a:rPr lang="fi-FI" smtClean="0"/>
              <a:t>8.3.2024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C3CC-7AA3-44EB-A084-E7D841E539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6612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48F97-ADFA-4CF3-838C-809AAE93FB48}" type="datetimeFigureOut">
              <a:rPr lang="fi-FI" smtClean="0"/>
              <a:t>8.3.2024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C3CC-7AA3-44EB-A084-E7D841E539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2663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48F97-ADFA-4CF3-838C-809AAE93FB48}" type="datetimeFigureOut">
              <a:rPr lang="fi-FI" smtClean="0"/>
              <a:t>8.3.2024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C3CC-7AA3-44EB-A084-E7D841E539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527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48F97-ADFA-4CF3-838C-809AAE93FB48}" type="datetimeFigureOut">
              <a:rPr lang="fi-FI" smtClean="0"/>
              <a:t>8.3.2024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C3CC-7AA3-44EB-A084-E7D841E539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988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48F97-ADFA-4CF3-838C-809AAE93FB48}" type="datetimeFigureOut">
              <a:rPr lang="fi-FI" smtClean="0"/>
              <a:t>8.3.2024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C3CC-7AA3-44EB-A084-E7D841E539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9684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48F97-ADFA-4CF3-838C-809AAE93FB48}" type="datetimeFigureOut">
              <a:rPr lang="fi-FI" smtClean="0"/>
              <a:t>8.3.2024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AC3CC-7AA3-44EB-A084-E7D841E53912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3501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C348F97-ADFA-4CF3-838C-809AAE93FB48}" type="datetimeFigureOut">
              <a:rPr lang="fi-FI" smtClean="0"/>
              <a:t>8.3.2024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D0AC3CC-7AA3-44EB-A084-E7D841E53912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4338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reena.yle.fi/1-50464226" TargetMode="External"/><Relationship Id="rId2" Type="http://schemas.openxmlformats.org/officeDocument/2006/relationships/hyperlink" Target="https://areena.yle.fi/1-6657224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E5F8AD-57E6-4A48-AF73-494C177972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>
            <a:normAutofit/>
          </a:bodyPr>
          <a:lstStyle/>
          <a:p>
            <a:r>
              <a:rPr lang="fi-FI"/>
              <a:t>Kestävä kehitys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6848C9E-3556-4405-B938-FAD46139F3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>
            <a:normAutofit/>
          </a:bodyPr>
          <a:lstStyle/>
          <a:p>
            <a:r>
              <a:rPr lang="fi-FI" dirty="0"/>
              <a:t>MINIPROJEKTITYÖ</a:t>
            </a:r>
          </a:p>
        </p:txBody>
      </p:sp>
      <p:pic>
        <p:nvPicPr>
          <p:cNvPr id="5" name="Picture 4" descr="Kasvi versoo betonissa olevasta halkeamasta">
            <a:extLst>
              <a:ext uri="{FF2B5EF4-FFF2-40B4-BE49-F238E27FC236}">
                <a16:creationId xmlns:a16="http://schemas.microsoft.com/office/drawing/2014/main" id="{C938C4DC-925B-4F1A-9148-0A78933B00F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8720" b="5100"/>
          <a:stretch/>
        </p:blipFill>
        <p:spPr>
          <a:xfrm>
            <a:off x="20" y="10"/>
            <a:ext cx="12191980" cy="4571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295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7DD035E9-9492-4A96-8BC3-7FB24D7F94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5998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E9BED13-0B84-44FB-BD08-DBFC998C8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459317"/>
            <a:ext cx="4389120" cy="1749552"/>
          </a:xfrm>
        </p:spPr>
        <p:txBody>
          <a:bodyPr>
            <a:normAutofit fontScale="90000"/>
          </a:bodyPr>
          <a:lstStyle/>
          <a:p>
            <a:br>
              <a:rPr lang="fi-FI" sz="3600" b="1" i="0" dirty="0">
                <a:effectLst/>
                <a:latin typeface="Open Sans" panose="020B0606030504020204" pitchFamily="34" charset="0"/>
              </a:rPr>
            </a:br>
            <a:br>
              <a:rPr lang="fi-FI" sz="3600" b="1" i="0" dirty="0">
                <a:effectLst/>
                <a:latin typeface="Open Sans" panose="020B0606030504020204" pitchFamily="34" charset="0"/>
              </a:rPr>
            </a:br>
            <a:br>
              <a:rPr lang="fi-FI" sz="3600" b="1" i="0" dirty="0">
                <a:effectLst/>
                <a:latin typeface="Open Sans" panose="020B0606030504020204" pitchFamily="34" charset="0"/>
              </a:rPr>
            </a:br>
            <a:r>
              <a:rPr lang="fi-FI" sz="3600" b="1" i="0" dirty="0">
                <a:effectLst/>
                <a:latin typeface="Open Sans" panose="020B0606030504020204" pitchFamily="34" charset="0"/>
              </a:rPr>
              <a:t>ympäristön vaikutus hyvinvointiin</a:t>
            </a:r>
            <a:br>
              <a:rPr lang="fi-FI" sz="4400" b="0" i="0" dirty="0">
                <a:effectLst/>
                <a:latin typeface="Open Sans" panose="020B0606030504020204" pitchFamily="34" charset="0"/>
              </a:rPr>
            </a:br>
            <a:br>
              <a:rPr lang="fi-FI" sz="4400" b="0" i="0" dirty="0">
                <a:effectLst/>
                <a:latin typeface="Open Sans" panose="020B0606030504020204" pitchFamily="34" charset="0"/>
              </a:rPr>
            </a:br>
            <a:endParaRPr lang="fi-FI" sz="4400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FBDC43-ADB2-4EDE-8696-528BCABD1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29EC9F-FF2B-4870-AFAD-BB3609B31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4389120" cy="3931920"/>
          </a:xfrm>
        </p:spPr>
        <p:txBody>
          <a:bodyPr>
            <a:normAutofit/>
          </a:bodyPr>
          <a:lstStyle/>
          <a:p>
            <a:r>
              <a:rPr lang="fi-FI" sz="1700" b="0" i="0" dirty="0">
                <a:effectLst/>
                <a:latin typeface="Open Sans" panose="020B0606030504020204" pitchFamily="34" charset="0"/>
              </a:rPr>
              <a:t>Ota selvää ja tutustu seuraaviin hankkeisiin:</a:t>
            </a:r>
          </a:p>
          <a:p>
            <a:endParaRPr lang="fi-FI" sz="1700" b="0" i="0" dirty="0">
              <a:effectLst/>
              <a:latin typeface="Open Sans" panose="020B0606030504020204" pitchFamily="34" charset="0"/>
            </a:endParaRPr>
          </a:p>
          <a:p>
            <a:r>
              <a:rPr lang="fi-FI" sz="1700" b="0" i="0" dirty="0">
                <a:effectLst/>
                <a:latin typeface="Open Sans" panose="020B0606030504020204" pitchFamily="34" charset="0"/>
              </a:rPr>
              <a:t>-</a:t>
            </a:r>
            <a:r>
              <a:rPr lang="fi-FI" sz="1700" b="0" i="0" dirty="0" err="1">
                <a:effectLst/>
                <a:latin typeface="Open Sans" panose="020B0606030504020204" pitchFamily="34" charset="0"/>
              </a:rPr>
              <a:t>Arts</a:t>
            </a:r>
            <a:r>
              <a:rPr lang="fi-FI" sz="1700" b="0" i="0" dirty="0">
                <a:effectLst/>
                <a:latin typeface="Open Sans" panose="020B0606030504020204" pitchFamily="34" charset="0"/>
              </a:rPr>
              <a:t> in </a:t>
            </a:r>
            <a:r>
              <a:rPr lang="fi-FI" sz="1700" b="0" i="0" dirty="0" err="1">
                <a:effectLst/>
                <a:latin typeface="Open Sans" panose="020B0606030504020204" pitchFamily="34" charset="0"/>
              </a:rPr>
              <a:t>hospital</a:t>
            </a:r>
            <a:endParaRPr lang="fi-FI" sz="1700" b="0" i="0" dirty="0">
              <a:effectLst/>
              <a:latin typeface="Open Sans" panose="020B0606030504020204" pitchFamily="34" charset="0"/>
            </a:endParaRPr>
          </a:p>
          <a:p>
            <a:r>
              <a:rPr lang="fi-FI" sz="1700" b="0" i="0" dirty="0">
                <a:effectLst/>
                <a:latin typeface="Open Sans" panose="020B0606030504020204" pitchFamily="34" charset="0"/>
              </a:rPr>
              <a:t>-Terveyttä kulttuurista ry</a:t>
            </a:r>
          </a:p>
          <a:p>
            <a:r>
              <a:rPr lang="fi-FI" sz="1700" b="0" i="0" dirty="0">
                <a:effectLst/>
                <a:latin typeface="Open Sans" panose="020B0606030504020204" pitchFamily="34" charset="0"/>
              </a:rPr>
              <a:t>-Myrsky- Hanke</a:t>
            </a:r>
          </a:p>
          <a:p>
            <a:r>
              <a:rPr lang="fi-FI" sz="1700" b="0" i="0" dirty="0">
                <a:effectLst/>
                <a:latin typeface="Open Sans" panose="020B0606030504020204" pitchFamily="34" charset="0"/>
              </a:rPr>
              <a:t>-</a:t>
            </a:r>
            <a:r>
              <a:rPr lang="fi-FI" sz="1700" b="0" i="0" dirty="0" err="1">
                <a:effectLst/>
                <a:latin typeface="Open Sans" panose="020B0606030504020204" pitchFamily="34" charset="0"/>
              </a:rPr>
              <a:t>Taiku</a:t>
            </a:r>
            <a:r>
              <a:rPr lang="fi-FI" sz="1700" b="0" i="0" dirty="0">
                <a:effectLst/>
                <a:latin typeface="Open Sans" panose="020B0606030504020204" pitchFamily="34" charset="0"/>
              </a:rPr>
              <a:t>- hanke</a:t>
            </a:r>
            <a:br>
              <a:rPr lang="fi-FI" sz="1700" b="0" i="0" dirty="0">
                <a:effectLst/>
                <a:latin typeface="Open Sans" panose="020B0606030504020204" pitchFamily="34" charset="0"/>
              </a:rPr>
            </a:br>
            <a:br>
              <a:rPr lang="fi-FI" sz="1700" b="0" i="0" dirty="0">
                <a:effectLst/>
                <a:latin typeface="Open Sans" panose="020B0606030504020204" pitchFamily="34" charset="0"/>
              </a:rPr>
            </a:br>
            <a:endParaRPr lang="fi-FI" sz="1700" dirty="0"/>
          </a:p>
        </p:txBody>
      </p:sp>
      <p:pic>
        <p:nvPicPr>
          <p:cNvPr id="6" name="Kuva 5" descr="Kuva, joka sisältää kohteen ulko, vaaleanpunainen&#10;&#10;Kuvaus luotu automaattisesti">
            <a:extLst>
              <a:ext uri="{FF2B5EF4-FFF2-40B4-BE49-F238E27FC236}">
                <a16:creationId xmlns:a16="http://schemas.microsoft.com/office/drawing/2014/main" id="{74C7C379-C134-4540-BCBA-732AFD341B8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08" r="13451" b="-1"/>
          <a:stretch/>
        </p:blipFill>
        <p:spPr>
          <a:xfrm>
            <a:off x="6562236" y="571012"/>
            <a:ext cx="5149865" cy="6093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921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96B12B-0F6F-47E7-B232-8CAB75940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>
            <a:normAutofit/>
          </a:bodyPr>
          <a:lstStyle/>
          <a:p>
            <a:r>
              <a:rPr lang="fi-FI"/>
              <a:t>Suunnittele oma hanke ja nimeä se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FF26D1-FEC6-4898-B8D3-504282F30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4754880" cy="40233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fi-FI" sz="1700" b="0" i="0" dirty="0">
              <a:effectLst/>
              <a:latin typeface="Open Sans" panose="020B0606030504020204" pitchFamily="34" charset="0"/>
            </a:endParaRPr>
          </a:p>
          <a:p>
            <a:r>
              <a:rPr lang="fi-FI" sz="1700" b="0" i="0" dirty="0">
                <a:effectLst/>
                <a:latin typeface="Open Sans" panose="020B0606030504020204" pitchFamily="34" charset="0"/>
              </a:rPr>
              <a:t>-</a:t>
            </a:r>
            <a:r>
              <a:rPr lang="fi-FI" sz="1700" b="1" i="0" dirty="0">
                <a:effectLst/>
                <a:latin typeface="Open Sans" panose="020B0606030504020204" pitchFamily="34" charset="0"/>
              </a:rPr>
              <a:t>Miten kulttuuri ja taide on otettu huomioon ja </a:t>
            </a:r>
            <a:r>
              <a:rPr lang="fi-FI" sz="1700" b="1" i="0" u="sng" dirty="0">
                <a:effectLst/>
                <a:latin typeface="Open Sans" panose="020B0606030504020204" pitchFamily="34" charset="0"/>
              </a:rPr>
              <a:t>perustele niiden vaikutuksia hankkeeseen liittyvien ihmisten terveyteen.</a:t>
            </a:r>
            <a:endParaRPr lang="fi-FI" sz="1700" b="0" i="0" dirty="0">
              <a:effectLst/>
              <a:latin typeface="Open Sans" panose="020B0606030504020204" pitchFamily="34" charset="0"/>
            </a:endParaRPr>
          </a:p>
          <a:p>
            <a:r>
              <a:rPr lang="fi-FI" sz="1700" b="0" i="0" dirty="0">
                <a:effectLst/>
                <a:latin typeface="Open Sans" panose="020B0606030504020204" pitchFamily="34" charset="0"/>
              </a:rPr>
              <a:t>-Ideoi konkreettisia asioita. (esteettisyys, toiminta, </a:t>
            </a:r>
            <a:r>
              <a:rPr lang="fi-FI" sz="1700">
                <a:latin typeface="Open Sans" panose="020B0606030504020204" pitchFamily="34" charset="0"/>
              </a:rPr>
              <a:t>jne</a:t>
            </a:r>
            <a:r>
              <a:rPr lang="fi-FI" sz="1700" b="0" i="0">
                <a:effectLst/>
                <a:latin typeface="Open Sans" panose="020B0606030504020204" pitchFamily="34" charset="0"/>
              </a:rPr>
              <a:t>)</a:t>
            </a:r>
            <a:endParaRPr lang="fi-FI" sz="1700" b="0" i="0" dirty="0">
              <a:effectLst/>
              <a:latin typeface="Open Sans" panose="020B0606030504020204" pitchFamily="34" charset="0"/>
            </a:endParaRPr>
          </a:p>
          <a:p>
            <a:r>
              <a:rPr lang="fi-FI" sz="1700" b="0" i="0" dirty="0">
                <a:effectLst/>
                <a:latin typeface="Open Sans" panose="020B0606030504020204" pitchFamily="34" charset="0"/>
              </a:rPr>
              <a:t>-</a:t>
            </a:r>
            <a:r>
              <a:rPr lang="fi-FI" sz="1700" b="1" dirty="0">
                <a:latin typeface="Open Sans" panose="020B0606030504020204" pitchFamily="34" charset="0"/>
              </a:rPr>
              <a:t>Hanke voi</a:t>
            </a:r>
            <a:r>
              <a:rPr lang="fi-FI" sz="1700" b="1" i="0" dirty="0">
                <a:effectLst/>
                <a:latin typeface="Open Sans" panose="020B0606030504020204" pitchFamily="34" charset="0"/>
              </a:rPr>
              <a:t> sisältää myös muuta kestävän kehityksen edistämistä. S.</a:t>
            </a:r>
            <a:r>
              <a:rPr lang="fi-FI" sz="1700" b="1" dirty="0">
                <a:latin typeface="Open Sans" panose="020B0606030504020204" pitchFamily="34" charset="0"/>
              </a:rPr>
              <a:t>71</a:t>
            </a:r>
            <a:endParaRPr lang="fi-FI" sz="1700" b="0" i="0" dirty="0">
              <a:effectLst/>
              <a:latin typeface="Open Sans" panose="020B0606030504020204" pitchFamily="34" charset="0"/>
            </a:endParaRPr>
          </a:p>
          <a:p>
            <a:r>
              <a:rPr lang="fi-FI" sz="1700" b="0" i="0" dirty="0">
                <a:effectLst/>
                <a:latin typeface="Open Sans" panose="020B0606030504020204" pitchFamily="34" charset="0"/>
              </a:rPr>
              <a:t>-Tee selkeä "esitelmä", jossa kuvat, </a:t>
            </a:r>
            <a:r>
              <a:rPr lang="fi-FI" sz="1700" b="0" i="0" dirty="0" err="1">
                <a:effectLst/>
                <a:latin typeface="Open Sans" panose="020B0606030504020204" pitchFamily="34" charset="0"/>
              </a:rPr>
              <a:t>jne</a:t>
            </a:r>
            <a:r>
              <a:rPr lang="fi-FI" sz="1700" b="0" i="0" dirty="0">
                <a:effectLst/>
                <a:latin typeface="Open Sans" panose="020B0606030504020204" pitchFamily="34" charset="0"/>
              </a:rPr>
              <a:t> lisäävät mielenkiintoa. Esim. </a:t>
            </a:r>
            <a:r>
              <a:rPr lang="fi-FI" sz="1700" b="0" i="0" dirty="0" err="1">
                <a:effectLst/>
                <a:latin typeface="Open Sans" panose="020B0606030504020204" pitchFamily="34" charset="0"/>
              </a:rPr>
              <a:t>powerpoint</a:t>
            </a:r>
            <a:endParaRPr lang="fi-FI" sz="1700" b="0" i="0" dirty="0">
              <a:effectLst/>
              <a:latin typeface="Open Sans" panose="020B0606030504020204" pitchFamily="34" charset="0"/>
            </a:endParaRPr>
          </a:p>
          <a:p>
            <a:r>
              <a:rPr lang="fi-FI" sz="1700" b="0" i="0" dirty="0">
                <a:effectLst/>
                <a:latin typeface="Open Sans" panose="020B0606030504020204" pitchFamily="34" charset="0"/>
              </a:rPr>
              <a:t>- Valmistaudu esittelemään hanke muille kurssilaisille.</a:t>
            </a:r>
            <a:br>
              <a:rPr lang="fi-FI" sz="1700" b="0" i="0" dirty="0">
                <a:effectLst/>
                <a:latin typeface="Open Sans" panose="020B0606030504020204" pitchFamily="34" charset="0"/>
              </a:rPr>
            </a:br>
            <a:endParaRPr lang="fi-FI" sz="1700" b="0" i="0" dirty="0">
              <a:effectLst/>
              <a:latin typeface="Open Sans" panose="020B0606030504020204" pitchFamily="34" charset="0"/>
            </a:endParaRPr>
          </a:p>
          <a:p>
            <a:endParaRPr lang="fi-FI" sz="1700" dirty="0"/>
          </a:p>
        </p:txBody>
      </p:sp>
      <p:pic>
        <p:nvPicPr>
          <p:cNvPr id="5" name="Kuva 4" descr="Kuva, joka sisältää kohteen sisä, kasvi, ikkuna, vihreä&#10;&#10;Kuvaus luotu automaattisesti">
            <a:extLst>
              <a:ext uri="{FF2B5EF4-FFF2-40B4-BE49-F238E27FC236}">
                <a16:creationId xmlns:a16="http://schemas.microsoft.com/office/drawing/2014/main" id="{1995791B-7D9E-436F-90AC-341A05B71F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01" r="12581" b="-2"/>
          <a:stretch/>
        </p:blipFill>
        <p:spPr>
          <a:xfrm>
            <a:off x="6217922" y="2286000"/>
            <a:ext cx="4526278" cy="402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782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A36F14-E9C7-937D-976B-30073A7C2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Vertaisarviointi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40F014-7B71-7930-D6A0-003427B76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Arvioi seuraavia asioita:</a:t>
            </a:r>
          </a:p>
          <a:p>
            <a:r>
              <a:rPr lang="fi-FI" dirty="0"/>
              <a:t>- Miten kulttuuri ja taide tai kestäväkehitys näkyy esityksessä?</a:t>
            </a:r>
          </a:p>
          <a:p>
            <a:r>
              <a:rPr lang="fi-FI" dirty="0"/>
              <a:t>- Miten esityksen idea on perusteltu? (tutkimusnäyttö, faktatieto)</a:t>
            </a:r>
          </a:p>
          <a:p>
            <a:r>
              <a:rPr lang="fi-FI" dirty="0"/>
              <a:t>- Onko hanke terveyttä ja hyvinvointi lisäävä ja käykö se selkeästi ilmi?</a:t>
            </a:r>
          </a:p>
          <a:p>
            <a:r>
              <a:rPr lang="fi-FI" dirty="0"/>
              <a:t>- Onko esityksessä käytetty luovuutta/mielikuvitusta? Esim. keksitty ennen näkemätön idea, käytetty värejä, kuvia esityksen tukena?</a:t>
            </a:r>
          </a:p>
          <a:p>
            <a:r>
              <a:rPr lang="fi-FI" dirty="0"/>
              <a:t>- Minkä arvosanan antaisit esitykselle: 4-10</a:t>
            </a:r>
          </a:p>
        </p:txBody>
      </p:sp>
    </p:spTree>
    <p:extLst>
      <p:ext uri="{BB962C8B-B14F-4D97-AF65-F5344CB8AC3E}">
        <p14:creationId xmlns:p14="http://schemas.microsoft.com/office/powerpoint/2010/main" val="4148503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50B153-A1B4-0158-9A67-9F1255D52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4F13D8-0F17-77B8-169A-15319DA81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https://areena.yle.fi/1-66572248</a:t>
            </a:r>
            <a:endParaRPr lang="fi-FI" dirty="0"/>
          </a:p>
          <a:p>
            <a:r>
              <a:rPr lang="fi-FI" dirty="0"/>
              <a:t>Radon 1min</a:t>
            </a:r>
          </a:p>
          <a:p>
            <a:r>
              <a:rPr lang="fi-FI" dirty="0">
                <a:hlinkClick r:id="rId3"/>
              </a:rPr>
              <a:t>https://areena.yle.fi/1-50464226</a:t>
            </a:r>
            <a:endParaRPr lang="fi-FI" dirty="0"/>
          </a:p>
          <a:p>
            <a:endParaRPr lang="fi-FI" dirty="0"/>
          </a:p>
          <a:p>
            <a:r>
              <a:rPr lang="fi-FI" dirty="0"/>
              <a:t>Kaupunkiluonto 28min</a:t>
            </a:r>
          </a:p>
        </p:txBody>
      </p:sp>
    </p:spTree>
    <p:extLst>
      <p:ext uri="{BB962C8B-B14F-4D97-AF65-F5344CB8AC3E}">
        <p14:creationId xmlns:p14="http://schemas.microsoft.com/office/powerpoint/2010/main" val="12615400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160</TotalTime>
  <Words>197</Words>
  <Application>Microsoft Office PowerPoint</Application>
  <PresentationFormat>Laajakuva</PresentationFormat>
  <Paragraphs>28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Open Sans</vt:lpstr>
      <vt:lpstr>Tw Cen MT</vt:lpstr>
      <vt:lpstr>Tw Cen MT Condensed</vt:lpstr>
      <vt:lpstr>Wingdings 3</vt:lpstr>
      <vt:lpstr>Integraali</vt:lpstr>
      <vt:lpstr>Kestävä kehitys</vt:lpstr>
      <vt:lpstr>   ympäristön vaikutus hyvinvointiin  </vt:lpstr>
      <vt:lpstr>Suunnittele oma hanke ja nimeä se</vt:lpstr>
      <vt:lpstr>Vertaisarviointi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Kestävä kehitys</dc:title>
  <dc:creator>Tea Savio</dc:creator>
  <cp:lastModifiedBy>Tea Savio</cp:lastModifiedBy>
  <cp:revision>8</cp:revision>
  <dcterms:created xsi:type="dcterms:W3CDTF">2022-02-14T08:51:53Z</dcterms:created>
  <dcterms:modified xsi:type="dcterms:W3CDTF">2024-03-08T08:13:58Z</dcterms:modified>
</cp:coreProperties>
</file>