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14"/>
      <p:bold r:id="rId15"/>
    </p:embeddedFont>
    <p:embeddedFont>
      <p:font typeface="Oswald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7febd5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a7febd5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a7febd5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a7febd5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a7febd5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a7febd5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a7febd54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a7febd54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a7febd5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a7febd5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a7febd5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a7febd5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c81a24494b84b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c81a24494b84b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f94a2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f94a2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959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3012757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9129105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4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2857392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242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8592739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6510022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895618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4122246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645707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3050003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6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mpo.thl.fi/pivot/prod/fi/ktk/ktk1/summary_perustulokset?alue_0=87869&amp;mittarit_0=187209&amp;mittarit_1=200101&amp;mittarit_2=187203&amp;vuosi_2017_0=v20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thl.fi/fi/web/toimintakyky/vaeston-toimintakyky" TargetMode="External"/><Relationship Id="rId4" Type="http://schemas.openxmlformats.org/officeDocument/2006/relationships/hyperlink" Target="https://www.thl.fi/fi/web/hyvinvointi-ja-terveyserot/eriarvoisuus/elamankulku/nuor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1e1ZOSN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nvointikompassi.fi/fi/web/hyvinvointikompass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1113725"/>
            <a:ext cx="8520600" cy="3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Hyvinvointi ja toimintakyky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b="1" dirty="0" smtClean="0">
                <a:solidFill>
                  <a:srgbClr val="CC0000"/>
                </a:solidFill>
              </a:rPr>
              <a:t> Kestävä </a:t>
            </a:r>
            <a:r>
              <a:rPr lang="fi" sz="4800" b="1" dirty="0">
                <a:solidFill>
                  <a:srgbClr val="CC0000"/>
                </a:solidFill>
              </a:rPr>
              <a:t>kehitys </a:t>
            </a:r>
            <a:endParaRPr sz="4800" b="1" dirty="0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CC0000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4" y="1480325"/>
            <a:ext cx="2242076" cy="31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6580" y="1538868"/>
            <a:ext cx="1795720" cy="231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Kulttuurista ja taiteesta hyvinvointia- Kouluhanke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i-FI" sz="2000" dirty="0" smtClean="0"/>
              <a:t>Suunnitelkaa oma hanke uutta koulurakennusta varten ja nimetkää se.</a:t>
            </a:r>
          </a:p>
          <a:p>
            <a:endParaRPr lang="fi-FI" sz="2000" dirty="0"/>
          </a:p>
          <a:p>
            <a:pPr>
              <a:buFontTx/>
              <a:buChar char="-"/>
            </a:pPr>
            <a:r>
              <a:rPr lang="fi-FI" sz="2000" b="1" dirty="0" smtClean="0"/>
              <a:t>Miten kulttuuri ja taide on otettava huomioon ja perustelkaa niiden vaikutuksia oppilaiden ja henkilökunnan terveyteen.</a:t>
            </a:r>
          </a:p>
          <a:p>
            <a:pPr>
              <a:buFontTx/>
              <a:buChar char="-"/>
            </a:pPr>
            <a:r>
              <a:rPr lang="fi-FI" sz="2000" dirty="0" smtClean="0"/>
              <a:t>Ideoikaa konkreettisia asioita sekä </a:t>
            </a:r>
            <a:r>
              <a:rPr lang="fi-FI" sz="2000" dirty="0" err="1" smtClean="0"/>
              <a:t>sisä</a:t>
            </a:r>
            <a:r>
              <a:rPr lang="fi-FI" sz="2000" dirty="0" smtClean="0"/>
              <a:t>- , että ulkotiloihin</a:t>
            </a:r>
            <a:r>
              <a:rPr lang="fi-FI" sz="2000" dirty="0" smtClean="0"/>
              <a:t>.</a:t>
            </a:r>
          </a:p>
          <a:p>
            <a:pPr>
              <a:buFontTx/>
              <a:buChar char="-"/>
            </a:pPr>
            <a:r>
              <a:rPr lang="fi-FI" sz="2000" b="1" dirty="0" smtClean="0"/>
              <a:t>Ideat voivat sisältää myös muuta kestävän kehityksen edistämistä. S.17</a:t>
            </a:r>
            <a:endParaRPr lang="fi-FI" sz="2000" b="1" dirty="0" smtClean="0"/>
          </a:p>
          <a:p>
            <a:pPr>
              <a:buFontTx/>
              <a:buChar char="-"/>
            </a:pPr>
            <a:r>
              <a:rPr lang="fi-FI" sz="2000" dirty="0" smtClean="0"/>
              <a:t>Tehkää selkeä suunnitelma, jossa otettu huomioon mm. oppilaiden, henkilökunnan osallisuus, jne.</a:t>
            </a:r>
          </a:p>
          <a:p>
            <a:pPr>
              <a:buFontTx/>
              <a:buChar char="-"/>
            </a:pPr>
            <a:endParaRPr lang="fi-FI" sz="2000" dirty="0"/>
          </a:p>
          <a:p>
            <a:pPr marL="114300" indent="0">
              <a:buNone/>
            </a:pPr>
            <a:r>
              <a:rPr lang="fi-FI" sz="2000" dirty="0" smtClean="0"/>
              <a:t>Hankkeet esitellään paitsi muille ryhmille, myös mahdollisesti johtoryhmälle. (Rehtori, sivistystoimi, jne.)</a:t>
            </a:r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86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875225"/>
            <a:ext cx="8520600" cy="3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u="sng" dirty="0">
                <a:solidFill>
                  <a:schemeClr val="dk1"/>
                </a:solidFill>
              </a:rPr>
              <a:t>Kestävän kehityksen 17 osa-aluetta</a:t>
            </a:r>
            <a:endParaRPr sz="24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/>
              <a:t>Tehtävä 5</a:t>
            </a:r>
            <a:r>
              <a:rPr lang="fi" sz="2400" b="1" dirty="0" smtClean="0"/>
              <a:t>. (</a:t>
            </a:r>
            <a:r>
              <a:rPr lang="fi" sz="2400" b="1" dirty="0"/>
              <a:t>s.19)</a:t>
            </a:r>
            <a:endParaRPr sz="2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accent3"/>
                </a:solidFill>
              </a:rPr>
              <a:t>-Valitse yksi tavoite ja kuvaile, miten se liittyy väestön terveyden, toimintakyvyn ja hyvinvoinnin parantamiseen.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accent3"/>
                </a:solidFill>
              </a:rPr>
              <a:t>= Kuka, missä, miten, miksi, suomi-globaali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accent3"/>
                </a:solidFill>
              </a:rPr>
              <a:t>Etsi netistä halutessasi lisätietoa.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39200" y="156117"/>
            <a:ext cx="8884800" cy="4888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 dirty="0" smtClean="0"/>
              <a:t> </a:t>
            </a:r>
            <a:r>
              <a:rPr lang="fi" sz="3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Mitä hyvinvointi on?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3000" u="sng" dirty="0"/>
              <a:t>Mitä kaikkea hyvinvointi </a:t>
            </a:r>
            <a:r>
              <a:rPr lang="fi" sz="3000" u="sng" dirty="0" smtClean="0"/>
              <a:t>on?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i-FI" sz="2400" u="sng" dirty="0" smtClean="0"/>
              <a:t>Teille lukiolaisille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i-FI" sz="2400" u="sng" dirty="0" smtClean="0"/>
              <a:t>Vanhuksille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i-FI" sz="2400" u="sng" dirty="0" smtClean="0"/>
              <a:t>Työikäiselle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fi-FI" sz="2400" u="sng" dirty="0" smtClean="0"/>
              <a:t>Lapselle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endParaRPr sz="2400"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5" name="Google Shape;85;p16"/>
          <p:cNvSpPr txBox="1"/>
          <p:nvPr/>
        </p:nvSpPr>
        <p:spPr>
          <a:xfrm>
            <a:off x="3116725" y="2814625"/>
            <a:ext cx="2250900" cy="94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       </a:t>
            </a:r>
            <a:r>
              <a:rPr lang="fi" sz="2400" b="1">
                <a:solidFill>
                  <a:srgbClr val="FF9900"/>
                </a:solidFill>
              </a:rPr>
              <a:t>Nuorten     </a:t>
            </a:r>
            <a:endParaRPr sz="24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>
                <a:solidFill>
                  <a:srgbClr val="FF9900"/>
                </a:solidFill>
              </a:rPr>
              <a:t>  hyvinvointi</a:t>
            </a:r>
            <a:endParaRPr sz="2400" b="1">
              <a:solidFill>
                <a:srgbClr val="FF9900"/>
              </a:solidFill>
            </a:endParaRPr>
          </a:p>
        </p:txBody>
      </p:sp>
      <p:cxnSp>
        <p:nvCxnSpPr>
          <p:cNvPr id="86" name="Google Shape;86;p16"/>
          <p:cNvCxnSpPr/>
          <p:nvPr/>
        </p:nvCxnSpPr>
        <p:spPr>
          <a:xfrm rot="10800000">
            <a:off x="3238875" y="2376700"/>
            <a:ext cx="51000" cy="39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6"/>
          <p:cNvCxnSpPr/>
          <p:nvPr/>
        </p:nvCxnSpPr>
        <p:spPr>
          <a:xfrm rot="10800000" flipH="1">
            <a:off x="4939875" y="2346100"/>
            <a:ext cx="336000" cy="41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 flipH="1">
            <a:off x="2770275" y="3802600"/>
            <a:ext cx="468600" cy="6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6"/>
          <p:cNvCxnSpPr/>
          <p:nvPr/>
        </p:nvCxnSpPr>
        <p:spPr>
          <a:xfrm>
            <a:off x="4756575" y="3761725"/>
            <a:ext cx="519300" cy="40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6"/>
          <p:cNvCxnSpPr>
            <a:stCxn id="85" idx="1"/>
          </p:cNvCxnSpPr>
          <p:nvPr/>
        </p:nvCxnSpPr>
        <p:spPr>
          <a:xfrm rot="10800000">
            <a:off x="1894525" y="3247375"/>
            <a:ext cx="1222200" cy="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6"/>
          <p:cNvCxnSpPr>
            <a:stCxn id="85" idx="3"/>
          </p:cNvCxnSpPr>
          <p:nvPr/>
        </p:nvCxnSpPr>
        <p:spPr>
          <a:xfrm rot="10800000" flipH="1">
            <a:off x="5367625" y="3033475"/>
            <a:ext cx="1752000" cy="2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6"/>
          <p:cNvSpPr/>
          <p:nvPr/>
        </p:nvSpPr>
        <p:spPr>
          <a:xfrm>
            <a:off x="7090175" y="2741425"/>
            <a:ext cx="1350300" cy="7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Ravitsemus</a:t>
            </a:r>
            <a:endParaRPr/>
          </a:p>
        </p:txBody>
      </p:sp>
      <p:cxnSp>
        <p:nvCxnSpPr>
          <p:cNvPr id="93" name="Google Shape;93;p16"/>
          <p:cNvCxnSpPr/>
          <p:nvPr/>
        </p:nvCxnSpPr>
        <p:spPr>
          <a:xfrm flipH="1">
            <a:off x="6643575" y="3518300"/>
            <a:ext cx="509100" cy="5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>
            <a:stCxn id="92" idx="2"/>
          </p:cNvCxnSpPr>
          <p:nvPr/>
        </p:nvCxnSpPr>
        <p:spPr>
          <a:xfrm>
            <a:off x="7765325" y="3474925"/>
            <a:ext cx="53400" cy="74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/>
          <p:nvPr/>
        </p:nvCxnSpPr>
        <p:spPr>
          <a:xfrm>
            <a:off x="8215325" y="3500450"/>
            <a:ext cx="330300" cy="55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6"/>
          <p:cNvCxnSpPr>
            <a:stCxn id="85" idx="2"/>
          </p:cNvCxnSpPr>
          <p:nvPr/>
        </p:nvCxnSpPr>
        <p:spPr>
          <a:xfrm flipH="1">
            <a:off x="4134475" y="3761725"/>
            <a:ext cx="107700" cy="71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6"/>
          <p:cNvCxnSpPr>
            <a:stCxn id="85" idx="0"/>
          </p:cNvCxnSpPr>
          <p:nvPr/>
        </p:nvCxnSpPr>
        <p:spPr>
          <a:xfrm rot="10800000" flipH="1">
            <a:off x="4242175" y="2268025"/>
            <a:ext cx="44100" cy="5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 flipH="1">
            <a:off x="1553825" y="3589725"/>
            <a:ext cx="1553700" cy="5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/>
          <p:cNvCxnSpPr/>
          <p:nvPr/>
        </p:nvCxnSpPr>
        <p:spPr>
          <a:xfrm rot="10800000" flipH="1">
            <a:off x="5384600" y="2455650"/>
            <a:ext cx="86610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6"/>
          <p:cNvCxnSpPr/>
          <p:nvPr/>
        </p:nvCxnSpPr>
        <p:spPr>
          <a:xfrm flipH="1">
            <a:off x="3312800" y="3812975"/>
            <a:ext cx="509100" cy="100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</a:rPr>
              <a:t>Toimintakyky</a:t>
            </a:r>
            <a:r>
              <a:rPr lang="fi" sz="3600" b="1">
                <a:solidFill>
                  <a:srgbClr val="000000"/>
                </a:solidFill>
              </a:rPr>
              <a:t> </a:t>
            </a:r>
            <a:r>
              <a:rPr lang="fi" sz="3600">
                <a:solidFill>
                  <a:srgbClr val="000000"/>
                </a:solidFill>
              </a:rPr>
              <a:t>(s. 7-8)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32400" y="1185025"/>
            <a:ext cx="8962800" cy="3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= </a:t>
            </a:r>
            <a:endParaRPr lang="fi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i="1" dirty="0" smtClean="0"/>
              <a:t>yksilön</a:t>
            </a:r>
            <a:r>
              <a:rPr lang="fi" sz="2400" b="1" dirty="0" smtClean="0"/>
              <a:t> </a:t>
            </a:r>
            <a:r>
              <a:rPr lang="fi" sz="2400" b="1" u="sng" dirty="0"/>
              <a:t>terveyden</a:t>
            </a:r>
            <a:r>
              <a:rPr lang="fi" sz="2400" b="1" dirty="0"/>
              <a:t> ja </a:t>
            </a:r>
            <a:r>
              <a:rPr lang="fi" sz="2400" b="1" u="sng" dirty="0"/>
              <a:t>voimavarojen</a:t>
            </a:r>
            <a:r>
              <a:rPr lang="fi" sz="2400" b="1" dirty="0"/>
              <a:t> sekä </a:t>
            </a:r>
            <a:r>
              <a:rPr lang="fi" sz="2400" b="1" i="1" dirty="0"/>
              <a:t>ympäristön</a:t>
            </a:r>
            <a:r>
              <a:rPr lang="fi" sz="2400" b="1" dirty="0"/>
              <a:t> avulla jokapäiväinen selviytyminen kotona, töissä, opiskelussa ja harrastuksissa</a:t>
            </a:r>
            <a:endParaRPr sz="2400" b="1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fi" sz="2400" b="1" dirty="0">
                <a:solidFill>
                  <a:srgbClr val="FF0000"/>
                </a:solidFill>
              </a:rPr>
              <a:t>Fyysinen        Psyykkinen  </a:t>
            </a:r>
            <a:endParaRPr sz="2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rgbClr val="FF0000"/>
                </a:solidFill>
              </a:rPr>
              <a:t>        Kognitiivinen      Sosiaalinen</a:t>
            </a:r>
            <a:endParaRPr sz="2400" b="1" dirty="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fi" sz="2400" b="1" dirty="0"/>
              <a:t>opiskelukyky, työkyky, suorituskyky </a:t>
            </a:r>
            <a:endParaRPr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 b="1" dirty="0"/>
              <a:t>heikentyminen/rajoittuminen: </a:t>
            </a:r>
            <a:r>
              <a:rPr lang="fi" b="1" dirty="0"/>
              <a:t>ikä, vamma, sairaus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 smtClean="0"/>
              <a:t/>
            </a:r>
            <a:br>
              <a:rPr lang="fi" dirty="0" smtClean="0"/>
            </a:br>
            <a:r>
              <a:rPr lang="fi" dirty="0"/>
              <a:t/>
            </a:r>
            <a:br>
              <a:rPr lang="fi" dirty="0"/>
            </a:br>
            <a:r>
              <a:rPr lang="fi" dirty="0" smtClean="0"/>
              <a:t/>
            </a:r>
            <a:br>
              <a:rPr lang="fi" dirty="0" smtClean="0"/>
            </a:br>
            <a:r>
              <a:rPr lang="fi" dirty="0" smtClean="0"/>
              <a:t>Tehtävä 1. </a:t>
            </a:r>
            <a:r>
              <a:rPr lang="fi" dirty="0"/>
              <a:t>ryhmissä: Nuorten toimintakyky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2650" y="1055075"/>
            <a:ext cx="9081300" cy="4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  </a:t>
            </a:r>
            <a:r>
              <a:rPr lang="fi" dirty="0" smtClean="0"/>
              <a:t>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dirty="0" smtClean="0"/>
              <a:t>Kouluterveyskysely </a:t>
            </a:r>
            <a:r>
              <a:rPr lang="fi" sz="1800" dirty="0"/>
              <a:t>2017 </a:t>
            </a:r>
            <a:r>
              <a:rPr lang="fi" sz="1800" u="sng" dirty="0">
                <a:solidFill>
                  <a:schemeClr val="hlink"/>
                </a:solidFill>
                <a:hlinkClick r:id="rId3"/>
              </a:rPr>
              <a:t>tulokset </a:t>
            </a:r>
            <a:r>
              <a:rPr lang="fi" sz="1800" u="sng" dirty="0" smtClean="0">
                <a:solidFill>
                  <a:schemeClr val="hlink"/>
                </a:solidFill>
                <a:hlinkClick r:id="rId3"/>
              </a:rPr>
              <a:t>2017</a:t>
            </a:r>
            <a:endParaRPr lang="fi" sz="1800" u="sng" dirty="0" smtClean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fi-FI" sz="1800" dirty="0"/>
              <a:t>https://sampo.thl.fi/pivot/prod/fi/ktk/ktk1/summary_perustulokset?alue_0=87869&amp;mittarit_0=187209&amp;mittarit_1=200101&amp;mittarit_2=187203&amp;vuosi_2017_0=v2017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 dirty="0"/>
              <a:t>Valitse alue: Jyväskylä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 dirty="0"/>
              <a:t>Valitse aihealue: *Terveys* tai *</a:t>
            </a:r>
            <a:r>
              <a:rPr lang="fi" sz="1800" dirty="0" smtClean="0"/>
              <a:t>hyvinvointi</a:t>
            </a:r>
            <a:r>
              <a:rPr lang="fi" sz="1800" dirty="0"/>
              <a:t>, osallisuus ja vapaa-aika*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 dirty="0"/>
              <a:t>Valitse yksi aihealue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 dirty="0"/>
              <a:t>Kuvaa yhden indikaattorin eli terveysmittarin tulos lukiolaisilla ja / tai ammatillisella puolella + kuvaile myös muu seloste sivulta. Kun saat valmiiksi, tee hakua lisää. Kirjaa vihkoon tai pedanetiin vastaukset. </a:t>
            </a:r>
            <a:endParaRPr sz="18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800" dirty="0"/>
              <a:t>------------------------</a:t>
            </a:r>
            <a:endParaRPr sz="18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1400" u="sng" dirty="0">
                <a:solidFill>
                  <a:schemeClr val="hlink"/>
                </a:solidFill>
                <a:hlinkClick r:id="rId4"/>
              </a:rPr>
              <a:t>THL: tietoa nuorten hyvinvoinnista</a:t>
            </a:r>
            <a:r>
              <a:rPr lang="fi" sz="1400" dirty="0"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fi" sz="1400" u="sng" dirty="0">
                <a:solidFill>
                  <a:schemeClr val="hlink"/>
                </a:solidFill>
                <a:hlinkClick r:id="rId5"/>
              </a:rPr>
              <a:t>THL: Eri-ikäisten toimintakyky</a:t>
            </a:r>
            <a:endParaRPr sz="14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122300" y="41750"/>
            <a:ext cx="9021600" cy="5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accent3"/>
                </a:solidFill>
              </a:rPr>
              <a:t>Terveyden sosiaalisten määrittäjien malli s. 13</a:t>
            </a:r>
            <a:endParaRPr sz="2400"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/>
              <a:t>-&gt; kuvaa yhteiskunnan (yhteiskunnallisten terveyden taustatekijöiden) ja väestön terveydentilan välistä vuorovaikutussuhdetta</a:t>
            </a:r>
            <a:endParaRPr sz="2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3600" b="1" dirty="0">
                <a:solidFill>
                  <a:schemeClr val="dk1"/>
                </a:solidFill>
              </a:rPr>
              <a:t>Tehtävä 3: Mitä kuvio kertoo?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400" b="1" dirty="0">
                <a:solidFill>
                  <a:schemeClr val="dk1"/>
                </a:solidFill>
              </a:rPr>
              <a:t>“Terveys ja toimintakyky ovat yhteiskunnan näkökulmasta voimavaroja, jotka lisäävät työn tuottavuutta, vähentävät tarvetta terveyspalveluille ja hillitsevät sosiaalimenojen kasvua sekä nostavat elintasoa.” 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</a:rPr>
              <a:t>Kestävä hyvinvointi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3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sz="3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 b="1" dirty="0" smtClean="0"/>
              <a:t>Globaalit </a:t>
            </a:r>
            <a:r>
              <a:rPr lang="fi" sz="3000" b="1" dirty="0"/>
              <a:t>megatrendit</a:t>
            </a:r>
            <a:r>
              <a:rPr lang="fi" sz="3000" dirty="0"/>
              <a:t> s. 14</a:t>
            </a:r>
            <a:endParaRPr sz="3000" dirty="0"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fi" sz="3000" dirty="0"/>
              <a:t>Muuttuva väestörakenne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i" sz="3000" dirty="0"/>
              <a:t>Ympäristöuhat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i" sz="3000" dirty="0"/>
              <a:t>Kaupungistuminen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i" sz="3000" dirty="0"/>
              <a:t>Teknologinen muutos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3000" b="1" dirty="0"/>
              <a:t>Kestävä kehitys  </a:t>
            </a:r>
            <a:r>
              <a:rPr lang="fi" b="1" dirty="0"/>
              <a:t>Agenda 2030 osatavoitteet</a:t>
            </a:r>
            <a:r>
              <a:rPr lang="fi" dirty="0"/>
              <a:t> s.15                                     </a:t>
            </a:r>
            <a:r>
              <a:rPr lang="fi" u="sng" dirty="0">
                <a:solidFill>
                  <a:schemeClr val="accent5"/>
                </a:solidFill>
                <a:hlinkClick r:id="rId3"/>
              </a:rPr>
              <a:t>Video 2 min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474" y="1839500"/>
            <a:ext cx="3652826" cy="17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2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>
                <a:solidFill>
                  <a:schemeClr val="dk1"/>
                </a:solidFill>
              </a:rPr>
              <a:t>Kestävä kehitys ja terveys  </a:t>
            </a:r>
            <a:r>
              <a:rPr lang="fi" sz="1800">
                <a:latin typeface="Source Code Pro"/>
                <a:ea typeface="Source Code Pro"/>
                <a:cs typeface="Source Code Pro"/>
                <a:sym typeface="Source Code Pro"/>
              </a:rPr>
              <a:t>s.16-17 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596766" y="962526"/>
            <a:ext cx="8437634" cy="4235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sz="24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 smtClean="0">
                <a:solidFill>
                  <a:schemeClr val="dk1"/>
                </a:solidFill>
              </a:rPr>
              <a:t>Sosiaalinen </a:t>
            </a:r>
            <a:r>
              <a:rPr lang="fi" sz="2400" b="1" dirty="0">
                <a:solidFill>
                  <a:schemeClr val="dk1"/>
                </a:solidFill>
              </a:rPr>
              <a:t>kestävyys</a:t>
            </a:r>
            <a:r>
              <a:rPr lang="fi" sz="2400" b="1" dirty="0"/>
              <a:t> </a:t>
            </a:r>
            <a:r>
              <a:rPr lang="fi" b="1" dirty="0"/>
              <a:t>   </a:t>
            </a:r>
            <a:r>
              <a:rPr lang="fi" dirty="0"/>
              <a:t>  </a:t>
            </a:r>
            <a:r>
              <a:rPr lang="fi" sz="2400" b="1" dirty="0">
                <a:solidFill>
                  <a:srgbClr val="00FF00"/>
                </a:solidFill>
              </a:rPr>
              <a:t>Mitä voisit itse</a:t>
            </a:r>
            <a:endParaRPr sz="2400" b="1" dirty="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dk1"/>
                </a:solidFill>
              </a:rPr>
              <a:t>Kulttuurinen kestävyys</a:t>
            </a:r>
            <a:r>
              <a:rPr lang="fi" b="1" dirty="0"/>
              <a:t>       </a:t>
            </a:r>
            <a:r>
              <a:rPr lang="fi" sz="2400" b="1" dirty="0">
                <a:solidFill>
                  <a:srgbClr val="00FF00"/>
                </a:solidFill>
              </a:rPr>
              <a:t>tehdä enemmän?</a:t>
            </a:r>
            <a:endParaRPr sz="2400" b="1" dirty="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dk1"/>
                </a:solidFill>
              </a:rPr>
              <a:t>Taloudellinen kestävyys </a:t>
            </a:r>
            <a:r>
              <a:rPr lang="fi" b="1" dirty="0">
                <a:solidFill>
                  <a:schemeClr val="dk1"/>
                </a:solidFill>
              </a:rPr>
              <a:t>      </a:t>
            </a:r>
            <a:r>
              <a:rPr lang="fi" sz="2400" b="1" dirty="0">
                <a:solidFill>
                  <a:srgbClr val="00FF00"/>
                </a:solidFill>
              </a:rPr>
              <a:t>Mitä jo teet?</a:t>
            </a:r>
            <a:endParaRPr sz="2400" b="1" dirty="0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dk1"/>
                </a:solidFill>
              </a:rPr>
              <a:t>Ekologinen kestävyys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400" b="1" dirty="0"/>
              <a:t>Kestävä elämäntapa</a:t>
            </a:r>
            <a:r>
              <a:rPr lang="fi" b="1" dirty="0"/>
              <a:t>: </a:t>
            </a:r>
            <a:r>
              <a:rPr lang="fi" dirty="0"/>
              <a:t>vastuu, valinnat, tavat, arvot, käytös   = osa </a:t>
            </a:r>
            <a:r>
              <a:rPr lang="fi" u="sng" dirty="0"/>
              <a:t>terveysosaamista </a:t>
            </a:r>
            <a:r>
              <a:rPr lang="fi" dirty="0"/>
              <a:t>(eettinen vastuullisuus)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923" y="1624784"/>
            <a:ext cx="2034748" cy="209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Tehtävä </a:t>
            </a:r>
            <a:r>
              <a:rPr lang="fi" dirty="0" smtClean="0"/>
              <a:t>4. </a:t>
            </a:r>
            <a:r>
              <a:rPr lang="fi" dirty="0"/>
              <a:t>(s.19): sosiaalisen kestävyyden mittarit</a:t>
            </a:r>
            <a:endParaRPr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366800"/>
            <a:ext cx="8520600" cy="3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THL:n hyvinvointikompassi auttaa arvioimaan sosiaalista kestävyyttä eri puolilla Suomea.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Tutustu mittaristoon: klikkaa hyvinvointi-osiota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https://www.hyvinvointikompassi.fi/fi/web/hyvinvointikompassi/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Mistä osa-alueista mittaristo koostuu?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Mitä indikaattori tarkoittaa?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/>
              <a:t>Kuvaile tarkemmin yhden kokonaisuuden tuloksia. Valitse alueeksi Keski-Suomi ja vertailuun koko Suomi.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Ryhmissä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000" dirty="0" smtClean="0"/>
              <a:t>Ottakaa selvää seuraavista hankkeista:</a:t>
            </a:r>
          </a:p>
          <a:p>
            <a:pPr>
              <a:buFontTx/>
              <a:buChar char="-"/>
            </a:pPr>
            <a:r>
              <a:rPr lang="fi-FI" sz="2000" dirty="0" err="1" smtClean="0"/>
              <a:t>Arts</a:t>
            </a:r>
            <a:r>
              <a:rPr lang="fi-FI" sz="2000" dirty="0" smtClean="0"/>
              <a:t> in </a:t>
            </a:r>
            <a:r>
              <a:rPr lang="fi-FI" sz="2000" dirty="0" err="1" smtClean="0"/>
              <a:t>hospital</a:t>
            </a:r>
            <a:endParaRPr lang="fi-FI" sz="2000" dirty="0" smtClean="0"/>
          </a:p>
          <a:p>
            <a:pPr>
              <a:buFontTx/>
              <a:buChar char="-"/>
            </a:pPr>
            <a:r>
              <a:rPr lang="fi-FI" sz="2000" dirty="0" smtClean="0"/>
              <a:t>Terveyttä kulttuurista ry</a:t>
            </a:r>
          </a:p>
          <a:p>
            <a:pPr>
              <a:buFontTx/>
              <a:buChar char="-"/>
            </a:pPr>
            <a:r>
              <a:rPr lang="fi-FI" sz="2000" dirty="0" smtClean="0"/>
              <a:t>Myrsky- Hanke</a:t>
            </a:r>
          </a:p>
          <a:p>
            <a:pPr>
              <a:buFontTx/>
              <a:buChar char="-"/>
            </a:pPr>
            <a:r>
              <a:rPr lang="fi-FI" sz="2000" dirty="0" err="1" smtClean="0"/>
              <a:t>Taiku</a:t>
            </a:r>
            <a:r>
              <a:rPr lang="fi-FI" sz="2000" dirty="0" smtClean="0"/>
              <a:t>- hanke</a:t>
            </a:r>
          </a:p>
          <a:p>
            <a:pPr>
              <a:buFontTx/>
              <a:buChar char="-"/>
            </a:pPr>
            <a:r>
              <a:rPr lang="fi-FI" sz="2000" dirty="0" smtClean="0"/>
              <a:t>Kärkihanke 4 minedu.fi</a:t>
            </a:r>
          </a:p>
          <a:p>
            <a:pPr>
              <a:buFontTx/>
              <a:buChar char="-"/>
            </a:pPr>
            <a:endParaRPr lang="fi-FI" sz="2000" dirty="0"/>
          </a:p>
          <a:p>
            <a:pPr marL="114300" indent="0">
              <a:buNone/>
            </a:pPr>
            <a:r>
              <a:rPr lang="fi-FI" sz="2000" dirty="0" smtClean="0"/>
              <a:t>Kertokaa ja esitelkää hanketta(tuotoksia, </a:t>
            </a:r>
            <a:r>
              <a:rPr lang="fi-FI" sz="2000" dirty="0" err="1" smtClean="0"/>
              <a:t>jne</a:t>
            </a:r>
            <a:r>
              <a:rPr lang="fi-FI" sz="2000" dirty="0" smtClean="0"/>
              <a:t>) muille ryhmille.</a:t>
            </a:r>
          </a:p>
          <a:p>
            <a:pPr marL="114300" indent="0">
              <a:buNone/>
            </a:pPr>
            <a:endParaRPr lang="fi-FI" sz="2000" dirty="0"/>
          </a:p>
          <a:p>
            <a:pPr marL="114300" indent="0">
              <a:buNone/>
            </a:pPr>
            <a:endParaRPr lang="fi-FI" sz="2000" dirty="0"/>
          </a:p>
          <a:p>
            <a:pPr marL="11430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239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TM02900769[[fn=Retro]]</Template>
  <TotalTime>1555</TotalTime>
  <Words>460</Words>
  <Application>Microsoft Office PowerPoint</Application>
  <PresentationFormat>Näytössä katseltava esitys (16:9)</PresentationFormat>
  <Paragraphs>79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Source Code Pro</vt:lpstr>
      <vt:lpstr>Oswald</vt:lpstr>
      <vt:lpstr>Arial</vt:lpstr>
      <vt:lpstr>Calibri Light</vt:lpstr>
      <vt:lpstr>Calibri</vt:lpstr>
      <vt:lpstr>Retro</vt:lpstr>
      <vt:lpstr>Hyvinvointi ja toimintakyky</vt:lpstr>
      <vt:lpstr>PowerPoint-esitys</vt:lpstr>
      <vt:lpstr>Toimintakyky (s. 7-8)</vt:lpstr>
      <vt:lpstr>   Tehtävä 1. ryhmissä: Nuorten toimintakyky</vt:lpstr>
      <vt:lpstr>PowerPoint-esitys</vt:lpstr>
      <vt:lpstr>Kestävä hyvinvointi</vt:lpstr>
      <vt:lpstr>Kestävä kehitys ja terveys  s.16-17 </vt:lpstr>
      <vt:lpstr>Tehtävä 4. (s.19): sosiaalisen kestävyyden mittarit</vt:lpstr>
      <vt:lpstr>Ryhmissä</vt:lpstr>
      <vt:lpstr>Kulttuurista ja taiteesta hyvinvointia- Kouluhanke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 ja toimintakyky</dc:title>
  <dc:creator>Jouni Alhonmäki</dc:creator>
  <cp:lastModifiedBy>Jouni Alhonmäki</cp:lastModifiedBy>
  <cp:revision>10</cp:revision>
  <dcterms:modified xsi:type="dcterms:W3CDTF">2019-04-10T05:49:32Z</dcterms:modified>
</cp:coreProperties>
</file>