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3"/>
  </p:notesMasterIdLst>
  <p:sldIdLst>
    <p:sldId id="256" r:id="rId2"/>
    <p:sldId id="257" r:id="rId3"/>
    <p:sldId id="258" r:id="rId4"/>
    <p:sldId id="259" r:id="rId5"/>
    <p:sldId id="260" r:id="rId6"/>
    <p:sldId id="261" r:id="rId7"/>
    <p:sldId id="265" r:id="rId8"/>
    <p:sldId id="266" r:id="rId9"/>
    <p:sldId id="262" r:id="rId10"/>
    <p:sldId id="263" r:id="rId11"/>
    <p:sldId id="264" r:id="rId12"/>
  </p:sldIdLst>
  <p:sldSz cx="9144000" cy="5143500" type="screen16x9"/>
  <p:notesSz cx="6858000" cy="9144000"/>
  <p:embeddedFontLst>
    <p:embeddedFont>
      <p:font typeface="Constantia" panose="02030602050306030303" pitchFamily="18" charset="0"/>
      <p:regular r:id="rId14"/>
      <p:bold r:id="rId15"/>
      <p:italic r:id="rId16"/>
      <p:boldItalic r:id="rId17"/>
    </p:embeddedFont>
    <p:embeddedFont>
      <p:font typeface="Raleway" panose="020B0604020202020204" charset="0"/>
      <p:regular r:id="rId18"/>
      <p:bold r:id="rId19"/>
      <p:italic r:id="rId20"/>
      <p:boldItalic r:id="rId21"/>
    </p:embeddedFont>
    <p:embeddedFont>
      <p:font typeface="Calibri Light" panose="020F0302020204030204" pitchFamily="34" charset="0"/>
      <p:regular r:id="rId22"/>
      <p: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6ab5520b2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6ab5520b2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6ab5520b2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6ab5520b2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6ab5520b2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6ab5520b2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6ab5520b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6ab5520b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6ab5520b2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6ab5520b2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6ab5520b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6ab5520b2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5765aef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5765aef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5765aeff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5765aeff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fi-FI" smtClean="0"/>
              <a:t>Muokkaa perustyyl. napsautt.</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i" smtClean="0"/>
              <a:t>‹#›</a:t>
            </a:fld>
            <a:endParaRPr lang="fi"/>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23982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i" smtClean="0"/>
              <a:t>‹#›</a:t>
            </a:fld>
            <a:endParaRPr lang="fi"/>
          </a:p>
        </p:txBody>
      </p:sp>
    </p:spTree>
    <p:extLst>
      <p:ext uri="{BB962C8B-B14F-4D97-AF65-F5344CB8AC3E}">
        <p14:creationId xmlns:p14="http://schemas.microsoft.com/office/powerpoint/2010/main" val="32050047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628650" y="309226"/>
            <a:ext cx="5800725" cy="4319924"/>
          </a:xfrm>
        </p:spPr>
        <p:txBody>
          <a:bodyPr vert="eaVert" lIns="45720" tIns="0" rIns="45720" bIns="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i" smtClean="0"/>
              <a:t>‹#›</a:t>
            </a:fld>
            <a:endParaRPr lang="fi"/>
          </a:p>
        </p:txBody>
      </p:sp>
    </p:spTree>
    <p:extLst>
      <p:ext uri="{BB962C8B-B14F-4D97-AF65-F5344CB8AC3E}">
        <p14:creationId xmlns:p14="http://schemas.microsoft.com/office/powerpoint/2010/main" val="160435148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extLst>
      <p:ext uri="{BB962C8B-B14F-4D97-AF65-F5344CB8AC3E}">
        <p14:creationId xmlns:p14="http://schemas.microsoft.com/office/powerpoint/2010/main" val="1955831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extLst>
      <p:ext uri="{BB962C8B-B14F-4D97-AF65-F5344CB8AC3E}">
        <p14:creationId xmlns:p14="http://schemas.microsoft.com/office/powerpoint/2010/main" val="48414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i" smtClean="0"/>
              <a:t>‹#›</a:t>
            </a:fld>
            <a:endParaRPr lang="fi"/>
          </a:p>
        </p:txBody>
      </p:sp>
    </p:spTree>
    <p:extLst>
      <p:ext uri="{BB962C8B-B14F-4D97-AF65-F5344CB8AC3E}">
        <p14:creationId xmlns:p14="http://schemas.microsoft.com/office/powerpoint/2010/main" val="414059132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20EBB0C4-6273-4C6E-B9BD-2EDC30F1CD52}"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i" smtClean="0"/>
              <a:t>‹#›</a:t>
            </a:fld>
            <a:endParaRPr lang="fi"/>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82131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fi-FI" smtClean="0"/>
              <a:t>Muokkaa perustyyl. napsautt.</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i" smtClean="0"/>
              <a:t>‹#›</a:t>
            </a:fld>
            <a:endParaRPr lang="fi"/>
          </a:p>
        </p:txBody>
      </p:sp>
    </p:spTree>
    <p:extLst>
      <p:ext uri="{BB962C8B-B14F-4D97-AF65-F5344CB8AC3E}">
        <p14:creationId xmlns:p14="http://schemas.microsoft.com/office/powerpoint/2010/main" val="20651312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4" name="Content Placeholder 3"/>
          <p:cNvSpPr>
            <a:spLocks noGrp="1"/>
          </p:cNvSpPr>
          <p:nvPr>
            <p:ph sz="half" idx="2"/>
          </p:nvPr>
        </p:nvSpPr>
        <p:spPr>
          <a:xfrm>
            <a:off x="822960" y="1936751"/>
            <a:ext cx="3703320" cy="253365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6" name="Content Placeholder 5"/>
          <p:cNvSpPr>
            <a:spLocks noGrp="1"/>
          </p:cNvSpPr>
          <p:nvPr>
            <p:ph sz="quarter" idx="4"/>
          </p:nvPr>
        </p:nvSpPr>
        <p:spPr>
          <a:xfrm>
            <a:off x="4663440" y="1936751"/>
            <a:ext cx="3703320" cy="253365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4/23/2019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i" smtClean="0"/>
              <a:t>‹#›</a:t>
            </a:fld>
            <a:endParaRPr lang="fi"/>
          </a:p>
        </p:txBody>
      </p:sp>
    </p:spTree>
    <p:extLst>
      <p:ext uri="{BB962C8B-B14F-4D97-AF65-F5344CB8AC3E}">
        <p14:creationId xmlns:p14="http://schemas.microsoft.com/office/powerpoint/2010/main" val="152354170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4/23/2019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i" smtClean="0"/>
              <a:t>‹#›</a:t>
            </a:fld>
            <a:endParaRPr lang="fi"/>
          </a:p>
        </p:txBody>
      </p:sp>
    </p:spTree>
    <p:extLst>
      <p:ext uri="{BB962C8B-B14F-4D97-AF65-F5344CB8AC3E}">
        <p14:creationId xmlns:p14="http://schemas.microsoft.com/office/powerpoint/2010/main" val="188628526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4/23/2019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i" smtClean="0"/>
              <a:t>‹#›</a:t>
            </a:fld>
            <a:endParaRPr lang="fi"/>
          </a:p>
        </p:txBody>
      </p:sp>
    </p:spTree>
    <p:extLst>
      <p:ext uri="{BB962C8B-B14F-4D97-AF65-F5344CB8AC3E}">
        <p14:creationId xmlns:p14="http://schemas.microsoft.com/office/powerpoint/2010/main" val="221334434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fi-FI" smtClean="0"/>
              <a:t>Muokkaa perustyyl. napsautt.</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smtClean="0"/>
              <a:t>Muokkaa tekstin perustyylejä</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smtClean="0"/>
              <a:t>4/23/2019</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fi" smtClean="0"/>
              <a:t>‹#›</a:t>
            </a:fld>
            <a:endParaRPr lang="fi"/>
          </a:p>
        </p:txBody>
      </p:sp>
    </p:spTree>
    <p:extLst>
      <p:ext uri="{BB962C8B-B14F-4D97-AF65-F5344CB8AC3E}">
        <p14:creationId xmlns:p14="http://schemas.microsoft.com/office/powerpoint/2010/main" val="281818334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lIns="91440" tIns="0" rIns="91440" bIns="0" anchor="b">
            <a:noAutofit/>
          </a:bodyPr>
          <a:lstStyle>
            <a:lvl1pPr>
              <a:defRPr sz="2700" b="0">
                <a:solidFill>
                  <a:srgbClr val="FFFFFF"/>
                </a:solidFill>
              </a:defRPr>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smtClean="0"/>
              <a:t>Muokkaa tekstin perustyylejä</a:t>
            </a:r>
          </a:p>
        </p:txBody>
      </p:sp>
      <p:sp>
        <p:nvSpPr>
          <p:cNvPr id="5" name="Date Placeholder 4"/>
          <p:cNvSpPr>
            <a:spLocks noGrp="1"/>
          </p:cNvSpPr>
          <p:nvPr>
            <p:ph type="dt" sz="half" idx="10"/>
          </p:nvPr>
        </p:nvSpPr>
        <p:spPr/>
        <p:txBody>
          <a:bodyPr/>
          <a:lstStyle/>
          <a:p>
            <a:fld id="{C9CAD897-D46E-4AD2-BD9B-49DD3E640873}"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i" smtClean="0"/>
              <a:t>‹#›</a:t>
            </a:fld>
            <a:endParaRPr lang="fi"/>
          </a:p>
        </p:txBody>
      </p:sp>
    </p:spTree>
    <p:extLst>
      <p:ext uri="{BB962C8B-B14F-4D97-AF65-F5344CB8AC3E}">
        <p14:creationId xmlns:p14="http://schemas.microsoft.com/office/powerpoint/2010/main" val="335832548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fi-FI" smtClean="0"/>
              <a:t>Muokkaa perustyyl. napsautt.</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smtClean="0"/>
              <a:t>4/23/2019</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fi" smtClean="0"/>
              <a:t>‹#›</a:t>
            </a:fld>
            <a:endParaRPr lang="fi"/>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9982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hyvaterveys.fi/artikkeli/terveys/geenitesti_kertoo_mutta_mita" TargetMode="External"/><Relationship Id="rId2" Type="http://schemas.openxmlformats.org/officeDocument/2006/relationships/hyperlink" Target="https://yle.fi/aihe/artikkeli/2016/05/04/dna-testi-piirtaa-sukujuuret-kartalle"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3hSxkc_m3NI"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485875" y="109175"/>
            <a:ext cx="8183700" cy="309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6000"/>
          </a:p>
          <a:p>
            <a:pPr marL="0" lvl="0" indent="0" algn="l" rtl="0">
              <a:spcBef>
                <a:spcPts val="0"/>
              </a:spcBef>
              <a:spcAft>
                <a:spcPts val="0"/>
              </a:spcAft>
              <a:buNone/>
            </a:pPr>
            <a:endParaRPr sz="6000"/>
          </a:p>
          <a:p>
            <a:pPr marL="0" lvl="0" indent="0" algn="l" rtl="0">
              <a:spcBef>
                <a:spcPts val="0"/>
              </a:spcBef>
              <a:spcAft>
                <a:spcPts val="0"/>
              </a:spcAft>
              <a:buNone/>
            </a:pPr>
            <a:endParaRPr sz="6000"/>
          </a:p>
          <a:p>
            <a:pPr marL="0" lvl="0" indent="0" algn="l" rtl="0">
              <a:spcBef>
                <a:spcPts val="0"/>
              </a:spcBef>
              <a:spcAft>
                <a:spcPts val="0"/>
              </a:spcAft>
              <a:buNone/>
            </a:pPr>
            <a:r>
              <a:rPr lang="fi" sz="6000"/>
              <a:t>Sosiaalinen perimä</a:t>
            </a:r>
            <a:endParaRPr sz="6000"/>
          </a:p>
          <a:p>
            <a:pPr marL="0" lvl="0" indent="0" algn="l" rtl="0">
              <a:spcBef>
                <a:spcPts val="0"/>
              </a:spcBef>
              <a:spcAft>
                <a:spcPts val="0"/>
              </a:spcAft>
              <a:buNone/>
            </a:pPr>
            <a:r>
              <a:rPr lang="fi" sz="6000"/>
              <a:t>Geneettinen perimä</a:t>
            </a:r>
            <a:endParaRPr sz="6000"/>
          </a:p>
          <a:p>
            <a:pPr marL="0" lvl="0" indent="0" algn="l" rtl="0">
              <a:spcBef>
                <a:spcPts val="0"/>
              </a:spcBef>
              <a:spcAft>
                <a:spcPts val="0"/>
              </a:spcAft>
              <a:buNone/>
            </a:pPr>
            <a:endParaRPr sz="6000"/>
          </a:p>
        </p:txBody>
      </p:sp>
      <p:pic>
        <p:nvPicPr>
          <p:cNvPr id="59" name="Google Shape;59;p13"/>
          <p:cNvPicPr preferRelativeResize="0"/>
          <p:nvPr/>
        </p:nvPicPr>
        <p:blipFill>
          <a:blip r:embed="rId3">
            <a:alphaModFix/>
          </a:blip>
          <a:stretch>
            <a:fillRect/>
          </a:stretch>
        </p:blipFill>
        <p:spPr>
          <a:xfrm>
            <a:off x="592002" y="2287478"/>
            <a:ext cx="2774391" cy="2401025"/>
          </a:xfrm>
          <a:prstGeom prst="rect">
            <a:avLst/>
          </a:prstGeom>
          <a:noFill/>
          <a:ln>
            <a:noFill/>
          </a:ln>
        </p:spPr>
      </p:pic>
      <p:pic>
        <p:nvPicPr>
          <p:cNvPr id="60" name="Google Shape;60;p13"/>
          <p:cNvPicPr preferRelativeResize="0"/>
          <p:nvPr/>
        </p:nvPicPr>
        <p:blipFill>
          <a:blip r:embed="rId4">
            <a:alphaModFix/>
          </a:blip>
          <a:stretch>
            <a:fillRect/>
          </a:stretch>
        </p:blipFill>
        <p:spPr>
          <a:xfrm>
            <a:off x="4260641" y="2437675"/>
            <a:ext cx="3397176" cy="24010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207250"/>
            <a:ext cx="8520600" cy="67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dirty="0" smtClean="0">
                <a:solidFill>
                  <a:schemeClr val="dk1"/>
                </a:solidFill>
              </a:rPr>
              <a:t/>
            </a:r>
            <a:br>
              <a:rPr lang="fi" dirty="0" smtClean="0">
                <a:solidFill>
                  <a:schemeClr val="dk1"/>
                </a:solidFill>
              </a:rPr>
            </a:br>
            <a:r>
              <a:rPr lang="fi" dirty="0" smtClean="0">
                <a:solidFill>
                  <a:schemeClr val="dk1"/>
                </a:solidFill>
              </a:rPr>
              <a:t>Terveyttä </a:t>
            </a:r>
            <a:r>
              <a:rPr lang="fi" dirty="0">
                <a:solidFill>
                  <a:schemeClr val="dk1"/>
                </a:solidFill>
              </a:rPr>
              <a:t>ja toimintakykyä tukevat geenit</a:t>
            </a:r>
            <a:endParaRPr dirty="0">
              <a:solidFill>
                <a:schemeClr val="dk1"/>
              </a:solidFill>
            </a:endParaRPr>
          </a:p>
        </p:txBody>
      </p:sp>
      <p:sp>
        <p:nvSpPr>
          <p:cNvPr id="110" name="Google Shape;110;p20"/>
          <p:cNvSpPr txBox="1">
            <a:spLocks noGrp="1"/>
          </p:cNvSpPr>
          <p:nvPr>
            <p:ph type="body" idx="1"/>
          </p:nvPr>
        </p:nvSpPr>
        <p:spPr>
          <a:xfrm>
            <a:off x="311700" y="879550"/>
            <a:ext cx="8520600" cy="3982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2"/>
              </a:buClr>
              <a:buSzPts val="2400"/>
              <a:buFont typeface="Raleway"/>
              <a:buChar char="●"/>
            </a:pPr>
            <a:endParaRPr lang="fi" sz="2400" b="1" dirty="0" smtClean="0">
              <a:solidFill>
                <a:schemeClr val="dk2"/>
              </a:solidFill>
              <a:latin typeface="Raleway"/>
              <a:ea typeface="Raleway"/>
              <a:cs typeface="Raleway"/>
              <a:sym typeface="Raleway"/>
            </a:endParaRPr>
          </a:p>
          <a:p>
            <a:pPr marL="457200" lvl="0" indent="-381000" algn="l" rtl="0">
              <a:spcBef>
                <a:spcPts val="0"/>
              </a:spcBef>
              <a:spcAft>
                <a:spcPts val="0"/>
              </a:spcAft>
              <a:buClr>
                <a:schemeClr val="dk2"/>
              </a:buClr>
              <a:buSzPts val="2400"/>
              <a:buFont typeface="Raleway"/>
              <a:buChar char="●"/>
            </a:pPr>
            <a:r>
              <a:rPr lang="fi" sz="2400" b="1" dirty="0" smtClean="0">
                <a:solidFill>
                  <a:schemeClr val="dk2"/>
                </a:solidFill>
                <a:latin typeface="Raleway"/>
                <a:ea typeface="Raleway"/>
                <a:cs typeface="Raleway"/>
                <a:sym typeface="Raleway"/>
              </a:rPr>
              <a:t>Geenit</a:t>
            </a:r>
            <a:endParaRPr sz="2400" b="1" dirty="0">
              <a:solidFill>
                <a:schemeClr val="dk2"/>
              </a:solidFill>
              <a:latin typeface="Raleway"/>
              <a:ea typeface="Raleway"/>
              <a:cs typeface="Raleway"/>
              <a:sym typeface="Raleway"/>
            </a:endParaRPr>
          </a:p>
          <a:p>
            <a:pPr marL="0" lvl="0" indent="0" algn="l" rtl="0">
              <a:spcBef>
                <a:spcPts val="1600"/>
              </a:spcBef>
              <a:spcAft>
                <a:spcPts val="0"/>
              </a:spcAft>
              <a:buNone/>
            </a:pPr>
            <a:r>
              <a:rPr lang="fi" sz="2400" dirty="0">
                <a:solidFill>
                  <a:schemeClr val="dk2"/>
                </a:solidFill>
                <a:latin typeface="Raleway"/>
                <a:ea typeface="Raleway"/>
                <a:cs typeface="Raleway"/>
                <a:sym typeface="Raleway"/>
              </a:rPr>
              <a:t>-ohjaavat kehon toimintoja -&gt; terveyden pohja ja suoja</a:t>
            </a:r>
            <a:endParaRPr sz="2400" dirty="0">
              <a:solidFill>
                <a:schemeClr val="dk2"/>
              </a:solidFill>
              <a:latin typeface="Raleway"/>
              <a:ea typeface="Raleway"/>
              <a:cs typeface="Raleway"/>
              <a:sym typeface="Raleway"/>
            </a:endParaRPr>
          </a:p>
          <a:p>
            <a:pPr marL="0" lvl="0" indent="0" algn="l" rtl="0">
              <a:spcBef>
                <a:spcPts val="1600"/>
              </a:spcBef>
              <a:spcAft>
                <a:spcPts val="0"/>
              </a:spcAft>
              <a:buNone/>
            </a:pPr>
            <a:r>
              <a:rPr lang="fi" sz="2400" dirty="0">
                <a:solidFill>
                  <a:schemeClr val="dk2"/>
                </a:solidFill>
                <a:latin typeface="Raleway"/>
                <a:ea typeface="Raleway"/>
                <a:cs typeface="Raleway"/>
                <a:sym typeface="Raleway"/>
              </a:rPr>
              <a:t>-terveyttä edistäviä tunnetaan huonosti</a:t>
            </a:r>
            <a:endParaRPr sz="2400" dirty="0">
              <a:solidFill>
                <a:schemeClr val="dk2"/>
              </a:solidFill>
              <a:latin typeface="Raleway"/>
              <a:ea typeface="Raleway"/>
              <a:cs typeface="Raleway"/>
              <a:sym typeface="Raleway"/>
            </a:endParaRPr>
          </a:p>
          <a:p>
            <a:pPr marL="457200" lvl="0" indent="-381000" algn="l" rtl="0">
              <a:spcBef>
                <a:spcPts val="1600"/>
              </a:spcBef>
              <a:spcAft>
                <a:spcPts val="0"/>
              </a:spcAft>
              <a:buClr>
                <a:schemeClr val="dk2"/>
              </a:buClr>
              <a:buSzPts val="2400"/>
              <a:buFont typeface="Raleway"/>
              <a:buChar char="●"/>
            </a:pPr>
            <a:r>
              <a:rPr lang="fi" sz="2400" b="1" dirty="0">
                <a:solidFill>
                  <a:schemeClr val="dk2"/>
                </a:solidFill>
                <a:latin typeface="Raleway"/>
                <a:ea typeface="Raleway"/>
                <a:cs typeface="Raleway"/>
                <a:sym typeface="Raleway"/>
              </a:rPr>
              <a:t>Lähes kaikilla fyysisillä, psyykkisillä ja sosiaalisilla ominaisuuksilla on geneettinen tausta</a:t>
            </a:r>
            <a:endParaRPr sz="2400" b="1" dirty="0">
              <a:solidFill>
                <a:schemeClr val="dk2"/>
              </a:solidFill>
              <a:latin typeface="Raleway"/>
              <a:ea typeface="Raleway"/>
              <a:cs typeface="Raleway"/>
              <a:sym typeface="Raleway"/>
            </a:endParaRPr>
          </a:p>
          <a:p>
            <a:pPr marL="0" lvl="0" indent="0" algn="l" rtl="0">
              <a:spcBef>
                <a:spcPts val="1600"/>
              </a:spcBef>
              <a:spcAft>
                <a:spcPts val="1600"/>
              </a:spcAft>
              <a:buNone/>
            </a:pPr>
            <a:r>
              <a:rPr lang="fi" sz="2400" dirty="0">
                <a:solidFill>
                  <a:schemeClr val="dk2"/>
                </a:solidFill>
                <a:latin typeface="Raleway"/>
                <a:ea typeface="Raleway"/>
                <a:cs typeface="Raleway"/>
                <a:sym typeface="Raleway"/>
              </a:rPr>
              <a:t>-perimä määrittää tiedot, taidot ja mm.kognitiiviset toiminnot vrt.kuitenkin ympäristö ja elintavat</a:t>
            </a:r>
            <a:endParaRPr sz="2400" dirty="0">
              <a:solidFill>
                <a:schemeClr val="dk2"/>
              </a:solidFill>
              <a:latin typeface="Raleway"/>
              <a:ea typeface="Raleway"/>
              <a:cs typeface="Raleway"/>
              <a:sym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xEl>
                                              <p:pRg st="1" end="1"/>
                                            </p:txEl>
                                          </p:spTgt>
                                        </p:tgtEl>
                                        <p:attrNameLst>
                                          <p:attrName>style.visibility</p:attrName>
                                        </p:attrNameLst>
                                      </p:cBhvr>
                                      <p:to>
                                        <p:strVal val="visible"/>
                                      </p:to>
                                    </p:set>
                                    <p:animEffect transition="in" filter="fade">
                                      <p:cBhvr>
                                        <p:cTn id="7" dur="1000"/>
                                        <p:tgtEl>
                                          <p:spTgt spid="1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xEl>
                                              <p:pRg st="2" end="2"/>
                                            </p:txEl>
                                          </p:spTgt>
                                        </p:tgtEl>
                                        <p:attrNameLst>
                                          <p:attrName>style.visibility</p:attrName>
                                        </p:attrNameLst>
                                      </p:cBhvr>
                                      <p:to>
                                        <p:strVal val="visible"/>
                                      </p:to>
                                    </p:set>
                                    <p:animEffect transition="in" filter="fade">
                                      <p:cBhvr>
                                        <p:cTn id="12" dur="1000"/>
                                        <p:tgtEl>
                                          <p:spTgt spid="1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xEl>
                                              <p:pRg st="3" end="3"/>
                                            </p:txEl>
                                          </p:spTgt>
                                        </p:tgtEl>
                                        <p:attrNameLst>
                                          <p:attrName>style.visibility</p:attrName>
                                        </p:attrNameLst>
                                      </p:cBhvr>
                                      <p:to>
                                        <p:strVal val="visible"/>
                                      </p:to>
                                    </p:set>
                                    <p:animEffect transition="in" filter="fade">
                                      <p:cBhvr>
                                        <p:cTn id="17" dur="1000"/>
                                        <p:tgtEl>
                                          <p:spTgt spid="1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
                                            <p:txEl>
                                              <p:pRg st="4" end="4"/>
                                            </p:txEl>
                                          </p:spTgt>
                                        </p:tgtEl>
                                        <p:attrNameLst>
                                          <p:attrName>style.visibility</p:attrName>
                                        </p:attrNameLst>
                                      </p:cBhvr>
                                      <p:to>
                                        <p:strVal val="visible"/>
                                      </p:to>
                                    </p:set>
                                    <p:animEffect transition="in" filter="fade">
                                      <p:cBhvr>
                                        <p:cTn id="22" dur="1000"/>
                                        <p:tgtEl>
                                          <p:spTgt spid="1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0">
                                            <p:txEl>
                                              <p:pRg st="5" end="5"/>
                                            </p:txEl>
                                          </p:spTgt>
                                        </p:tgtEl>
                                        <p:attrNameLst>
                                          <p:attrName>style.visibility</p:attrName>
                                        </p:attrNameLst>
                                      </p:cBhvr>
                                      <p:to>
                                        <p:strVal val="visible"/>
                                      </p:to>
                                    </p:set>
                                    <p:animEffect transition="in" filter="fade">
                                      <p:cBhvr>
                                        <p:cTn id="27" dur="1000"/>
                                        <p:tgtEl>
                                          <p:spTgt spid="1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solidFill>
                  <a:schemeClr val="dk1"/>
                </a:solidFill>
              </a:rPr>
              <a:t>Sairauksien periytyminen</a:t>
            </a:r>
            <a:endParaRPr>
              <a:solidFill>
                <a:schemeClr val="dk1"/>
              </a:solidFill>
            </a:endParaRPr>
          </a:p>
        </p:txBody>
      </p:sp>
      <p:sp>
        <p:nvSpPr>
          <p:cNvPr id="116" name="Google Shape;116;p21"/>
          <p:cNvSpPr txBox="1">
            <a:spLocks noGrp="1"/>
          </p:cNvSpPr>
          <p:nvPr>
            <p:ph type="body" idx="1"/>
          </p:nvPr>
        </p:nvSpPr>
        <p:spPr>
          <a:xfrm>
            <a:off x="311700" y="1152475"/>
            <a:ext cx="8520600" cy="3841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endParaRPr lang="fi" sz="2400" dirty="0" smtClean="0">
              <a:solidFill>
                <a:srgbClr val="000000"/>
              </a:solidFill>
            </a:endParaRPr>
          </a:p>
          <a:p>
            <a:pPr marL="457200" lvl="0" indent="-381000" algn="l" rtl="0">
              <a:spcBef>
                <a:spcPts val="0"/>
              </a:spcBef>
              <a:spcAft>
                <a:spcPts val="0"/>
              </a:spcAft>
              <a:buClr>
                <a:srgbClr val="000000"/>
              </a:buClr>
              <a:buSzPts val="2400"/>
              <a:buChar char="●"/>
            </a:pPr>
            <a:r>
              <a:rPr lang="fi" sz="2400" dirty="0" smtClean="0">
                <a:solidFill>
                  <a:srgbClr val="000000"/>
                </a:solidFill>
              </a:rPr>
              <a:t>Alttius </a:t>
            </a:r>
            <a:r>
              <a:rPr lang="fi" sz="2400" dirty="0">
                <a:solidFill>
                  <a:srgbClr val="000000"/>
                </a:solidFill>
              </a:rPr>
              <a:t>sairastua ja taudinkulku</a:t>
            </a:r>
            <a:endParaRPr sz="2400" dirty="0">
              <a:solidFill>
                <a:srgbClr val="000000"/>
              </a:solidFill>
            </a:endParaRPr>
          </a:p>
          <a:p>
            <a:pPr marL="0" lvl="0" indent="0" algn="l" rtl="0">
              <a:spcBef>
                <a:spcPts val="1600"/>
              </a:spcBef>
              <a:spcAft>
                <a:spcPts val="0"/>
              </a:spcAft>
              <a:buNone/>
            </a:pPr>
            <a:endParaRPr sz="2400" dirty="0">
              <a:solidFill>
                <a:srgbClr val="000000"/>
              </a:solidFill>
            </a:endParaRPr>
          </a:p>
          <a:p>
            <a:pPr marL="457200" lvl="0" indent="-419100" algn="l" rtl="0">
              <a:spcBef>
                <a:spcPts val="1600"/>
              </a:spcBef>
              <a:spcAft>
                <a:spcPts val="0"/>
              </a:spcAft>
              <a:buClr>
                <a:srgbClr val="000000"/>
              </a:buClr>
              <a:buSzPts val="3000"/>
              <a:buChar char="●"/>
            </a:pPr>
            <a:r>
              <a:rPr lang="fi" sz="3000" b="1" dirty="0">
                <a:solidFill>
                  <a:srgbClr val="000000"/>
                </a:solidFill>
              </a:rPr>
              <a:t>Perinnölliset sairaudet   </a:t>
            </a:r>
            <a:r>
              <a:rPr lang="fi" sz="3000" dirty="0">
                <a:solidFill>
                  <a:srgbClr val="000000"/>
                </a:solidFill>
              </a:rPr>
              <a:t>kuvio s.24</a:t>
            </a:r>
            <a:endParaRPr sz="3000" dirty="0">
              <a:solidFill>
                <a:srgbClr val="000000"/>
              </a:solidFill>
            </a:endParaRPr>
          </a:p>
          <a:p>
            <a:pPr marL="457200" lvl="0" indent="-419100" algn="l" rtl="0">
              <a:spcBef>
                <a:spcPts val="0"/>
              </a:spcBef>
              <a:spcAft>
                <a:spcPts val="0"/>
              </a:spcAft>
              <a:buClr>
                <a:srgbClr val="000000"/>
              </a:buClr>
              <a:buSzPts val="3000"/>
              <a:buChar char="●"/>
            </a:pPr>
            <a:r>
              <a:rPr lang="fi" sz="3000" b="1" dirty="0">
                <a:solidFill>
                  <a:srgbClr val="000000"/>
                </a:solidFill>
              </a:rPr>
              <a:t>Monitekijäiset sairaudet</a:t>
            </a:r>
            <a:endParaRPr sz="3000" b="1" dirty="0">
              <a:solidFill>
                <a:srgbClr val="000000"/>
              </a:solidFill>
            </a:endParaRPr>
          </a:p>
          <a:p>
            <a:pPr marL="0" lvl="0" indent="0" algn="l" rtl="0">
              <a:spcBef>
                <a:spcPts val="1600"/>
              </a:spcBef>
              <a:spcAft>
                <a:spcPts val="0"/>
              </a:spcAft>
              <a:buNone/>
            </a:pPr>
            <a:endParaRPr sz="2400" b="1" dirty="0">
              <a:solidFill>
                <a:srgbClr val="000000"/>
              </a:solidFill>
            </a:endParaRPr>
          </a:p>
          <a:p>
            <a:pPr marL="457200" lvl="0" indent="-381000" algn="l" rtl="0">
              <a:spcBef>
                <a:spcPts val="1600"/>
              </a:spcBef>
              <a:spcAft>
                <a:spcPts val="0"/>
              </a:spcAft>
              <a:buClr>
                <a:srgbClr val="000000"/>
              </a:buClr>
              <a:buSzPts val="2400"/>
              <a:buChar char="●"/>
            </a:pPr>
            <a:r>
              <a:rPr lang="fi" sz="2400" dirty="0">
                <a:solidFill>
                  <a:srgbClr val="000000"/>
                </a:solidFill>
              </a:rPr>
              <a:t>Synnynnäinen sairaus tai kehityshäiriö             kuva s.24</a:t>
            </a:r>
            <a:endParaRPr sz="2400" dirty="0">
              <a:solidFill>
                <a:srgbClr val="000000"/>
              </a:solidFill>
            </a:endParaRPr>
          </a:p>
          <a:p>
            <a:pPr marL="0" lvl="0" indent="0" algn="l" rtl="0">
              <a:spcBef>
                <a:spcPts val="16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xEl>
                                              <p:pRg st="1" end="1"/>
                                            </p:txEl>
                                          </p:spTgt>
                                        </p:tgtEl>
                                        <p:attrNameLst>
                                          <p:attrName>style.visibility</p:attrName>
                                        </p:attrNameLst>
                                      </p:cBhvr>
                                      <p:to>
                                        <p:strVal val="visible"/>
                                      </p:to>
                                    </p:set>
                                    <p:animEffect transition="in" filter="fade">
                                      <p:cBhvr>
                                        <p:cTn id="7" dur="1000"/>
                                        <p:tgtEl>
                                          <p:spTgt spid="1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xEl>
                                              <p:pRg st="3" end="3"/>
                                            </p:txEl>
                                          </p:spTgt>
                                        </p:tgtEl>
                                        <p:attrNameLst>
                                          <p:attrName>style.visibility</p:attrName>
                                        </p:attrNameLst>
                                      </p:cBhvr>
                                      <p:to>
                                        <p:strVal val="visible"/>
                                      </p:to>
                                    </p:set>
                                    <p:animEffect transition="in" filter="fade">
                                      <p:cBhvr>
                                        <p:cTn id="12" dur="1000"/>
                                        <p:tgtEl>
                                          <p:spTgt spid="1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
                                            <p:txEl>
                                              <p:pRg st="4" end="4"/>
                                            </p:txEl>
                                          </p:spTgt>
                                        </p:tgtEl>
                                        <p:attrNameLst>
                                          <p:attrName>style.visibility</p:attrName>
                                        </p:attrNameLst>
                                      </p:cBhvr>
                                      <p:to>
                                        <p:strVal val="visible"/>
                                      </p:to>
                                    </p:set>
                                    <p:animEffect transition="in" filter="fade">
                                      <p:cBhvr>
                                        <p:cTn id="17" dur="1000"/>
                                        <p:tgtEl>
                                          <p:spTgt spid="1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
                                            <p:txEl>
                                              <p:pRg st="6" end="6"/>
                                            </p:txEl>
                                          </p:spTgt>
                                        </p:tgtEl>
                                        <p:attrNameLst>
                                          <p:attrName>style.visibility</p:attrName>
                                        </p:attrNameLst>
                                      </p:cBhvr>
                                      <p:to>
                                        <p:strVal val="visible"/>
                                      </p:to>
                                    </p:set>
                                    <p:animEffect transition="in" filter="fade">
                                      <p:cBhvr>
                                        <p:cTn id="22" dur="1000"/>
                                        <p:tgtEl>
                                          <p:spTgt spid="1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3600" dirty="0">
                <a:solidFill>
                  <a:schemeClr val="dk1"/>
                </a:solidFill>
              </a:rPr>
              <a:t>Sosiaalinen </a:t>
            </a:r>
            <a:r>
              <a:rPr lang="fi" dirty="0" smtClean="0">
                <a:solidFill>
                  <a:schemeClr val="dk1"/>
                </a:solidFill>
              </a:rPr>
              <a:t>perimä</a:t>
            </a:r>
            <a:endParaRPr sz="3600" dirty="0">
              <a:solidFill>
                <a:schemeClr val="dk1"/>
              </a:solidFill>
            </a:endParaRPr>
          </a:p>
        </p:txBody>
      </p:sp>
      <p:sp>
        <p:nvSpPr>
          <p:cNvPr id="66" name="Google Shape;66;p14"/>
          <p:cNvSpPr txBox="1">
            <a:spLocks noGrp="1"/>
          </p:cNvSpPr>
          <p:nvPr>
            <p:ph type="body" idx="1"/>
          </p:nvPr>
        </p:nvSpPr>
        <p:spPr>
          <a:xfrm>
            <a:off x="379140" y="1486829"/>
            <a:ext cx="3932459" cy="3082046"/>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fi" sz="3000" dirty="0" smtClean="0"/>
              <a:t> </a:t>
            </a:r>
            <a:r>
              <a:rPr lang="fi" sz="3000" b="1" i="1" dirty="0" smtClean="0">
                <a:solidFill>
                  <a:schemeClr val="dk1"/>
                </a:solidFill>
              </a:rPr>
              <a:t>Mitä </a:t>
            </a:r>
            <a:r>
              <a:rPr lang="fi" sz="3000" b="1" i="1" dirty="0">
                <a:solidFill>
                  <a:schemeClr val="dk1"/>
                </a:solidFill>
              </a:rPr>
              <a:t>ihminen perii sosiaalisesti? </a:t>
            </a:r>
            <a:endParaRPr lang="fi" sz="3000" b="1" i="1" dirty="0" smtClean="0">
              <a:solidFill>
                <a:schemeClr val="dk1"/>
              </a:solidFill>
            </a:endParaRPr>
          </a:p>
          <a:p>
            <a:pPr marL="38100" lvl="0" indent="0" algn="l" rtl="0">
              <a:spcBef>
                <a:spcPts val="1600"/>
              </a:spcBef>
              <a:spcAft>
                <a:spcPts val="0"/>
              </a:spcAft>
              <a:buClr>
                <a:schemeClr val="dk1"/>
              </a:buClr>
              <a:buSzPts val="3000"/>
              <a:buNone/>
            </a:pPr>
            <a:r>
              <a:rPr lang="fi" sz="1800" b="1" i="1" dirty="0" smtClean="0">
                <a:solidFill>
                  <a:schemeClr val="dk1"/>
                </a:solidFill>
              </a:rPr>
              <a:t>-arvot, asenteet, käyttäytymismallit</a:t>
            </a:r>
          </a:p>
          <a:p>
            <a:pPr marL="323850" lvl="0" indent="-285750" algn="l" rtl="0">
              <a:spcBef>
                <a:spcPts val="1600"/>
              </a:spcBef>
              <a:spcAft>
                <a:spcPts val="0"/>
              </a:spcAft>
              <a:buClr>
                <a:schemeClr val="dk1"/>
              </a:buClr>
              <a:buSzPts val="3000"/>
              <a:buFontTx/>
              <a:buChar char="-"/>
            </a:pPr>
            <a:r>
              <a:rPr lang="fi" sz="1800" b="1" i="1" dirty="0" smtClean="0">
                <a:solidFill>
                  <a:schemeClr val="dk1"/>
                </a:solidFill>
              </a:rPr>
              <a:t>tiedot, taidot, tavat</a:t>
            </a:r>
          </a:p>
          <a:p>
            <a:pPr marL="0" lvl="0" indent="0" algn="l" rtl="0">
              <a:spcBef>
                <a:spcPts val="1600"/>
              </a:spcBef>
              <a:spcAft>
                <a:spcPts val="1600"/>
              </a:spcAft>
              <a:buNone/>
            </a:pPr>
            <a:endParaRPr dirty="0"/>
          </a:p>
        </p:txBody>
      </p:sp>
      <p:sp>
        <p:nvSpPr>
          <p:cNvPr id="67" name="Google Shape;67;p14"/>
          <p:cNvSpPr txBox="1">
            <a:spLocks noGrp="1"/>
          </p:cNvSpPr>
          <p:nvPr>
            <p:ph type="body" idx="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68" name="Google Shape;68;p14"/>
          <p:cNvPicPr preferRelativeResize="0"/>
          <p:nvPr/>
        </p:nvPicPr>
        <p:blipFill>
          <a:blip r:embed="rId3">
            <a:alphaModFix/>
          </a:blip>
          <a:stretch>
            <a:fillRect/>
          </a:stretch>
        </p:blipFill>
        <p:spPr>
          <a:xfrm>
            <a:off x="4311600" y="1152475"/>
            <a:ext cx="4715624" cy="3517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1000"/>
                                        <p:tgtEl>
                                          <p:spTgt spid="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xEl>
                                              <p:pRg st="1" end="1"/>
                                            </p:txEl>
                                          </p:spTgt>
                                        </p:tgtEl>
                                        <p:attrNameLst>
                                          <p:attrName>style.visibility</p:attrName>
                                        </p:attrNameLst>
                                      </p:cBhvr>
                                      <p:to>
                                        <p:strVal val="visible"/>
                                      </p:to>
                                    </p:set>
                                    <p:animEffect transition="in" filter="fade">
                                      <p:cBhvr>
                                        <p:cTn id="12" dur="1000"/>
                                        <p:tgtEl>
                                          <p:spTgt spid="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6">
                                            <p:txEl>
                                              <p:pRg st="2" end="2"/>
                                            </p:txEl>
                                          </p:spTgt>
                                        </p:tgtEl>
                                        <p:attrNameLst>
                                          <p:attrName>style.visibility</p:attrName>
                                        </p:attrNameLst>
                                      </p:cBhvr>
                                      <p:to>
                                        <p:strVal val="visible"/>
                                      </p:to>
                                    </p:set>
                                    <p:animEffect transition="in" filter="fade">
                                      <p:cBhvr>
                                        <p:cTn id="21" dur="1000"/>
                                        <p:tgtEl>
                                          <p:spTgt spid="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201850"/>
            <a:ext cx="8520600" cy="53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3600">
                <a:solidFill>
                  <a:schemeClr val="dk1"/>
                </a:solidFill>
              </a:rPr>
              <a:t>Sosiaalinen perimä</a:t>
            </a:r>
            <a:endParaRPr sz="3600">
              <a:solidFill>
                <a:schemeClr val="dk1"/>
              </a:solidFill>
            </a:endParaRPr>
          </a:p>
        </p:txBody>
      </p:sp>
      <p:sp>
        <p:nvSpPr>
          <p:cNvPr id="74" name="Google Shape;74;p15"/>
          <p:cNvSpPr txBox="1">
            <a:spLocks noGrp="1"/>
          </p:cNvSpPr>
          <p:nvPr>
            <p:ph type="body" idx="1"/>
          </p:nvPr>
        </p:nvSpPr>
        <p:spPr>
          <a:xfrm>
            <a:off x="311699" y="1262250"/>
            <a:ext cx="4644025" cy="3881250"/>
          </a:xfrm>
          <a:prstGeom prst="rect">
            <a:avLst/>
          </a:prstGeom>
        </p:spPr>
        <p:txBody>
          <a:bodyPr spcFirstLastPara="1" wrap="square" lIns="91425" tIns="91425" rIns="91425" bIns="91425" anchor="t" anchorCtr="0">
            <a:noAutofit/>
          </a:bodyPr>
          <a:lstStyle/>
          <a:p>
            <a:pPr marL="342900" lvl="0" indent="-274320" algn="l" rtl="0">
              <a:lnSpc>
                <a:spcPct val="100000"/>
              </a:lnSpc>
              <a:spcBef>
                <a:spcPts val="0"/>
              </a:spcBef>
              <a:spcAft>
                <a:spcPts val="0"/>
              </a:spcAft>
              <a:buClr>
                <a:srgbClr val="0099CC"/>
              </a:buClr>
              <a:buSzPts val="1800"/>
              <a:buFont typeface="Noto Sans Symbols"/>
              <a:buChar char="●"/>
            </a:pPr>
            <a:r>
              <a:rPr lang="fi" sz="1800" dirty="0">
                <a:solidFill>
                  <a:schemeClr val="dk2"/>
                </a:solidFill>
                <a:latin typeface="Arial"/>
                <a:ea typeface="Arial"/>
                <a:cs typeface="Arial"/>
                <a:sym typeface="Arial"/>
              </a:rPr>
              <a:t>”peritään” kasvuympäristö</a:t>
            </a:r>
            <a:endParaRPr sz="1800" dirty="0">
              <a:solidFill>
                <a:schemeClr val="dk2"/>
              </a:solidFill>
              <a:latin typeface="Arial"/>
              <a:ea typeface="Arial"/>
              <a:cs typeface="Arial"/>
              <a:sym typeface="Arial"/>
            </a:endParaRPr>
          </a:p>
          <a:p>
            <a:pPr marL="342900" lvl="0" indent="-274320" algn="l" rtl="0">
              <a:lnSpc>
                <a:spcPct val="100000"/>
              </a:lnSpc>
              <a:spcBef>
                <a:spcPts val="0"/>
              </a:spcBef>
              <a:spcAft>
                <a:spcPts val="0"/>
              </a:spcAft>
              <a:buClr>
                <a:srgbClr val="0099CC"/>
              </a:buClr>
              <a:buSzPts val="1800"/>
              <a:buFont typeface="Noto Sans Symbols"/>
              <a:buChar char="●"/>
            </a:pPr>
            <a:r>
              <a:rPr lang="fi" sz="1800" dirty="0">
                <a:solidFill>
                  <a:schemeClr val="dk2"/>
                </a:solidFill>
                <a:latin typeface="Arial"/>
                <a:ea typeface="Arial"/>
                <a:cs typeface="Arial"/>
                <a:sym typeface="Arial"/>
              </a:rPr>
              <a:t>perhe, suku, koulu, yhteiskunta, kulttuuri</a:t>
            </a:r>
            <a:endParaRPr sz="1800" dirty="0">
              <a:solidFill>
                <a:schemeClr val="dk2"/>
              </a:solidFill>
              <a:latin typeface="Arial"/>
              <a:ea typeface="Arial"/>
              <a:cs typeface="Arial"/>
              <a:sym typeface="Arial"/>
            </a:endParaRPr>
          </a:p>
          <a:p>
            <a:pPr marL="342900" lvl="0" indent="-274320" algn="l" rtl="0">
              <a:lnSpc>
                <a:spcPct val="100000"/>
              </a:lnSpc>
              <a:spcBef>
                <a:spcPts val="0"/>
              </a:spcBef>
              <a:spcAft>
                <a:spcPts val="0"/>
              </a:spcAft>
              <a:buClr>
                <a:srgbClr val="0099CC"/>
              </a:buClr>
              <a:buSzPts val="1800"/>
              <a:buFont typeface="Noto Sans Symbols"/>
              <a:buChar char="●"/>
            </a:pPr>
            <a:r>
              <a:rPr lang="fi" sz="1800" dirty="0">
                <a:solidFill>
                  <a:schemeClr val="dk2"/>
                </a:solidFill>
                <a:latin typeface="Arial"/>
                <a:ea typeface="Arial"/>
                <a:cs typeface="Arial"/>
                <a:sym typeface="Arial"/>
              </a:rPr>
              <a:t>myönteinen-kielteinen vaikutus </a:t>
            </a:r>
            <a:r>
              <a:rPr lang="fi" sz="1800" b="1" i="1" dirty="0">
                <a:solidFill>
                  <a:srgbClr val="FF0000"/>
                </a:solidFill>
                <a:latin typeface="Arial"/>
                <a:ea typeface="Arial"/>
                <a:cs typeface="Arial"/>
                <a:sym typeface="Arial"/>
              </a:rPr>
              <a:t>Miksi?</a:t>
            </a:r>
            <a:endParaRPr sz="1800" dirty="0">
              <a:solidFill>
                <a:schemeClr val="dk2"/>
              </a:solidFill>
              <a:latin typeface="Arial"/>
              <a:ea typeface="Arial"/>
              <a:cs typeface="Arial"/>
              <a:sym typeface="Arial"/>
            </a:endParaRPr>
          </a:p>
          <a:p>
            <a:pPr marL="342900" lvl="0" indent="-342900" algn="l" rtl="0">
              <a:lnSpc>
                <a:spcPct val="100000"/>
              </a:lnSpc>
              <a:spcBef>
                <a:spcPts val="720"/>
              </a:spcBef>
              <a:spcAft>
                <a:spcPts val="0"/>
              </a:spcAft>
              <a:buNone/>
            </a:pPr>
            <a:r>
              <a:rPr lang="fi" sz="1800" dirty="0">
                <a:solidFill>
                  <a:schemeClr val="dk2"/>
                </a:solidFill>
                <a:latin typeface="Arial"/>
                <a:ea typeface="Arial"/>
                <a:cs typeface="Arial"/>
                <a:sym typeface="Arial"/>
              </a:rPr>
              <a:t>-taloudellinen tilanne, elinolot</a:t>
            </a:r>
            <a:endParaRPr sz="1800" dirty="0">
              <a:solidFill>
                <a:schemeClr val="dk2"/>
              </a:solidFill>
              <a:latin typeface="Arial"/>
              <a:ea typeface="Arial"/>
              <a:cs typeface="Arial"/>
              <a:sym typeface="Arial"/>
            </a:endParaRPr>
          </a:p>
          <a:p>
            <a:pPr marL="342900" lvl="0" indent="-342900" algn="l" rtl="0">
              <a:lnSpc>
                <a:spcPct val="100000"/>
              </a:lnSpc>
              <a:spcBef>
                <a:spcPts val="720"/>
              </a:spcBef>
              <a:spcAft>
                <a:spcPts val="0"/>
              </a:spcAft>
              <a:buClr>
                <a:srgbClr val="0099CC"/>
              </a:buClr>
              <a:buFont typeface="Noto Sans Symbols"/>
              <a:buNone/>
            </a:pPr>
            <a:r>
              <a:rPr lang="fi" sz="1800" dirty="0">
                <a:solidFill>
                  <a:schemeClr val="dk2"/>
                </a:solidFill>
                <a:latin typeface="Arial"/>
                <a:ea typeface="Arial"/>
                <a:cs typeface="Arial"/>
                <a:sym typeface="Arial"/>
              </a:rPr>
              <a:t>-käyttäytymismallit</a:t>
            </a:r>
            <a:endParaRPr sz="1800" dirty="0">
              <a:solidFill>
                <a:schemeClr val="dk2"/>
              </a:solidFill>
              <a:latin typeface="Arial"/>
              <a:ea typeface="Arial"/>
              <a:cs typeface="Arial"/>
              <a:sym typeface="Arial"/>
            </a:endParaRPr>
          </a:p>
          <a:p>
            <a:pPr marL="342900" lvl="0" indent="-342900" algn="l" rtl="0">
              <a:lnSpc>
                <a:spcPct val="100000"/>
              </a:lnSpc>
              <a:spcBef>
                <a:spcPts val="720"/>
              </a:spcBef>
              <a:spcAft>
                <a:spcPts val="0"/>
              </a:spcAft>
              <a:buClr>
                <a:srgbClr val="0099CC"/>
              </a:buClr>
              <a:buFont typeface="Noto Sans Symbols"/>
              <a:buNone/>
            </a:pPr>
            <a:r>
              <a:rPr lang="fi" sz="1800" dirty="0">
                <a:solidFill>
                  <a:schemeClr val="dk2"/>
                </a:solidFill>
                <a:latin typeface="Arial"/>
                <a:ea typeface="Arial"/>
                <a:cs typeface="Arial"/>
                <a:sym typeface="Arial"/>
              </a:rPr>
              <a:t>-koulutus, tiedot, taidot</a:t>
            </a:r>
            <a:endParaRPr sz="1800" dirty="0">
              <a:solidFill>
                <a:schemeClr val="dk2"/>
              </a:solidFill>
              <a:latin typeface="Arial"/>
              <a:ea typeface="Arial"/>
              <a:cs typeface="Arial"/>
              <a:sym typeface="Arial"/>
            </a:endParaRPr>
          </a:p>
          <a:p>
            <a:pPr marL="342900" lvl="0" indent="-342900" algn="l" rtl="0">
              <a:lnSpc>
                <a:spcPct val="100000"/>
              </a:lnSpc>
              <a:spcBef>
                <a:spcPts val="720"/>
              </a:spcBef>
              <a:spcAft>
                <a:spcPts val="0"/>
              </a:spcAft>
              <a:buClr>
                <a:srgbClr val="0099CC"/>
              </a:buClr>
              <a:buFont typeface="Noto Sans Symbols"/>
              <a:buNone/>
            </a:pPr>
            <a:r>
              <a:rPr lang="fi" sz="1800" dirty="0">
                <a:solidFill>
                  <a:schemeClr val="dk2"/>
                </a:solidFill>
                <a:latin typeface="Arial"/>
                <a:ea typeface="Arial"/>
                <a:cs typeface="Arial"/>
                <a:sym typeface="Arial"/>
              </a:rPr>
              <a:t>-arvot, tavat, asenteet</a:t>
            </a:r>
            <a:endParaRPr sz="1800" dirty="0">
              <a:solidFill>
                <a:schemeClr val="dk2"/>
              </a:solidFill>
              <a:latin typeface="Arial"/>
              <a:ea typeface="Arial"/>
              <a:cs typeface="Arial"/>
              <a:sym typeface="Arial"/>
            </a:endParaRPr>
          </a:p>
          <a:p>
            <a:pPr marL="342900" lvl="0" indent="-342900" algn="l" rtl="0">
              <a:lnSpc>
                <a:spcPct val="100000"/>
              </a:lnSpc>
              <a:spcBef>
                <a:spcPts val="720"/>
              </a:spcBef>
              <a:spcAft>
                <a:spcPts val="0"/>
              </a:spcAft>
              <a:buClr>
                <a:srgbClr val="0099CC"/>
              </a:buClr>
              <a:buFont typeface="Noto Sans Symbols"/>
              <a:buNone/>
            </a:pPr>
            <a:endParaRPr sz="1800" dirty="0" smtClean="0">
              <a:solidFill>
                <a:schemeClr val="dk2"/>
              </a:solidFill>
              <a:latin typeface="Arial"/>
              <a:ea typeface="Arial"/>
              <a:cs typeface="Arial"/>
              <a:sym typeface="Arial"/>
            </a:endParaRPr>
          </a:p>
          <a:p>
            <a:pPr marL="457200" lvl="0" indent="-342900" algn="l" rtl="0">
              <a:lnSpc>
                <a:spcPct val="100000"/>
              </a:lnSpc>
              <a:spcBef>
                <a:spcPts val="640"/>
              </a:spcBef>
              <a:spcAft>
                <a:spcPts val="0"/>
              </a:spcAft>
              <a:buClr>
                <a:srgbClr val="FF0000"/>
              </a:buClr>
              <a:buSzPts val="1800"/>
              <a:buFont typeface="Arial"/>
              <a:buChar char="➢"/>
            </a:pPr>
            <a:r>
              <a:rPr lang="fi" sz="1800" b="1" i="1" dirty="0" smtClean="0">
                <a:solidFill>
                  <a:srgbClr val="FF0000"/>
                </a:solidFill>
                <a:latin typeface="Arial"/>
                <a:ea typeface="Arial"/>
                <a:cs typeface="Arial"/>
                <a:sym typeface="Arial"/>
              </a:rPr>
              <a:t>Millaista sosiaalista perimää sinulla on? </a:t>
            </a:r>
            <a:endParaRPr sz="1800" dirty="0" smtClean="0">
              <a:solidFill>
                <a:schemeClr val="dk2"/>
              </a:solidFill>
              <a:latin typeface="Arial"/>
              <a:ea typeface="Arial"/>
              <a:cs typeface="Arial"/>
              <a:sym typeface="Arial"/>
            </a:endParaRPr>
          </a:p>
          <a:p>
            <a:pPr marL="0" lvl="0" indent="0" algn="l" rtl="0">
              <a:spcBef>
                <a:spcPts val="0"/>
              </a:spcBef>
              <a:spcAft>
                <a:spcPts val="1600"/>
              </a:spcAft>
              <a:buNone/>
            </a:pPr>
            <a:endParaRPr dirty="0"/>
          </a:p>
        </p:txBody>
      </p:sp>
      <p:sp>
        <p:nvSpPr>
          <p:cNvPr id="75" name="Google Shape;75;p15"/>
          <p:cNvSpPr txBox="1">
            <a:spLocks noGrp="1"/>
          </p:cNvSpPr>
          <p:nvPr>
            <p:ph type="body" idx="2"/>
          </p:nvPr>
        </p:nvSpPr>
        <p:spPr>
          <a:xfrm>
            <a:off x="6208400" y="1767850"/>
            <a:ext cx="2623800" cy="280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6" name="Google Shape;76;p15"/>
          <p:cNvPicPr preferRelativeResize="0"/>
          <p:nvPr/>
        </p:nvPicPr>
        <p:blipFill>
          <a:blip r:embed="rId3">
            <a:alphaModFix/>
          </a:blip>
          <a:stretch>
            <a:fillRect/>
          </a:stretch>
        </p:blipFill>
        <p:spPr>
          <a:xfrm>
            <a:off x="4851300" y="1262250"/>
            <a:ext cx="4133850" cy="3238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fade">
                                      <p:cBhvr>
                                        <p:cTn id="7" dur="1000"/>
                                        <p:tgtEl>
                                          <p:spTgt spid="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xEl>
                                              <p:pRg st="1" end="1"/>
                                            </p:txEl>
                                          </p:spTgt>
                                        </p:tgtEl>
                                        <p:attrNameLst>
                                          <p:attrName>style.visibility</p:attrName>
                                        </p:attrNameLst>
                                      </p:cBhvr>
                                      <p:to>
                                        <p:strVal val="visible"/>
                                      </p:to>
                                    </p:set>
                                    <p:animEffect transition="in" filter="fade">
                                      <p:cBhvr>
                                        <p:cTn id="12" dur="1000"/>
                                        <p:tgtEl>
                                          <p:spTgt spid="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
                                            <p:txEl>
                                              <p:pRg st="2" end="2"/>
                                            </p:txEl>
                                          </p:spTgt>
                                        </p:tgtEl>
                                        <p:attrNameLst>
                                          <p:attrName>style.visibility</p:attrName>
                                        </p:attrNameLst>
                                      </p:cBhvr>
                                      <p:to>
                                        <p:strVal val="visible"/>
                                      </p:to>
                                    </p:set>
                                    <p:animEffect transition="in" filter="fade">
                                      <p:cBhvr>
                                        <p:cTn id="17" dur="1000"/>
                                        <p:tgtEl>
                                          <p:spTgt spid="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
                                            <p:txEl>
                                              <p:pRg st="3" end="3"/>
                                            </p:txEl>
                                          </p:spTgt>
                                        </p:tgtEl>
                                        <p:attrNameLst>
                                          <p:attrName>style.visibility</p:attrName>
                                        </p:attrNameLst>
                                      </p:cBhvr>
                                      <p:to>
                                        <p:strVal val="visible"/>
                                      </p:to>
                                    </p:set>
                                    <p:animEffect transition="in" filter="fade">
                                      <p:cBhvr>
                                        <p:cTn id="22" dur="1000"/>
                                        <p:tgtEl>
                                          <p:spTgt spid="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
                                            <p:txEl>
                                              <p:pRg st="4" end="4"/>
                                            </p:txEl>
                                          </p:spTgt>
                                        </p:tgtEl>
                                        <p:attrNameLst>
                                          <p:attrName>style.visibility</p:attrName>
                                        </p:attrNameLst>
                                      </p:cBhvr>
                                      <p:to>
                                        <p:strVal val="visible"/>
                                      </p:to>
                                    </p:set>
                                    <p:animEffect transition="in" filter="fade">
                                      <p:cBhvr>
                                        <p:cTn id="27" dur="1000"/>
                                        <p:tgtEl>
                                          <p:spTgt spid="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
                                            <p:txEl>
                                              <p:pRg st="5" end="5"/>
                                            </p:txEl>
                                          </p:spTgt>
                                        </p:tgtEl>
                                        <p:attrNameLst>
                                          <p:attrName>style.visibility</p:attrName>
                                        </p:attrNameLst>
                                      </p:cBhvr>
                                      <p:to>
                                        <p:strVal val="visible"/>
                                      </p:to>
                                    </p:set>
                                    <p:animEffect transition="in" filter="fade">
                                      <p:cBhvr>
                                        <p:cTn id="32" dur="1000"/>
                                        <p:tgtEl>
                                          <p:spTgt spid="7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4">
                                            <p:txEl>
                                              <p:pRg st="6" end="6"/>
                                            </p:txEl>
                                          </p:spTgt>
                                        </p:tgtEl>
                                        <p:attrNameLst>
                                          <p:attrName>style.visibility</p:attrName>
                                        </p:attrNameLst>
                                      </p:cBhvr>
                                      <p:to>
                                        <p:strVal val="visible"/>
                                      </p:to>
                                    </p:set>
                                    <p:animEffect transition="in" filter="fade">
                                      <p:cBhvr>
                                        <p:cTn id="37" dur="1000"/>
                                        <p:tgtEl>
                                          <p:spTgt spid="7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4">
                                            <p:txEl>
                                              <p:pRg st="8" end="8"/>
                                            </p:txEl>
                                          </p:spTgt>
                                        </p:tgtEl>
                                        <p:attrNameLst>
                                          <p:attrName>style.visibility</p:attrName>
                                        </p:attrNameLst>
                                      </p:cBhvr>
                                      <p:to>
                                        <p:strVal val="visible"/>
                                      </p:to>
                                    </p:set>
                                    <p:animEffect transition="in" filter="fade">
                                      <p:cBhvr>
                                        <p:cTn id="42" dur="1000"/>
                                        <p:tgtEl>
                                          <p:spTgt spid="7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3600">
                <a:solidFill>
                  <a:schemeClr val="dk1"/>
                </a:solidFill>
              </a:rPr>
              <a:t>Sosiaalinen pääoma</a:t>
            </a:r>
            <a:endParaRPr sz="3600">
              <a:solidFill>
                <a:schemeClr val="dk1"/>
              </a:solidFill>
            </a:endParaRPr>
          </a:p>
        </p:txBody>
      </p:sp>
      <p:sp>
        <p:nvSpPr>
          <p:cNvPr id="82" name="Google Shape;82;p16"/>
          <p:cNvSpPr txBox="1">
            <a:spLocks noGrp="1"/>
          </p:cNvSpPr>
          <p:nvPr>
            <p:ph type="body" idx="1"/>
          </p:nvPr>
        </p:nvSpPr>
        <p:spPr>
          <a:xfrm>
            <a:off x="311700" y="1152475"/>
            <a:ext cx="8007110" cy="3612813"/>
          </a:xfrm>
          <a:prstGeom prst="rect">
            <a:avLst/>
          </a:prstGeom>
        </p:spPr>
        <p:txBody>
          <a:bodyPr spcFirstLastPara="1" wrap="square" lIns="91425" tIns="91425" rIns="91425" bIns="91425" anchor="t" anchorCtr="0">
            <a:noAutofit/>
          </a:bodyPr>
          <a:lstStyle/>
          <a:p>
            <a:pPr marL="25400" lvl="0" indent="0" algn="l" rtl="0">
              <a:lnSpc>
                <a:spcPct val="100000"/>
              </a:lnSpc>
              <a:spcBef>
                <a:spcPts val="0"/>
              </a:spcBef>
              <a:spcAft>
                <a:spcPts val="0"/>
              </a:spcAft>
              <a:buClr>
                <a:schemeClr val="dk2"/>
              </a:buClr>
              <a:buSzPts val="3200"/>
              <a:buNone/>
            </a:pPr>
            <a:endParaRPr lang="fi" sz="2000" b="1" dirty="0">
              <a:solidFill>
                <a:schemeClr val="dk2"/>
              </a:solidFill>
              <a:latin typeface="Calibri" panose="020F0502020204030204" pitchFamily="34" charset="0"/>
              <a:ea typeface="Constantia"/>
              <a:cs typeface="Calibri" panose="020F0502020204030204" pitchFamily="34" charset="0"/>
              <a:sym typeface="Constantia"/>
            </a:endParaRPr>
          </a:p>
          <a:p>
            <a:pPr marL="25400" lvl="0" indent="0" algn="l" rtl="0">
              <a:lnSpc>
                <a:spcPct val="100000"/>
              </a:lnSpc>
              <a:spcBef>
                <a:spcPts val="0"/>
              </a:spcBef>
              <a:spcAft>
                <a:spcPts val="0"/>
              </a:spcAft>
              <a:buClr>
                <a:schemeClr val="dk2"/>
              </a:buClr>
              <a:buSzPts val="3200"/>
              <a:buNone/>
            </a:pPr>
            <a:r>
              <a:rPr lang="fi" sz="2000" b="1" dirty="0" smtClean="0">
                <a:solidFill>
                  <a:schemeClr val="dk2"/>
                </a:solidFill>
                <a:latin typeface="Calibri" panose="020F0502020204030204" pitchFamily="34" charset="0"/>
                <a:ea typeface="Constantia"/>
                <a:cs typeface="Calibri" panose="020F0502020204030204" pitchFamily="34" charset="0"/>
                <a:sym typeface="Constantia"/>
              </a:rPr>
              <a:t>sosiaaliset </a:t>
            </a:r>
            <a:r>
              <a:rPr lang="fi" sz="2000" b="1" dirty="0">
                <a:solidFill>
                  <a:schemeClr val="dk2"/>
                </a:solidFill>
                <a:latin typeface="Calibri" panose="020F0502020204030204" pitchFamily="34" charset="0"/>
                <a:ea typeface="Constantia"/>
                <a:cs typeface="Calibri" panose="020F0502020204030204" pitchFamily="34" charset="0"/>
                <a:sym typeface="Constantia"/>
              </a:rPr>
              <a:t>suhteet ja niissä syntyvä luottamus, vastavuoroisuus ja yhteisöllisyys (yksilöt, yhteisöt)</a:t>
            </a:r>
            <a:endParaRPr sz="2000" dirty="0">
              <a:solidFill>
                <a:schemeClr val="dk2"/>
              </a:solidFill>
              <a:latin typeface="Calibri" panose="020F0502020204030204" pitchFamily="34" charset="0"/>
              <a:ea typeface="Constantia"/>
              <a:cs typeface="Calibri" panose="020F0502020204030204" pitchFamily="34" charset="0"/>
              <a:sym typeface="Constantia"/>
            </a:endParaRPr>
          </a:p>
          <a:p>
            <a:pPr marL="0" lvl="0" indent="0" algn="l" rtl="0">
              <a:lnSpc>
                <a:spcPct val="100000"/>
              </a:lnSpc>
              <a:spcBef>
                <a:spcPts val="640"/>
              </a:spcBef>
              <a:spcAft>
                <a:spcPts val="0"/>
              </a:spcAft>
              <a:buNone/>
            </a:pPr>
            <a:r>
              <a:rPr lang="fi" sz="2000" dirty="0">
                <a:solidFill>
                  <a:schemeClr val="dk2"/>
                </a:solidFill>
                <a:latin typeface="Calibri" panose="020F0502020204030204" pitchFamily="34" charset="0"/>
                <a:ea typeface="Constantia"/>
                <a:cs typeface="Calibri" panose="020F0502020204030204" pitchFamily="34" charset="0"/>
                <a:sym typeface="Constantia"/>
              </a:rPr>
              <a:t>(+vuorovaikutus, arvot, apu, voimavarat, turvallisuudentunne, tunnetuki, osallistuminen, yhteenkuuluvuus, sosiaalinen paine)</a:t>
            </a:r>
            <a:endParaRPr sz="2000" dirty="0">
              <a:solidFill>
                <a:schemeClr val="dk2"/>
              </a:solidFill>
              <a:latin typeface="Calibri" panose="020F0502020204030204" pitchFamily="34" charset="0"/>
              <a:ea typeface="Constantia"/>
              <a:cs typeface="Calibri" panose="020F0502020204030204" pitchFamily="34" charset="0"/>
              <a:sym typeface="Constantia"/>
            </a:endParaRPr>
          </a:p>
          <a:p>
            <a:pPr marL="0" lvl="0" indent="0" algn="l" rtl="0">
              <a:lnSpc>
                <a:spcPct val="100000"/>
              </a:lnSpc>
              <a:spcBef>
                <a:spcPts val="640"/>
              </a:spcBef>
              <a:spcAft>
                <a:spcPts val="0"/>
              </a:spcAft>
              <a:buNone/>
            </a:pPr>
            <a:endParaRPr sz="2000" dirty="0">
              <a:solidFill>
                <a:schemeClr val="dk2"/>
              </a:solidFill>
              <a:latin typeface="Calibri" panose="020F0502020204030204" pitchFamily="34" charset="0"/>
              <a:ea typeface="Constantia"/>
              <a:cs typeface="Calibri" panose="020F0502020204030204" pitchFamily="34" charset="0"/>
              <a:sym typeface="Constantia"/>
            </a:endParaRPr>
          </a:p>
          <a:p>
            <a:pPr marL="76200" lvl="0" indent="0" algn="l" rtl="0">
              <a:lnSpc>
                <a:spcPct val="100000"/>
              </a:lnSpc>
              <a:spcBef>
                <a:spcPts val="640"/>
              </a:spcBef>
              <a:spcAft>
                <a:spcPts val="0"/>
              </a:spcAft>
              <a:buClr>
                <a:schemeClr val="dk2"/>
              </a:buClr>
              <a:buSzPts val="2400"/>
              <a:buNone/>
            </a:pPr>
            <a:r>
              <a:rPr lang="fi" sz="2000" b="1" dirty="0">
                <a:solidFill>
                  <a:schemeClr val="dk2"/>
                </a:solidFill>
                <a:latin typeface="Calibri" panose="020F0502020204030204" pitchFamily="34" charset="0"/>
                <a:ea typeface="Constantia"/>
                <a:cs typeface="Calibri" panose="020F0502020204030204" pitchFamily="34" charset="0"/>
                <a:sym typeface="Constantia"/>
              </a:rPr>
              <a:t>karttuu ja mahdollisuus vahvistaa koko elämän ajan </a:t>
            </a:r>
            <a:endParaRPr sz="2000" b="1" dirty="0">
              <a:solidFill>
                <a:schemeClr val="dk2"/>
              </a:solidFill>
              <a:latin typeface="Calibri" panose="020F0502020204030204" pitchFamily="34" charset="0"/>
              <a:ea typeface="Constantia"/>
              <a:cs typeface="Calibri" panose="020F0502020204030204" pitchFamily="34" charset="0"/>
              <a:sym typeface="Constantia"/>
            </a:endParaRPr>
          </a:p>
          <a:p>
            <a:pPr marL="0" lvl="0" indent="0" algn="l" rtl="0">
              <a:lnSpc>
                <a:spcPct val="100000"/>
              </a:lnSpc>
              <a:spcBef>
                <a:spcPts val="640"/>
              </a:spcBef>
              <a:spcAft>
                <a:spcPts val="0"/>
              </a:spcAft>
              <a:buNone/>
            </a:pPr>
            <a:r>
              <a:rPr lang="fi" sz="2000" dirty="0">
                <a:solidFill>
                  <a:schemeClr val="dk2"/>
                </a:solidFill>
                <a:latin typeface="Calibri" panose="020F0502020204030204" pitchFamily="34" charset="0"/>
                <a:ea typeface="Constantia"/>
                <a:cs typeface="Calibri" panose="020F0502020204030204" pitchFamily="34" charset="0"/>
                <a:sym typeface="Constantia"/>
              </a:rPr>
              <a:t>(taulukko s.27)          </a:t>
            </a:r>
            <a:r>
              <a:rPr lang="fi" sz="2000" b="1" i="1" dirty="0">
                <a:solidFill>
                  <a:schemeClr val="dk1"/>
                </a:solidFill>
                <a:latin typeface="Calibri" panose="020F0502020204030204" pitchFamily="34" charset="0"/>
                <a:ea typeface="Constantia"/>
                <a:cs typeface="Calibri" panose="020F0502020204030204" pitchFamily="34" charset="0"/>
                <a:sym typeface="Constantia"/>
              </a:rPr>
              <a:t>Mitä itse voi tehdä?</a:t>
            </a:r>
            <a:endParaRPr sz="2000" b="1" i="1" dirty="0">
              <a:solidFill>
                <a:schemeClr val="dk1"/>
              </a:solidFill>
              <a:latin typeface="Calibri" panose="020F0502020204030204" pitchFamily="34" charset="0"/>
              <a:ea typeface="Constantia"/>
              <a:cs typeface="Calibri" panose="020F0502020204030204" pitchFamily="34" charset="0"/>
              <a:sym typeface="Constantia"/>
            </a:endParaRPr>
          </a:p>
          <a:p>
            <a:pPr marL="457200" lvl="0" indent="-381000" algn="l" rtl="0">
              <a:lnSpc>
                <a:spcPct val="100000"/>
              </a:lnSpc>
              <a:spcBef>
                <a:spcPts val="640"/>
              </a:spcBef>
              <a:spcAft>
                <a:spcPts val="0"/>
              </a:spcAft>
              <a:buClr>
                <a:schemeClr val="dk2"/>
              </a:buClr>
              <a:buSzPts val="2400"/>
              <a:buFont typeface="Constantia"/>
              <a:buChar char="●"/>
            </a:pPr>
            <a:r>
              <a:rPr lang="fi" sz="2000" dirty="0">
                <a:solidFill>
                  <a:schemeClr val="dk2"/>
                </a:solidFill>
                <a:latin typeface="Calibri" panose="020F0502020204030204" pitchFamily="34" charset="0"/>
                <a:ea typeface="Constantia"/>
                <a:cs typeface="Calibri" panose="020F0502020204030204" pitchFamily="34" charset="0"/>
                <a:sym typeface="Constantia"/>
              </a:rPr>
              <a:t>perhe, ystävät, päiväkoti, koulu, harrastukset, naapurit, kulttuuri, vapaaehtoistyö</a:t>
            </a:r>
            <a:endParaRPr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xEl>
                                              <p:pRg st="1" end="1"/>
                                            </p:txEl>
                                          </p:spTgt>
                                        </p:tgtEl>
                                        <p:attrNameLst>
                                          <p:attrName>style.visibility</p:attrName>
                                        </p:attrNameLst>
                                      </p:cBhvr>
                                      <p:to>
                                        <p:strVal val="visible"/>
                                      </p:to>
                                    </p:set>
                                    <p:animEffect transition="in" filter="fade">
                                      <p:cBhvr>
                                        <p:cTn id="7" dur="1000"/>
                                        <p:tgtEl>
                                          <p:spTgt spid="8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xEl>
                                              <p:pRg st="2" end="2"/>
                                            </p:txEl>
                                          </p:spTgt>
                                        </p:tgtEl>
                                        <p:attrNameLst>
                                          <p:attrName>style.visibility</p:attrName>
                                        </p:attrNameLst>
                                      </p:cBhvr>
                                      <p:to>
                                        <p:strVal val="visible"/>
                                      </p:to>
                                    </p:set>
                                    <p:animEffect transition="in" filter="fade">
                                      <p:cBhvr>
                                        <p:cTn id="12" dur="1000"/>
                                        <p:tgtEl>
                                          <p:spTgt spid="8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xEl>
                                              <p:pRg st="4" end="4"/>
                                            </p:txEl>
                                          </p:spTgt>
                                        </p:tgtEl>
                                        <p:attrNameLst>
                                          <p:attrName>style.visibility</p:attrName>
                                        </p:attrNameLst>
                                      </p:cBhvr>
                                      <p:to>
                                        <p:strVal val="visible"/>
                                      </p:to>
                                    </p:set>
                                    <p:animEffect transition="in" filter="fade">
                                      <p:cBhvr>
                                        <p:cTn id="17" dur="1000"/>
                                        <p:tgtEl>
                                          <p:spTgt spid="8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
                                            <p:txEl>
                                              <p:pRg st="5" end="5"/>
                                            </p:txEl>
                                          </p:spTgt>
                                        </p:tgtEl>
                                        <p:attrNameLst>
                                          <p:attrName>style.visibility</p:attrName>
                                        </p:attrNameLst>
                                      </p:cBhvr>
                                      <p:to>
                                        <p:strVal val="visible"/>
                                      </p:to>
                                    </p:set>
                                    <p:animEffect transition="in" filter="fade">
                                      <p:cBhvr>
                                        <p:cTn id="22" dur="1000"/>
                                        <p:tgtEl>
                                          <p:spTgt spid="8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
                                            <p:txEl>
                                              <p:pRg st="6" end="6"/>
                                            </p:txEl>
                                          </p:spTgt>
                                        </p:tgtEl>
                                        <p:attrNameLst>
                                          <p:attrName>style.visibility</p:attrName>
                                        </p:attrNameLst>
                                      </p:cBhvr>
                                      <p:to>
                                        <p:strVal val="visible"/>
                                      </p:to>
                                    </p:set>
                                    <p:animEffect transition="in" filter="fade">
                                      <p:cBhvr>
                                        <p:cTn id="27" dur="1000"/>
                                        <p:tgtEl>
                                          <p:spTgt spid="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50" y="174000"/>
            <a:ext cx="91440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solidFill>
                  <a:srgbClr val="00FF00"/>
                </a:solidFill>
              </a:rPr>
              <a:t>Sosiaalisen pääoman yhteys hyvään terveyteen...</a:t>
            </a:r>
            <a:endParaRPr>
              <a:solidFill>
                <a:srgbClr val="00FF00"/>
              </a:solidFill>
            </a:endParaRPr>
          </a:p>
        </p:txBody>
      </p:sp>
      <p:sp>
        <p:nvSpPr>
          <p:cNvPr id="88" name="Google Shape;88;p17"/>
          <p:cNvSpPr txBox="1">
            <a:spLocks noGrp="1"/>
          </p:cNvSpPr>
          <p:nvPr>
            <p:ph type="body" idx="1"/>
          </p:nvPr>
        </p:nvSpPr>
        <p:spPr>
          <a:xfrm>
            <a:off x="146150" y="870000"/>
            <a:ext cx="4851300" cy="3890700"/>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Clr>
                <a:srgbClr val="0BD0D9"/>
              </a:buClr>
              <a:buFont typeface="Noto Sans Symbols"/>
              <a:buNone/>
            </a:pPr>
            <a:r>
              <a:rPr lang="fi" sz="1800" b="1" dirty="0" smtClean="0">
                <a:solidFill>
                  <a:schemeClr val="dk2"/>
                </a:solidFill>
                <a:latin typeface="Constantia"/>
                <a:ea typeface="Constantia"/>
                <a:cs typeface="Constantia"/>
                <a:sym typeface="Constantia"/>
              </a:rPr>
              <a:t>Tutkittu </a:t>
            </a:r>
            <a:r>
              <a:rPr lang="fi" sz="1800" b="1" dirty="0">
                <a:solidFill>
                  <a:schemeClr val="dk2"/>
                </a:solidFill>
                <a:latin typeface="Constantia"/>
                <a:ea typeface="Constantia"/>
                <a:cs typeface="Constantia"/>
                <a:sym typeface="Constantia"/>
              </a:rPr>
              <a:t>tieto:</a:t>
            </a:r>
            <a:endParaRPr sz="1800" b="1" u="sng" dirty="0">
              <a:solidFill>
                <a:schemeClr val="dk2"/>
              </a:solidFill>
              <a:latin typeface="Constantia"/>
              <a:ea typeface="Constantia"/>
              <a:cs typeface="Constantia"/>
              <a:sym typeface="Constantia"/>
            </a:endParaRPr>
          </a:p>
          <a:p>
            <a:pPr marL="0" lvl="0" indent="0" algn="l" rtl="0">
              <a:lnSpc>
                <a:spcPct val="70000"/>
              </a:lnSpc>
              <a:spcBef>
                <a:spcPts val="640"/>
              </a:spcBef>
              <a:spcAft>
                <a:spcPts val="0"/>
              </a:spcAft>
              <a:buClr>
                <a:srgbClr val="0BD0D9"/>
              </a:buClr>
              <a:buFont typeface="Noto Sans Symbols"/>
              <a:buNone/>
            </a:pPr>
            <a:endParaRPr lang="fi" sz="1800" b="1" dirty="0" smtClean="0">
              <a:solidFill>
                <a:schemeClr val="dk1"/>
              </a:solidFill>
              <a:latin typeface="Constantia"/>
              <a:ea typeface="Constantia"/>
              <a:cs typeface="Constantia"/>
              <a:sym typeface="Constantia"/>
            </a:endParaRPr>
          </a:p>
          <a:p>
            <a:pPr marL="0" lvl="0" indent="0" algn="l" rtl="0">
              <a:lnSpc>
                <a:spcPct val="70000"/>
              </a:lnSpc>
              <a:spcBef>
                <a:spcPts val="640"/>
              </a:spcBef>
              <a:spcAft>
                <a:spcPts val="0"/>
              </a:spcAft>
              <a:buClr>
                <a:srgbClr val="0BD0D9"/>
              </a:buClr>
              <a:buFont typeface="Noto Sans Symbols"/>
              <a:buNone/>
            </a:pPr>
            <a:r>
              <a:rPr lang="fi" sz="1800" b="1" dirty="0" smtClean="0">
                <a:solidFill>
                  <a:schemeClr val="dk1"/>
                </a:solidFill>
                <a:latin typeface="Constantia"/>
                <a:ea typeface="Constantia"/>
                <a:cs typeface="Constantia"/>
                <a:sym typeface="Constantia"/>
              </a:rPr>
              <a:t>SOSIAALINEN </a:t>
            </a:r>
            <a:r>
              <a:rPr lang="fi" sz="1800" b="1" dirty="0">
                <a:solidFill>
                  <a:schemeClr val="dk1"/>
                </a:solidFill>
                <a:latin typeface="Constantia"/>
                <a:ea typeface="Constantia"/>
                <a:cs typeface="Constantia"/>
                <a:sym typeface="Constantia"/>
              </a:rPr>
              <a:t>PÄÄOMA LIITTYY </a:t>
            </a:r>
            <a:endParaRPr sz="1800" dirty="0">
              <a:solidFill>
                <a:schemeClr val="dk1"/>
              </a:solidFill>
              <a:latin typeface="Constantia"/>
              <a:ea typeface="Constantia"/>
              <a:cs typeface="Constantia"/>
              <a:sym typeface="Constantia"/>
            </a:endParaRPr>
          </a:p>
          <a:p>
            <a:pPr marL="0" lvl="0" indent="0" algn="l" rtl="0">
              <a:lnSpc>
                <a:spcPct val="70000"/>
              </a:lnSpc>
              <a:spcBef>
                <a:spcPts val="640"/>
              </a:spcBef>
              <a:spcAft>
                <a:spcPts val="0"/>
              </a:spcAft>
              <a:buClr>
                <a:srgbClr val="0BD0D9"/>
              </a:buClr>
              <a:buFont typeface="Noto Sans Symbols"/>
              <a:buNone/>
            </a:pPr>
            <a:r>
              <a:rPr lang="fi" sz="1800" b="1" dirty="0">
                <a:solidFill>
                  <a:schemeClr val="dk1"/>
                </a:solidFill>
                <a:latin typeface="Constantia"/>
                <a:ea typeface="Constantia"/>
                <a:cs typeface="Constantia"/>
                <a:sym typeface="Constantia"/>
              </a:rPr>
              <a:t>HYVÄÄN TERVEYTEEN JA HYVINVOINTIIN</a:t>
            </a:r>
            <a:endParaRPr sz="1800" dirty="0">
              <a:solidFill>
                <a:schemeClr val="dk1"/>
              </a:solidFill>
              <a:latin typeface="Constantia"/>
              <a:ea typeface="Constantia"/>
              <a:cs typeface="Constantia"/>
              <a:sym typeface="Constantia"/>
            </a:endParaRPr>
          </a:p>
          <a:p>
            <a:pPr marL="0" lvl="0" indent="0" algn="l" rtl="0">
              <a:lnSpc>
                <a:spcPct val="70000"/>
              </a:lnSpc>
              <a:spcBef>
                <a:spcPts val="640"/>
              </a:spcBef>
              <a:spcAft>
                <a:spcPts val="0"/>
              </a:spcAft>
              <a:buClr>
                <a:srgbClr val="0BD0D9"/>
              </a:buClr>
              <a:buFont typeface="Noto Sans Symbols"/>
              <a:buNone/>
            </a:pPr>
            <a:r>
              <a:rPr lang="fi" sz="1800" b="1" dirty="0">
                <a:solidFill>
                  <a:srgbClr val="FFFF00"/>
                </a:solidFill>
                <a:latin typeface="Constantia"/>
                <a:ea typeface="Constantia"/>
                <a:cs typeface="Constantia"/>
                <a:sym typeface="Constantia"/>
              </a:rPr>
              <a:t>     </a:t>
            </a:r>
            <a:r>
              <a:rPr lang="fi" sz="1800" b="1" dirty="0">
                <a:solidFill>
                  <a:schemeClr val="dk2"/>
                </a:solidFill>
                <a:latin typeface="Constantia"/>
                <a:ea typeface="Constantia"/>
                <a:cs typeface="Constantia"/>
                <a:sym typeface="Constantia"/>
              </a:rPr>
              <a:t>Tutkimuksissa mitataan:</a:t>
            </a:r>
            <a:endParaRPr sz="1800" dirty="0">
              <a:solidFill>
                <a:schemeClr val="dk2"/>
              </a:solidFill>
              <a:latin typeface="Constantia"/>
              <a:ea typeface="Constantia"/>
              <a:cs typeface="Constantia"/>
              <a:sym typeface="Constantia"/>
            </a:endParaRPr>
          </a:p>
          <a:p>
            <a:pPr marL="0" lvl="0" indent="0" algn="l" rtl="0">
              <a:lnSpc>
                <a:spcPct val="70000"/>
              </a:lnSpc>
              <a:spcBef>
                <a:spcPts val="640"/>
              </a:spcBef>
              <a:spcAft>
                <a:spcPts val="0"/>
              </a:spcAft>
              <a:buClr>
                <a:srgbClr val="0BD0D9"/>
              </a:buClr>
              <a:buFont typeface="Noto Sans Symbols"/>
              <a:buNone/>
            </a:pPr>
            <a:r>
              <a:rPr lang="fi" sz="1800" b="1" dirty="0">
                <a:solidFill>
                  <a:schemeClr val="dk1"/>
                </a:solidFill>
                <a:latin typeface="Constantia"/>
                <a:ea typeface="Constantia"/>
                <a:cs typeface="Constantia"/>
                <a:sym typeface="Constantia"/>
              </a:rPr>
              <a:t>YHTEENKUULUVUUTTA  ja  LUOTTAMUSTA:</a:t>
            </a:r>
            <a:endParaRPr sz="1800" dirty="0">
              <a:solidFill>
                <a:schemeClr val="dk1"/>
              </a:solidFill>
              <a:latin typeface="Constantia"/>
              <a:ea typeface="Constantia"/>
              <a:cs typeface="Constantia"/>
              <a:sym typeface="Constantia"/>
            </a:endParaRPr>
          </a:p>
          <a:p>
            <a:pPr marL="0" lvl="0" indent="78740" algn="l" rtl="0">
              <a:lnSpc>
                <a:spcPct val="70000"/>
              </a:lnSpc>
              <a:spcBef>
                <a:spcPts val="640"/>
              </a:spcBef>
              <a:spcAft>
                <a:spcPts val="0"/>
              </a:spcAft>
              <a:buClr>
                <a:srgbClr val="000000"/>
              </a:buClr>
              <a:buSzPts val="1800"/>
              <a:buFont typeface="Arial"/>
              <a:buChar char="•"/>
            </a:pPr>
            <a:r>
              <a:rPr lang="fi" sz="1800" b="1" dirty="0">
                <a:solidFill>
                  <a:srgbClr val="000000"/>
                </a:solidFill>
                <a:latin typeface="Constantia"/>
                <a:ea typeface="Constantia"/>
                <a:cs typeface="Constantia"/>
                <a:sym typeface="Constantia"/>
              </a:rPr>
              <a:t>Perhesuhteiden olemassaolo</a:t>
            </a:r>
            <a:endParaRPr sz="1800" dirty="0">
              <a:solidFill>
                <a:srgbClr val="000000"/>
              </a:solidFill>
              <a:latin typeface="Constantia"/>
              <a:ea typeface="Constantia"/>
              <a:cs typeface="Constantia"/>
              <a:sym typeface="Constantia"/>
            </a:endParaRPr>
          </a:p>
          <a:p>
            <a:pPr marL="0" lvl="0" indent="78740" algn="l" rtl="0">
              <a:lnSpc>
                <a:spcPct val="70000"/>
              </a:lnSpc>
              <a:spcBef>
                <a:spcPts val="640"/>
              </a:spcBef>
              <a:spcAft>
                <a:spcPts val="0"/>
              </a:spcAft>
              <a:buClr>
                <a:srgbClr val="000000"/>
              </a:buClr>
              <a:buSzPts val="1800"/>
              <a:buFont typeface="Arial"/>
              <a:buChar char="•"/>
            </a:pPr>
            <a:r>
              <a:rPr lang="fi" sz="1800" b="1" dirty="0">
                <a:solidFill>
                  <a:srgbClr val="000000"/>
                </a:solidFill>
                <a:latin typeface="Constantia"/>
                <a:ea typeface="Constantia"/>
                <a:cs typeface="Constantia"/>
                <a:sym typeface="Constantia"/>
              </a:rPr>
              <a:t>Ystävien lukumäärä</a:t>
            </a:r>
            <a:endParaRPr sz="1800" dirty="0">
              <a:solidFill>
                <a:srgbClr val="000000"/>
              </a:solidFill>
              <a:latin typeface="Constantia"/>
              <a:ea typeface="Constantia"/>
              <a:cs typeface="Constantia"/>
              <a:sym typeface="Constantia"/>
            </a:endParaRPr>
          </a:p>
          <a:p>
            <a:pPr marL="0" lvl="0" indent="78740" algn="l" rtl="0">
              <a:lnSpc>
                <a:spcPct val="70000"/>
              </a:lnSpc>
              <a:spcBef>
                <a:spcPts val="640"/>
              </a:spcBef>
              <a:spcAft>
                <a:spcPts val="0"/>
              </a:spcAft>
              <a:buClr>
                <a:srgbClr val="000000"/>
              </a:buClr>
              <a:buSzPts val="1800"/>
              <a:buFont typeface="Arial"/>
              <a:buChar char="•"/>
            </a:pPr>
            <a:r>
              <a:rPr lang="fi" sz="1800" b="1" dirty="0">
                <a:solidFill>
                  <a:srgbClr val="000000"/>
                </a:solidFill>
                <a:latin typeface="Constantia"/>
                <a:ea typeface="Constantia"/>
                <a:cs typeface="Constantia"/>
                <a:sym typeface="Constantia"/>
              </a:rPr>
              <a:t>Kuuluuko lähiyhteisöön</a:t>
            </a:r>
            <a:endParaRPr sz="1800" dirty="0">
              <a:solidFill>
                <a:srgbClr val="000000"/>
              </a:solidFill>
              <a:latin typeface="Constantia"/>
              <a:ea typeface="Constantia"/>
              <a:cs typeface="Constantia"/>
              <a:sym typeface="Constantia"/>
            </a:endParaRPr>
          </a:p>
          <a:p>
            <a:pPr marL="0" lvl="0" indent="78740" algn="l" rtl="0">
              <a:lnSpc>
                <a:spcPct val="70000"/>
              </a:lnSpc>
              <a:spcBef>
                <a:spcPts val="640"/>
              </a:spcBef>
              <a:spcAft>
                <a:spcPts val="0"/>
              </a:spcAft>
              <a:buClr>
                <a:srgbClr val="000000"/>
              </a:buClr>
              <a:buSzPts val="1800"/>
              <a:buFont typeface="Arial"/>
              <a:buChar char="•"/>
            </a:pPr>
            <a:r>
              <a:rPr lang="fi" sz="1800" b="1" dirty="0">
                <a:solidFill>
                  <a:srgbClr val="000000"/>
                </a:solidFill>
                <a:latin typeface="Constantia"/>
                <a:ea typeface="Constantia"/>
                <a:cs typeface="Constantia"/>
                <a:sym typeface="Constantia"/>
              </a:rPr>
              <a:t>Tuleeko toimeen ihmisten kanssa</a:t>
            </a:r>
            <a:endParaRPr sz="1800" dirty="0">
              <a:solidFill>
                <a:srgbClr val="000000"/>
              </a:solidFill>
              <a:latin typeface="Constantia"/>
              <a:ea typeface="Constantia"/>
              <a:cs typeface="Constantia"/>
              <a:sym typeface="Constantia"/>
            </a:endParaRPr>
          </a:p>
          <a:p>
            <a:pPr marL="0" lvl="0" indent="78740" algn="l" rtl="0">
              <a:lnSpc>
                <a:spcPct val="70000"/>
              </a:lnSpc>
              <a:spcBef>
                <a:spcPts val="640"/>
              </a:spcBef>
              <a:spcAft>
                <a:spcPts val="0"/>
              </a:spcAft>
              <a:buClr>
                <a:srgbClr val="000000"/>
              </a:buClr>
              <a:buSzPts val="1800"/>
              <a:buFont typeface="Arial"/>
              <a:buChar char="•"/>
            </a:pPr>
            <a:r>
              <a:rPr lang="fi" sz="1800" b="1" dirty="0">
                <a:solidFill>
                  <a:srgbClr val="000000"/>
                </a:solidFill>
                <a:latin typeface="Constantia"/>
                <a:ea typeface="Constantia"/>
                <a:cs typeface="Constantia"/>
                <a:sym typeface="Constantia"/>
              </a:rPr>
              <a:t>Saako apua</a:t>
            </a:r>
            <a:endParaRPr sz="1800" dirty="0">
              <a:solidFill>
                <a:srgbClr val="000000"/>
              </a:solidFill>
              <a:latin typeface="Constantia"/>
              <a:ea typeface="Constantia"/>
              <a:cs typeface="Constantia"/>
              <a:sym typeface="Constantia"/>
            </a:endParaRPr>
          </a:p>
          <a:p>
            <a:pPr marL="0" lvl="0" indent="0" algn="l" rtl="0">
              <a:spcBef>
                <a:spcPts val="0"/>
              </a:spcBef>
              <a:spcAft>
                <a:spcPts val="1600"/>
              </a:spcAft>
              <a:buNone/>
            </a:pPr>
            <a:endParaRPr dirty="0"/>
          </a:p>
        </p:txBody>
      </p:sp>
      <p:sp>
        <p:nvSpPr>
          <p:cNvPr id="89" name="Google Shape;89;p17"/>
          <p:cNvSpPr txBox="1">
            <a:spLocks noGrp="1"/>
          </p:cNvSpPr>
          <p:nvPr>
            <p:ph type="body" idx="2"/>
          </p:nvPr>
        </p:nvSpPr>
        <p:spPr>
          <a:xfrm>
            <a:off x="5296625" y="1510350"/>
            <a:ext cx="3535800" cy="3058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0" name="Google Shape;90;p17"/>
          <p:cNvPicPr preferRelativeResize="0"/>
          <p:nvPr/>
        </p:nvPicPr>
        <p:blipFill>
          <a:blip r:embed="rId3">
            <a:alphaModFix/>
          </a:blip>
          <a:stretch>
            <a:fillRect/>
          </a:stretch>
        </p:blipFill>
        <p:spPr>
          <a:xfrm>
            <a:off x="5032125" y="1214113"/>
            <a:ext cx="3931475" cy="3354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10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xEl>
                                              <p:pRg st="2" end="2"/>
                                            </p:txEl>
                                          </p:spTgt>
                                        </p:tgtEl>
                                        <p:attrNameLst>
                                          <p:attrName>style.visibility</p:attrName>
                                        </p:attrNameLst>
                                      </p:cBhvr>
                                      <p:to>
                                        <p:strVal val="visible"/>
                                      </p:to>
                                    </p:set>
                                    <p:animEffect transition="in" filter="fade">
                                      <p:cBhvr>
                                        <p:cTn id="12" dur="1000"/>
                                        <p:tgtEl>
                                          <p:spTgt spid="8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xEl>
                                              <p:pRg st="3" end="3"/>
                                            </p:txEl>
                                          </p:spTgt>
                                        </p:tgtEl>
                                        <p:attrNameLst>
                                          <p:attrName>style.visibility</p:attrName>
                                        </p:attrNameLst>
                                      </p:cBhvr>
                                      <p:to>
                                        <p:strVal val="visible"/>
                                      </p:to>
                                    </p:set>
                                    <p:animEffect transition="in" filter="fade">
                                      <p:cBhvr>
                                        <p:cTn id="17" dur="1000"/>
                                        <p:tgtEl>
                                          <p:spTgt spid="8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
                                            <p:txEl>
                                              <p:pRg st="4" end="4"/>
                                            </p:txEl>
                                          </p:spTgt>
                                        </p:tgtEl>
                                        <p:attrNameLst>
                                          <p:attrName>style.visibility</p:attrName>
                                        </p:attrNameLst>
                                      </p:cBhvr>
                                      <p:to>
                                        <p:strVal val="visible"/>
                                      </p:to>
                                    </p:set>
                                    <p:animEffect transition="in" filter="fade">
                                      <p:cBhvr>
                                        <p:cTn id="22" dur="1000"/>
                                        <p:tgtEl>
                                          <p:spTgt spid="8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
                                            <p:txEl>
                                              <p:pRg st="5" end="5"/>
                                            </p:txEl>
                                          </p:spTgt>
                                        </p:tgtEl>
                                        <p:attrNameLst>
                                          <p:attrName>style.visibility</p:attrName>
                                        </p:attrNameLst>
                                      </p:cBhvr>
                                      <p:to>
                                        <p:strVal val="visible"/>
                                      </p:to>
                                    </p:set>
                                    <p:animEffect transition="in" filter="fade">
                                      <p:cBhvr>
                                        <p:cTn id="27" dur="1000"/>
                                        <p:tgtEl>
                                          <p:spTgt spid="8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
                                            <p:txEl>
                                              <p:pRg st="6" end="6"/>
                                            </p:txEl>
                                          </p:spTgt>
                                        </p:tgtEl>
                                        <p:attrNameLst>
                                          <p:attrName>style.visibility</p:attrName>
                                        </p:attrNameLst>
                                      </p:cBhvr>
                                      <p:to>
                                        <p:strVal val="visible"/>
                                      </p:to>
                                    </p:set>
                                    <p:animEffect transition="in" filter="fade">
                                      <p:cBhvr>
                                        <p:cTn id="32" dur="1000"/>
                                        <p:tgtEl>
                                          <p:spTgt spid="8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8">
                                            <p:txEl>
                                              <p:pRg st="7" end="7"/>
                                            </p:txEl>
                                          </p:spTgt>
                                        </p:tgtEl>
                                        <p:attrNameLst>
                                          <p:attrName>style.visibility</p:attrName>
                                        </p:attrNameLst>
                                      </p:cBhvr>
                                      <p:to>
                                        <p:strVal val="visible"/>
                                      </p:to>
                                    </p:set>
                                    <p:animEffect transition="in" filter="fade">
                                      <p:cBhvr>
                                        <p:cTn id="37" dur="1000"/>
                                        <p:tgtEl>
                                          <p:spTgt spid="8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8">
                                            <p:txEl>
                                              <p:pRg st="8" end="8"/>
                                            </p:txEl>
                                          </p:spTgt>
                                        </p:tgtEl>
                                        <p:attrNameLst>
                                          <p:attrName>style.visibility</p:attrName>
                                        </p:attrNameLst>
                                      </p:cBhvr>
                                      <p:to>
                                        <p:strVal val="visible"/>
                                      </p:to>
                                    </p:set>
                                    <p:animEffect transition="in" filter="fade">
                                      <p:cBhvr>
                                        <p:cTn id="42" dur="1000"/>
                                        <p:tgtEl>
                                          <p:spTgt spid="8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8">
                                            <p:txEl>
                                              <p:pRg st="9" end="9"/>
                                            </p:txEl>
                                          </p:spTgt>
                                        </p:tgtEl>
                                        <p:attrNameLst>
                                          <p:attrName>style.visibility</p:attrName>
                                        </p:attrNameLst>
                                      </p:cBhvr>
                                      <p:to>
                                        <p:strVal val="visible"/>
                                      </p:to>
                                    </p:set>
                                    <p:animEffect transition="in" filter="fade">
                                      <p:cBhvr>
                                        <p:cTn id="47" dur="1000"/>
                                        <p:tgtEl>
                                          <p:spTgt spid="8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8">
                                            <p:txEl>
                                              <p:pRg st="10" end="10"/>
                                            </p:txEl>
                                          </p:spTgt>
                                        </p:tgtEl>
                                        <p:attrNameLst>
                                          <p:attrName>style.visibility</p:attrName>
                                        </p:attrNameLst>
                                      </p:cBhvr>
                                      <p:to>
                                        <p:strVal val="visible"/>
                                      </p:to>
                                    </p:set>
                                    <p:animEffect transition="in" filter="fade">
                                      <p:cBhvr>
                                        <p:cTn id="52" dur="1000"/>
                                        <p:tgtEl>
                                          <p:spTgt spid="8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118325"/>
            <a:ext cx="8520600" cy="58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dirty="0">
                <a:solidFill>
                  <a:srgbClr val="FF0000"/>
                </a:solidFill>
              </a:rPr>
              <a:t>Sosiaalisen pääoman </a:t>
            </a:r>
            <a:r>
              <a:rPr lang="fi" dirty="0" smtClean="0">
                <a:solidFill>
                  <a:srgbClr val="FF0000"/>
                </a:solidFill>
              </a:rPr>
              <a:t>vähäisyys</a:t>
            </a:r>
            <a:br>
              <a:rPr lang="fi" dirty="0" smtClean="0">
                <a:solidFill>
                  <a:srgbClr val="FF0000"/>
                </a:solidFill>
              </a:rPr>
            </a:br>
            <a:r>
              <a:rPr lang="fi" dirty="0" smtClean="0">
                <a:solidFill>
                  <a:srgbClr val="FF0000"/>
                </a:solidFill>
              </a:rPr>
              <a:t> </a:t>
            </a:r>
            <a:r>
              <a:rPr lang="fi" dirty="0">
                <a:solidFill>
                  <a:srgbClr val="FF0000"/>
                </a:solidFill>
              </a:rPr>
              <a:t>tai puute...</a:t>
            </a:r>
            <a:endParaRPr dirty="0">
              <a:solidFill>
                <a:srgbClr val="FF0000"/>
              </a:solidFill>
            </a:endParaRPr>
          </a:p>
        </p:txBody>
      </p:sp>
      <p:sp>
        <p:nvSpPr>
          <p:cNvPr id="96" name="Google Shape;96;p18"/>
          <p:cNvSpPr txBox="1">
            <a:spLocks noGrp="1"/>
          </p:cNvSpPr>
          <p:nvPr>
            <p:ph type="body" idx="1"/>
          </p:nvPr>
        </p:nvSpPr>
        <p:spPr>
          <a:xfrm>
            <a:off x="311700" y="758650"/>
            <a:ext cx="4156800" cy="438485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480"/>
              </a:spcBef>
              <a:spcAft>
                <a:spcPts val="0"/>
              </a:spcAft>
              <a:buClr>
                <a:schemeClr val="dk2"/>
              </a:buClr>
              <a:buSzPts val="1800"/>
              <a:buFont typeface="Constantia"/>
              <a:buChar char="●"/>
            </a:pPr>
            <a:endParaRPr lang="fi" sz="1800" dirty="0" smtClean="0">
              <a:solidFill>
                <a:schemeClr val="dk2"/>
              </a:solidFill>
              <a:latin typeface="Constantia"/>
              <a:ea typeface="Constantia"/>
              <a:cs typeface="Constantia"/>
              <a:sym typeface="Constantia"/>
            </a:endParaRPr>
          </a:p>
          <a:p>
            <a:pPr marL="114300" lvl="0" indent="0" algn="l" rtl="0">
              <a:lnSpc>
                <a:spcPct val="100000"/>
              </a:lnSpc>
              <a:spcBef>
                <a:spcPts val="480"/>
              </a:spcBef>
              <a:spcAft>
                <a:spcPts val="0"/>
              </a:spcAft>
              <a:buClr>
                <a:schemeClr val="dk2"/>
              </a:buClr>
              <a:buSzPts val="1800"/>
              <a:buNone/>
            </a:pPr>
            <a:endParaRPr lang="fi" sz="1800" dirty="0">
              <a:solidFill>
                <a:schemeClr val="dk2"/>
              </a:solidFill>
              <a:latin typeface="Constantia"/>
              <a:ea typeface="Constantia"/>
              <a:cs typeface="Constantia"/>
              <a:sym typeface="Constantia"/>
            </a:endParaRPr>
          </a:p>
          <a:p>
            <a:pPr marL="114300" lvl="0" indent="0" algn="l" rtl="0">
              <a:lnSpc>
                <a:spcPct val="100000"/>
              </a:lnSpc>
              <a:spcBef>
                <a:spcPts val="480"/>
              </a:spcBef>
              <a:spcAft>
                <a:spcPts val="0"/>
              </a:spcAft>
              <a:buClr>
                <a:schemeClr val="dk2"/>
              </a:buClr>
              <a:buSzPts val="1800"/>
              <a:buNone/>
            </a:pPr>
            <a:r>
              <a:rPr lang="fi" sz="1600" dirty="0" smtClean="0">
                <a:solidFill>
                  <a:schemeClr val="dk2"/>
                </a:solidFill>
                <a:latin typeface="Constantia"/>
                <a:ea typeface="Constantia"/>
                <a:cs typeface="Constantia"/>
                <a:sym typeface="Constantia"/>
              </a:rPr>
              <a:t>Syynä </a:t>
            </a:r>
            <a:r>
              <a:rPr lang="fi" sz="1600" dirty="0">
                <a:solidFill>
                  <a:schemeClr val="dk2"/>
                </a:solidFill>
                <a:latin typeface="Constantia"/>
                <a:ea typeface="Constantia"/>
                <a:cs typeface="Constantia"/>
                <a:sym typeface="Constantia"/>
              </a:rPr>
              <a:t>usein ongelmat perheessä: </a:t>
            </a:r>
            <a:endParaRPr sz="1600" dirty="0">
              <a:solidFill>
                <a:schemeClr val="dk2"/>
              </a:solidFill>
              <a:latin typeface="Constantia"/>
              <a:ea typeface="Constantia"/>
              <a:cs typeface="Constantia"/>
              <a:sym typeface="Constantia"/>
            </a:endParaRPr>
          </a:p>
          <a:p>
            <a:pPr marL="0" lvl="0" indent="0" algn="l" rtl="0">
              <a:lnSpc>
                <a:spcPct val="100000"/>
              </a:lnSpc>
              <a:spcBef>
                <a:spcPts val="480"/>
              </a:spcBef>
              <a:spcAft>
                <a:spcPts val="0"/>
              </a:spcAft>
              <a:buNone/>
            </a:pPr>
            <a:r>
              <a:rPr lang="fi" sz="1600" dirty="0">
                <a:solidFill>
                  <a:schemeClr val="dk2"/>
                </a:solidFill>
                <a:latin typeface="Constantia"/>
                <a:ea typeface="Constantia"/>
                <a:cs typeface="Constantia"/>
                <a:sym typeface="Constantia"/>
              </a:rPr>
              <a:t>-matala koulutus, riidat, ero, sairaudet, taloudelliset ongelmat         </a:t>
            </a:r>
            <a:endParaRPr sz="1600" dirty="0">
              <a:solidFill>
                <a:schemeClr val="dk2"/>
              </a:solidFill>
              <a:latin typeface="Constantia"/>
              <a:ea typeface="Constantia"/>
              <a:cs typeface="Constantia"/>
              <a:sym typeface="Constantia"/>
            </a:endParaRPr>
          </a:p>
          <a:p>
            <a:pPr marL="457200" lvl="0" indent="-342900" algn="l" rtl="0">
              <a:lnSpc>
                <a:spcPct val="100000"/>
              </a:lnSpc>
              <a:spcBef>
                <a:spcPts val="480"/>
              </a:spcBef>
              <a:spcAft>
                <a:spcPts val="0"/>
              </a:spcAft>
              <a:buClr>
                <a:schemeClr val="dk1"/>
              </a:buClr>
              <a:buSzPts val="1800"/>
              <a:buFont typeface="Constantia"/>
              <a:buChar char="➢"/>
            </a:pPr>
            <a:r>
              <a:rPr lang="fi" sz="1600" b="1" i="1" dirty="0">
                <a:solidFill>
                  <a:schemeClr val="dk1"/>
                </a:solidFill>
                <a:latin typeface="Constantia"/>
                <a:ea typeface="Constantia"/>
                <a:cs typeface="Constantia"/>
                <a:sym typeface="Constantia"/>
              </a:rPr>
              <a:t>Miksi rahan puute alentaa       </a:t>
            </a:r>
            <a:endParaRPr sz="1600" b="1" i="1" dirty="0">
              <a:solidFill>
                <a:schemeClr val="dk1"/>
              </a:solidFill>
              <a:latin typeface="Constantia"/>
              <a:ea typeface="Constantia"/>
              <a:cs typeface="Constantia"/>
              <a:sym typeface="Constantia"/>
            </a:endParaRPr>
          </a:p>
          <a:p>
            <a:pPr marL="0" lvl="0" indent="0" algn="l" rtl="0">
              <a:lnSpc>
                <a:spcPct val="100000"/>
              </a:lnSpc>
              <a:spcBef>
                <a:spcPts val="480"/>
              </a:spcBef>
              <a:spcAft>
                <a:spcPts val="0"/>
              </a:spcAft>
              <a:buNone/>
            </a:pPr>
            <a:r>
              <a:rPr lang="fi" sz="1600" b="1" i="1" dirty="0">
                <a:solidFill>
                  <a:schemeClr val="dk1"/>
                </a:solidFill>
                <a:latin typeface="Constantia"/>
                <a:ea typeface="Constantia"/>
                <a:cs typeface="Constantia"/>
                <a:sym typeface="Constantia"/>
              </a:rPr>
              <a:t>          sosiaalista pääomaa?</a:t>
            </a:r>
            <a:endParaRPr sz="1600" b="1" i="1" dirty="0">
              <a:solidFill>
                <a:schemeClr val="dk1"/>
              </a:solidFill>
              <a:latin typeface="Constantia"/>
              <a:ea typeface="Constantia"/>
              <a:cs typeface="Constantia"/>
              <a:sym typeface="Constantia"/>
            </a:endParaRPr>
          </a:p>
          <a:p>
            <a:pPr lvl="0" indent="-342900" algn="l" rtl="0">
              <a:lnSpc>
                <a:spcPct val="100000"/>
              </a:lnSpc>
              <a:spcBef>
                <a:spcPts val="480"/>
              </a:spcBef>
              <a:spcAft>
                <a:spcPts val="0"/>
              </a:spcAft>
              <a:buClr>
                <a:schemeClr val="dk2"/>
              </a:buClr>
              <a:buSzPts val="1800"/>
              <a:buFont typeface="+mj-lt"/>
              <a:buAutoNum type="arabicPeriod"/>
            </a:pPr>
            <a:r>
              <a:rPr lang="fi" sz="1600" b="1" i="1" dirty="0" smtClean="0">
                <a:solidFill>
                  <a:schemeClr val="dk1"/>
                </a:solidFill>
                <a:latin typeface="Constantia"/>
                <a:ea typeface="Constantia"/>
                <a:cs typeface="Constantia"/>
                <a:sym typeface="Constantia"/>
              </a:rPr>
              <a:t> </a:t>
            </a:r>
            <a:r>
              <a:rPr lang="fi" sz="1600" dirty="0" smtClean="0">
                <a:solidFill>
                  <a:schemeClr val="dk2"/>
                </a:solidFill>
                <a:latin typeface="Constantia"/>
                <a:ea typeface="Constantia"/>
                <a:cs typeface="Constantia"/>
                <a:sym typeface="Constantia"/>
              </a:rPr>
              <a:t>Masennus</a:t>
            </a:r>
            <a:r>
              <a:rPr lang="fi" sz="1600" dirty="0">
                <a:solidFill>
                  <a:schemeClr val="dk2"/>
                </a:solidFill>
                <a:latin typeface="Constantia"/>
                <a:ea typeface="Constantia"/>
                <a:cs typeface="Constantia"/>
                <a:sym typeface="Constantia"/>
              </a:rPr>
              <a:t>, ahdistus, stressi</a:t>
            </a:r>
            <a:endParaRPr sz="1600" dirty="0">
              <a:solidFill>
                <a:schemeClr val="dk2"/>
              </a:solidFill>
              <a:latin typeface="Constantia"/>
              <a:ea typeface="Constantia"/>
              <a:cs typeface="Constantia"/>
              <a:sym typeface="Constantia"/>
            </a:endParaRPr>
          </a:p>
          <a:p>
            <a:pPr marL="457200" lvl="0" indent="-342900" algn="l" rtl="0">
              <a:lnSpc>
                <a:spcPct val="100000"/>
              </a:lnSpc>
              <a:spcBef>
                <a:spcPts val="0"/>
              </a:spcBef>
              <a:spcAft>
                <a:spcPts val="0"/>
              </a:spcAft>
              <a:buClr>
                <a:schemeClr val="dk2"/>
              </a:buClr>
              <a:buSzPts val="1800"/>
              <a:buFont typeface="+mj-lt"/>
              <a:buAutoNum type="arabicPeriod"/>
            </a:pPr>
            <a:r>
              <a:rPr lang="fi" sz="1600" dirty="0">
                <a:solidFill>
                  <a:schemeClr val="dk2"/>
                </a:solidFill>
                <a:latin typeface="Constantia"/>
                <a:ea typeface="Constantia"/>
                <a:cs typeface="Constantia"/>
                <a:sym typeface="Constantia"/>
              </a:rPr>
              <a:t>Ystävyyssuhteet vähenevät, yksinäisyys, syrjäytyminen</a:t>
            </a:r>
            <a:endParaRPr sz="1600" dirty="0">
              <a:solidFill>
                <a:schemeClr val="dk2"/>
              </a:solidFill>
              <a:latin typeface="Constantia"/>
              <a:ea typeface="Constantia"/>
              <a:cs typeface="Constantia"/>
              <a:sym typeface="Constantia"/>
            </a:endParaRPr>
          </a:p>
          <a:p>
            <a:pPr marL="457200" lvl="0" indent="-342900" algn="l" rtl="0">
              <a:lnSpc>
                <a:spcPct val="100000"/>
              </a:lnSpc>
              <a:spcBef>
                <a:spcPts val="0"/>
              </a:spcBef>
              <a:spcAft>
                <a:spcPts val="0"/>
              </a:spcAft>
              <a:buClr>
                <a:schemeClr val="dk2"/>
              </a:buClr>
              <a:buSzPts val="1800"/>
              <a:buFont typeface="+mj-lt"/>
              <a:buAutoNum type="arabicPeriod"/>
            </a:pPr>
            <a:r>
              <a:rPr lang="fi" sz="1600" dirty="0">
                <a:solidFill>
                  <a:schemeClr val="dk2"/>
                </a:solidFill>
                <a:latin typeface="Constantia"/>
                <a:ea typeface="Constantia"/>
                <a:cs typeface="Constantia"/>
                <a:sym typeface="Constantia"/>
              </a:rPr>
              <a:t>Paraneminen sairauksista hidastuu, ennenaikaiset kuolemat</a:t>
            </a:r>
            <a:endParaRPr sz="1600" dirty="0">
              <a:solidFill>
                <a:schemeClr val="dk2"/>
              </a:solidFill>
              <a:latin typeface="Constantia"/>
              <a:ea typeface="Constantia"/>
              <a:cs typeface="Constantia"/>
              <a:sym typeface="Constantia"/>
            </a:endParaRPr>
          </a:p>
          <a:p>
            <a:pPr lvl="0" indent="-342900" algn="l" rtl="0">
              <a:lnSpc>
                <a:spcPct val="100000"/>
              </a:lnSpc>
              <a:spcBef>
                <a:spcPts val="480"/>
              </a:spcBef>
              <a:spcAft>
                <a:spcPts val="0"/>
              </a:spcAft>
              <a:buClr>
                <a:schemeClr val="dk2"/>
              </a:buClr>
              <a:buSzPts val="1800"/>
              <a:buFont typeface="+mj-lt"/>
              <a:buAutoNum type="arabicPeriod"/>
            </a:pPr>
            <a:r>
              <a:rPr lang="fi" sz="1600" dirty="0" smtClean="0">
                <a:solidFill>
                  <a:schemeClr val="dk2"/>
                </a:solidFill>
                <a:latin typeface="Constantia"/>
                <a:ea typeface="Constantia"/>
                <a:cs typeface="Constantia"/>
                <a:sym typeface="Constantia"/>
              </a:rPr>
              <a:t> Liian </a:t>
            </a:r>
            <a:r>
              <a:rPr lang="fi" sz="1600" dirty="0">
                <a:solidFill>
                  <a:schemeClr val="dk2"/>
                </a:solidFill>
                <a:latin typeface="Constantia"/>
                <a:ea typeface="Constantia"/>
                <a:cs typeface="Constantia"/>
                <a:sym typeface="Constantia"/>
              </a:rPr>
              <a:t>tiivis tai kontrolloiva yhteisö? </a:t>
            </a:r>
            <a:endParaRPr sz="1600" dirty="0">
              <a:solidFill>
                <a:schemeClr val="dk2"/>
              </a:solidFill>
              <a:latin typeface="Constantia"/>
              <a:ea typeface="Constantia"/>
              <a:cs typeface="Constantia"/>
              <a:sym typeface="Constantia"/>
            </a:endParaRPr>
          </a:p>
          <a:p>
            <a:pPr marL="342900" lvl="0" indent="-342900" algn="l" rtl="0">
              <a:spcBef>
                <a:spcPts val="0"/>
              </a:spcBef>
              <a:spcAft>
                <a:spcPts val="1600"/>
              </a:spcAft>
              <a:buFont typeface="+mj-lt"/>
              <a:buAutoNum type="arabicPeriod"/>
            </a:pPr>
            <a:endParaRPr sz="1800" dirty="0"/>
          </a:p>
        </p:txBody>
      </p:sp>
      <p:sp>
        <p:nvSpPr>
          <p:cNvPr id="97" name="Google Shape;97;p18"/>
          <p:cNvSpPr txBox="1">
            <a:spLocks noGrp="1"/>
          </p:cNvSpPr>
          <p:nvPr>
            <p:ph type="body" idx="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8" name="Google Shape;98;p18"/>
          <p:cNvPicPr preferRelativeResize="0"/>
          <p:nvPr/>
        </p:nvPicPr>
        <p:blipFill>
          <a:blip r:embed="rId3">
            <a:alphaModFix/>
          </a:blip>
          <a:stretch>
            <a:fillRect/>
          </a:stretch>
        </p:blipFill>
        <p:spPr>
          <a:xfrm>
            <a:off x="4593650" y="1092725"/>
            <a:ext cx="4379150" cy="3476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2" end="2"/>
                                            </p:txEl>
                                          </p:spTgt>
                                        </p:tgtEl>
                                        <p:attrNameLst>
                                          <p:attrName>style.visibility</p:attrName>
                                        </p:attrNameLst>
                                      </p:cBhvr>
                                      <p:to>
                                        <p:strVal val="visible"/>
                                      </p:to>
                                    </p:set>
                                    <p:animEffect transition="in" filter="fade">
                                      <p:cBhvr>
                                        <p:cTn id="7" dur="1000"/>
                                        <p:tgtEl>
                                          <p:spTgt spid="9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xEl>
                                              <p:pRg st="3" end="3"/>
                                            </p:txEl>
                                          </p:spTgt>
                                        </p:tgtEl>
                                        <p:attrNameLst>
                                          <p:attrName>style.visibility</p:attrName>
                                        </p:attrNameLst>
                                      </p:cBhvr>
                                      <p:to>
                                        <p:strVal val="visible"/>
                                      </p:to>
                                    </p:set>
                                    <p:animEffect transition="in" filter="fade">
                                      <p:cBhvr>
                                        <p:cTn id="12" dur="1000"/>
                                        <p:tgtEl>
                                          <p:spTgt spid="9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
                                            <p:txEl>
                                              <p:pRg st="4" end="4"/>
                                            </p:txEl>
                                          </p:spTgt>
                                        </p:tgtEl>
                                        <p:attrNameLst>
                                          <p:attrName>style.visibility</p:attrName>
                                        </p:attrNameLst>
                                      </p:cBhvr>
                                      <p:to>
                                        <p:strVal val="visible"/>
                                      </p:to>
                                    </p:set>
                                    <p:animEffect transition="in" filter="fade">
                                      <p:cBhvr>
                                        <p:cTn id="17" dur="1000"/>
                                        <p:tgtEl>
                                          <p:spTgt spid="9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
                                            <p:txEl>
                                              <p:pRg st="5" end="5"/>
                                            </p:txEl>
                                          </p:spTgt>
                                        </p:tgtEl>
                                        <p:attrNameLst>
                                          <p:attrName>style.visibility</p:attrName>
                                        </p:attrNameLst>
                                      </p:cBhvr>
                                      <p:to>
                                        <p:strVal val="visible"/>
                                      </p:to>
                                    </p:set>
                                    <p:animEffect transition="in" filter="fade">
                                      <p:cBhvr>
                                        <p:cTn id="22" dur="1000"/>
                                        <p:tgtEl>
                                          <p:spTgt spid="9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
                                            <p:txEl>
                                              <p:pRg st="6" end="6"/>
                                            </p:txEl>
                                          </p:spTgt>
                                        </p:tgtEl>
                                        <p:attrNameLst>
                                          <p:attrName>style.visibility</p:attrName>
                                        </p:attrNameLst>
                                      </p:cBhvr>
                                      <p:to>
                                        <p:strVal val="visible"/>
                                      </p:to>
                                    </p:set>
                                    <p:animEffect transition="in" filter="fade">
                                      <p:cBhvr>
                                        <p:cTn id="27" dur="1000"/>
                                        <p:tgtEl>
                                          <p:spTgt spid="9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6">
                                            <p:txEl>
                                              <p:pRg st="7" end="7"/>
                                            </p:txEl>
                                          </p:spTgt>
                                        </p:tgtEl>
                                        <p:attrNameLst>
                                          <p:attrName>style.visibility</p:attrName>
                                        </p:attrNameLst>
                                      </p:cBhvr>
                                      <p:to>
                                        <p:strVal val="visible"/>
                                      </p:to>
                                    </p:set>
                                    <p:animEffect transition="in" filter="fade">
                                      <p:cBhvr>
                                        <p:cTn id="32" dur="1000"/>
                                        <p:tgtEl>
                                          <p:spTgt spid="9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6">
                                            <p:txEl>
                                              <p:pRg st="8" end="8"/>
                                            </p:txEl>
                                          </p:spTgt>
                                        </p:tgtEl>
                                        <p:attrNameLst>
                                          <p:attrName>style.visibility</p:attrName>
                                        </p:attrNameLst>
                                      </p:cBhvr>
                                      <p:to>
                                        <p:strVal val="visible"/>
                                      </p:to>
                                    </p:set>
                                    <p:animEffect transition="in" filter="fade">
                                      <p:cBhvr>
                                        <p:cTn id="37" dur="1000"/>
                                        <p:tgtEl>
                                          <p:spTgt spid="9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6">
                                            <p:txEl>
                                              <p:pRg st="9" end="9"/>
                                            </p:txEl>
                                          </p:spTgt>
                                        </p:tgtEl>
                                        <p:attrNameLst>
                                          <p:attrName>style.visibility</p:attrName>
                                        </p:attrNameLst>
                                      </p:cBhvr>
                                      <p:to>
                                        <p:strVal val="visible"/>
                                      </p:to>
                                    </p:set>
                                    <p:animEffect transition="in" filter="fade">
                                      <p:cBhvr>
                                        <p:cTn id="42" dur="1000"/>
                                        <p:tgtEl>
                                          <p:spTgt spid="9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hlinkClick r:id="rId2"/>
              </a:rPr>
              <a:t>https://yle.fi/aihe/artikkeli/2016/05/04/dna-testi-piirtaa-sukujuuret-kartalle</a:t>
            </a:r>
            <a:endParaRPr lang="fi-FI" dirty="0"/>
          </a:p>
        </p:txBody>
      </p:sp>
      <p:sp>
        <p:nvSpPr>
          <p:cNvPr id="3" name="Tekstin paikkamerkki 2"/>
          <p:cNvSpPr>
            <a:spLocks noGrp="1"/>
          </p:cNvSpPr>
          <p:nvPr>
            <p:ph type="body" idx="1"/>
          </p:nvPr>
        </p:nvSpPr>
        <p:spPr>
          <a:xfrm>
            <a:off x="371173" y="1651942"/>
            <a:ext cx="7754349" cy="3105912"/>
          </a:xfrm>
        </p:spPr>
        <p:txBody>
          <a:bodyPr/>
          <a:lstStyle/>
          <a:p>
            <a:pPr marL="139700" indent="0">
              <a:buNone/>
            </a:pPr>
            <a:r>
              <a:rPr lang="fi-FI" dirty="0" smtClean="0"/>
              <a:t>DNA-testi </a:t>
            </a:r>
            <a:r>
              <a:rPr lang="fi-FI" dirty="0"/>
              <a:t>piirtää sukujuuret </a:t>
            </a:r>
            <a:r>
              <a:rPr lang="fi-FI" dirty="0" smtClean="0"/>
              <a:t>kartalle</a:t>
            </a:r>
          </a:p>
          <a:p>
            <a:pPr marL="139700" indent="0">
              <a:buNone/>
            </a:pPr>
            <a:endParaRPr lang="fi-FI" dirty="0"/>
          </a:p>
          <a:p>
            <a:pPr marL="139700" indent="0">
              <a:buNone/>
            </a:pPr>
            <a:r>
              <a:rPr lang="fi-FI" dirty="0" smtClean="0"/>
              <a:t>Lue artikkeli</a:t>
            </a:r>
          </a:p>
          <a:p>
            <a:pPr marL="139700" indent="0">
              <a:buNone/>
            </a:pPr>
            <a:endParaRPr lang="fi-FI" dirty="0"/>
          </a:p>
          <a:p>
            <a:pPr>
              <a:buFontTx/>
              <a:buChar char="-"/>
            </a:pPr>
            <a:r>
              <a:rPr lang="fi-FI" dirty="0" smtClean="0"/>
              <a:t>Mitä mieltä olet DNA-testeistä</a:t>
            </a:r>
          </a:p>
          <a:p>
            <a:pPr>
              <a:buFontTx/>
              <a:buChar char="-"/>
            </a:pPr>
            <a:r>
              <a:rPr lang="fi-FI" dirty="0" smtClean="0"/>
              <a:t>Mitä hyviä ja huonoja puolia DNA-testien tuloksilla voi olla?</a:t>
            </a:r>
          </a:p>
          <a:p>
            <a:pPr>
              <a:buFontTx/>
              <a:buChar char="-"/>
            </a:pPr>
            <a:endParaRPr lang="fi-FI" dirty="0"/>
          </a:p>
          <a:p>
            <a:pPr>
              <a:buFontTx/>
              <a:buChar char="-"/>
            </a:pPr>
            <a:endParaRPr lang="fi-FI" dirty="0" smtClean="0"/>
          </a:p>
          <a:p>
            <a:pPr marL="139700" indent="0">
              <a:buNone/>
            </a:pPr>
            <a:endParaRPr lang="fi-FI" dirty="0"/>
          </a:p>
          <a:p>
            <a:pPr marL="139700" indent="0">
              <a:buNone/>
            </a:pPr>
            <a:r>
              <a:rPr lang="fi-FI" dirty="0">
                <a:hlinkClick r:id="rId3"/>
              </a:rPr>
              <a:t>https://www.hyvaterveys.fi/artikkeli/terveys/geenitesti_kertoo_mutta_mita</a:t>
            </a:r>
            <a:endParaRPr lang="fi-FI" dirty="0"/>
          </a:p>
        </p:txBody>
      </p:sp>
      <p:sp>
        <p:nvSpPr>
          <p:cNvPr id="4" name="Tekstin paikkamerkki 3"/>
          <p:cNvSpPr>
            <a:spLocks noGrp="1"/>
          </p:cNvSpPr>
          <p:nvPr>
            <p:ph type="body" idx="2"/>
          </p:nvPr>
        </p:nvSpPr>
        <p:spPr>
          <a:xfrm>
            <a:off x="7263160" y="3494049"/>
            <a:ext cx="1569139" cy="1074825"/>
          </a:xfrm>
        </p:spPr>
        <p:txBody>
          <a:bodyPr/>
          <a:lstStyle/>
          <a:p>
            <a:endParaRPr lang="fi-FI" dirty="0"/>
          </a:p>
        </p:txBody>
      </p:sp>
    </p:spTree>
    <p:extLst>
      <p:ext uri="{BB962C8B-B14F-4D97-AF65-F5344CB8AC3E}">
        <p14:creationId xmlns:p14="http://schemas.microsoft.com/office/powerpoint/2010/main" val="708874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hlinkClick r:id="rId2"/>
              </a:rPr>
              <a:t>https://www.youtube.com/watch?v=3hSxkc_m3NI</a:t>
            </a:r>
            <a:endParaRPr lang="fi-FI" dirty="0"/>
          </a:p>
        </p:txBody>
      </p:sp>
      <p:sp>
        <p:nvSpPr>
          <p:cNvPr id="3" name="Tekstin paikkamerkki 2"/>
          <p:cNvSpPr>
            <a:spLocks noGrp="1"/>
          </p:cNvSpPr>
          <p:nvPr>
            <p:ph type="body" idx="1"/>
          </p:nvPr>
        </p:nvSpPr>
        <p:spPr>
          <a:xfrm>
            <a:off x="311699" y="1152475"/>
            <a:ext cx="6252651" cy="3416400"/>
          </a:xfrm>
        </p:spPr>
        <p:txBody>
          <a:bodyPr>
            <a:normAutofit/>
          </a:bodyPr>
          <a:lstStyle/>
          <a:p>
            <a:endParaRPr lang="fi-FI" sz="1600" dirty="0" smtClean="0"/>
          </a:p>
          <a:p>
            <a:r>
              <a:rPr lang="fi-FI" sz="1600" dirty="0" smtClean="0"/>
              <a:t>”Geenitesteillä </a:t>
            </a:r>
            <a:r>
              <a:rPr lang="fi-FI" sz="1600" dirty="0"/>
              <a:t>seulotaan jo nyt esimerkiksi laktoosi-intoleranssia. Asiantuntija Irma Järvelän mukaan geenitestejä voitaisiin käyttää laajemminkin hyödyksi sillä ne tulevat halvemmaksi kuin perinteiset kliiniset tutkimukset. Järvelän työryhmä on vastikään selvittänyt musiikin kuuntelun aiheuttamia muutoksia geenien aktiivisuudessa. Suomen Akatemian rahoittamassa tutkimuksessa selvisi muun muassa, että musiikin kuuntelu aktivoi dopamiinijärjestelmään liittyviä geenejä ja tuotti tätä kautta </a:t>
            </a:r>
            <a:r>
              <a:rPr lang="fi-FI" sz="1600" dirty="0" smtClean="0"/>
              <a:t>mielihyvää”</a:t>
            </a:r>
            <a:endParaRPr lang="fi-FI" sz="1600" dirty="0"/>
          </a:p>
        </p:txBody>
      </p:sp>
      <p:sp>
        <p:nvSpPr>
          <p:cNvPr id="4" name="Tekstin paikkamerkki 3"/>
          <p:cNvSpPr>
            <a:spLocks noGrp="1"/>
          </p:cNvSpPr>
          <p:nvPr>
            <p:ph type="body" idx="2"/>
          </p:nvPr>
        </p:nvSpPr>
        <p:spPr>
          <a:xfrm>
            <a:off x="6898888" y="1152475"/>
            <a:ext cx="1933412" cy="2980910"/>
          </a:xfrm>
        </p:spPr>
        <p:txBody>
          <a:bodyPr/>
          <a:lstStyle/>
          <a:p>
            <a:endParaRPr lang="fi-FI"/>
          </a:p>
        </p:txBody>
      </p:sp>
    </p:spTree>
    <p:extLst>
      <p:ext uri="{BB962C8B-B14F-4D97-AF65-F5344CB8AC3E}">
        <p14:creationId xmlns:p14="http://schemas.microsoft.com/office/powerpoint/2010/main" val="61477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3600">
                <a:solidFill>
                  <a:schemeClr val="dk1"/>
                </a:solidFill>
              </a:rPr>
              <a:t>Geneettinen perimä</a:t>
            </a:r>
            <a:endParaRPr sz="3600">
              <a:solidFill>
                <a:schemeClr val="dk1"/>
              </a:solidFill>
            </a:endParaRPr>
          </a:p>
        </p:txBody>
      </p:sp>
      <p:sp>
        <p:nvSpPr>
          <p:cNvPr id="104" name="Google Shape;104;p19"/>
          <p:cNvSpPr txBox="1">
            <a:spLocks noGrp="1"/>
          </p:cNvSpPr>
          <p:nvPr>
            <p:ph type="body" idx="1"/>
          </p:nvPr>
        </p:nvSpPr>
        <p:spPr>
          <a:xfrm>
            <a:off x="311700" y="1068425"/>
            <a:ext cx="8520600" cy="350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fi" sz="2400" dirty="0" smtClean="0">
              <a:solidFill>
                <a:srgbClr val="000000"/>
              </a:solidFill>
            </a:endParaRPr>
          </a:p>
          <a:p>
            <a:pPr marL="0" lvl="0" indent="0" algn="l" rtl="0">
              <a:spcBef>
                <a:spcPts val="0"/>
              </a:spcBef>
              <a:spcAft>
                <a:spcPts val="0"/>
              </a:spcAft>
              <a:buNone/>
            </a:pPr>
            <a:r>
              <a:rPr lang="fi" sz="2400" dirty="0" smtClean="0">
                <a:solidFill>
                  <a:srgbClr val="000000"/>
                </a:solidFill>
              </a:rPr>
              <a:t>-</a:t>
            </a:r>
            <a:r>
              <a:rPr lang="fi" sz="2400" b="1" dirty="0">
                <a:solidFill>
                  <a:srgbClr val="000000"/>
                </a:solidFill>
              </a:rPr>
              <a:t>hedelmöittynyt munasolu</a:t>
            </a:r>
            <a:endParaRPr sz="2400" b="1" dirty="0">
              <a:solidFill>
                <a:srgbClr val="000000"/>
              </a:solidFill>
            </a:endParaRPr>
          </a:p>
          <a:p>
            <a:pPr marL="0" lvl="0" indent="0" algn="l" rtl="0">
              <a:spcBef>
                <a:spcPts val="1600"/>
              </a:spcBef>
              <a:spcAft>
                <a:spcPts val="0"/>
              </a:spcAft>
              <a:buNone/>
            </a:pPr>
            <a:r>
              <a:rPr lang="fi" sz="2400" dirty="0">
                <a:solidFill>
                  <a:srgbClr val="000000"/>
                </a:solidFill>
              </a:rPr>
              <a:t>-</a:t>
            </a:r>
            <a:r>
              <a:rPr lang="fi" sz="2400" b="1" dirty="0">
                <a:solidFill>
                  <a:srgbClr val="000000"/>
                </a:solidFill>
              </a:rPr>
              <a:t>perintötekijät eli geenit</a:t>
            </a:r>
            <a:r>
              <a:rPr lang="fi" sz="2400" dirty="0">
                <a:solidFill>
                  <a:srgbClr val="000000"/>
                </a:solidFill>
              </a:rPr>
              <a:t> solun tuman kromosomeissa</a:t>
            </a:r>
            <a:endParaRPr sz="2400" dirty="0">
              <a:solidFill>
                <a:srgbClr val="000000"/>
              </a:solidFill>
            </a:endParaRPr>
          </a:p>
          <a:p>
            <a:pPr marL="0" lvl="0" indent="0" algn="l" rtl="0">
              <a:spcBef>
                <a:spcPts val="1600"/>
              </a:spcBef>
              <a:spcAft>
                <a:spcPts val="0"/>
              </a:spcAft>
              <a:buNone/>
            </a:pPr>
            <a:r>
              <a:rPr lang="fi" sz="2400" dirty="0" smtClean="0">
                <a:solidFill>
                  <a:srgbClr val="000000"/>
                </a:solidFill>
              </a:rPr>
              <a:t>-</a:t>
            </a:r>
            <a:r>
              <a:rPr lang="fi" sz="2400" b="1" dirty="0">
                <a:solidFill>
                  <a:srgbClr val="000000"/>
                </a:solidFill>
              </a:rPr>
              <a:t>mutaatiot</a:t>
            </a:r>
            <a:r>
              <a:rPr lang="fi" sz="2400" dirty="0">
                <a:solidFill>
                  <a:srgbClr val="000000"/>
                </a:solidFill>
              </a:rPr>
              <a:t>: syitä mm. säteily, kemikaalit (sukusolussa tai tavallisessa solussa, kuva s.22)</a:t>
            </a:r>
            <a:endParaRPr sz="2400" dirty="0">
              <a:solidFill>
                <a:srgbClr val="000000"/>
              </a:solidFill>
            </a:endParaRPr>
          </a:p>
          <a:p>
            <a:pPr marL="0" lvl="0" indent="0" algn="l" rtl="0">
              <a:spcBef>
                <a:spcPts val="1600"/>
              </a:spcBef>
              <a:spcAft>
                <a:spcPts val="1600"/>
              </a:spcAft>
              <a:buNone/>
            </a:pPr>
            <a:r>
              <a:rPr lang="fi" sz="2400" b="1" dirty="0">
                <a:solidFill>
                  <a:srgbClr val="000000"/>
                </a:solidFill>
              </a:rPr>
              <a:t>-epigeneettiset merkit</a:t>
            </a:r>
            <a:r>
              <a:rPr lang="fi" sz="2400" dirty="0">
                <a:solidFill>
                  <a:srgbClr val="000000"/>
                </a:solidFill>
              </a:rPr>
              <a:t>: muuttavat geenien toiminnan säätelyä perimässä: syitä ympäristöolot ja elintavat</a:t>
            </a:r>
            <a:endParaRPr sz="2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xEl>
                                              <p:pRg st="1" end="1"/>
                                            </p:txEl>
                                          </p:spTgt>
                                        </p:tgtEl>
                                        <p:attrNameLst>
                                          <p:attrName>style.visibility</p:attrName>
                                        </p:attrNameLst>
                                      </p:cBhvr>
                                      <p:to>
                                        <p:strVal val="visible"/>
                                      </p:to>
                                    </p:set>
                                    <p:animEffect transition="in" filter="fade">
                                      <p:cBhvr>
                                        <p:cTn id="7" dur="1000"/>
                                        <p:tgtEl>
                                          <p:spTgt spid="10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xEl>
                                              <p:pRg st="2" end="2"/>
                                            </p:txEl>
                                          </p:spTgt>
                                        </p:tgtEl>
                                        <p:attrNameLst>
                                          <p:attrName>style.visibility</p:attrName>
                                        </p:attrNameLst>
                                      </p:cBhvr>
                                      <p:to>
                                        <p:strVal val="visible"/>
                                      </p:to>
                                    </p:set>
                                    <p:animEffect transition="in" filter="fade">
                                      <p:cBhvr>
                                        <p:cTn id="12" dur="1000"/>
                                        <p:tgtEl>
                                          <p:spTgt spid="10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xEl>
                                              <p:pRg st="3" end="3"/>
                                            </p:txEl>
                                          </p:spTgt>
                                        </p:tgtEl>
                                        <p:attrNameLst>
                                          <p:attrName>style.visibility</p:attrName>
                                        </p:attrNameLst>
                                      </p:cBhvr>
                                      <p:to>
                                        <p:strVal val="visible"/>
                                      </p:to>
                                    </p:set>
                                    <p:animEffect transition="in" filter="fade">
                                      <p:cBhvr>
                                        <p:cTn id="17" dur="1000"/>
                                        <p:tgtEl>
                                          <p:spTgt spid="10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
                                            <p:txEl>
                                              <p:pRg st="4" end="4"/>
                                            </p:txEl>
                                          </p:spTgt>
                                        </p:tgtEl>
                                        <p:attrNameLst>
                                          <p:attrName>style.visibility</p:attrName>
                                        </p:attrNameLst>
                                      </p:cBhvr>
                                      <p:to>
                                        <p:strVal val="visible"/>
                                      </p:to>
                                    </p:set>
                                    <p:animEffect transition="in" filter="fade">
                                      <p:cBhvr>
                                        <p:cTn id="22" dur="1000"/>
                                        <p:tgtEl>
                                          <p:spTgt spid="1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
  <a:themeElements>
    <a:clrScheme name="Retr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Template>
  <TotalTime>1725</TotalTime>
  <Words>413</Words>
  <Application>Microsoft Office PowerPoint</Application>
  <PresentationFormat>Näytössä katseltava esitys (16:9)</PresentationFormat>
  <Paragraphs>85</Paragraphs>
  <Slides>11</Slides>
  <Notes>9</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11</vt:i4>
      </vt:variant>
    </vt:vector>
  </HeadingPairs>
  <TitlesOfParts>
    <vt:vector size="18" baseType="lpstr">
      <vt:lpstr>Constantia</vt:lpstr>
      <vt:lpstr>Arial</vt:lpstr>
      <vt:lpstr>Noto Sans Symbols</vt:lpstr>
      <vt:lpstr>Raleway</vt:lpstr>
      <vt:lpstr>Calibri Light</vt:lpstr>
      <vt:lpstr>Calibri</vt:lpstr>
      <vt:lpstr>Retro</vt:lpstr>
      <vt:lpstr>   Sosiaalinen perimä Geneettinen perimä </vt:lpstr>
      <vt:lpstr>Sosiaalinen perimä</vt:lpstr>
      <vt:lpstr>Sosiaalinen perimä</vt:lpstr>
      <vt:lpstr>Sosiaalinen pääoma</vt:lpstr>
      <vt:lpstr>Sosiaalisen pääoman yhteys hyvään terveyteen...</vt:lpstr>
      <vt:lpstr>Sosiaalisen pääoman vähäisyys  tai puute...</vt:lpstr>
      <vt:lpstr>https://yle.fi/aihe/artikkeli/2016/05/04/dna-testi-piirtaa-sukujuuret-kartalle</vt:lpstr>
      <vt:lpstr>https://www.youtube.com/watch?v=3hSxkc_m3NI</vt:lpstr>
      <vt:lpstr>Geneettinen perimä</vt:lpstr>
      <vt:lpstr> Terveyttä ja toimintakykyä tukevat geenit</vt:lpstr>
      <vt:lpstr>Sairauksien periytyminen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Sosiaalinen perimä Geneettinen perimä</dc:title>
  <dc:creator>Jouni Alhonmäki</dc:creator>
  <cp:lastModifiedBy>Jouni Alhonmäki</cp:lastModifiedBy>
  <cp:revision>7</cp:revision>
  <dcterms:modified xsi:type="dcterms:W3CDTF">2019-04-23T11:55:37Z</dcterms:modified>
</cp:coreProperties>
</file>