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90" r:id="rId3"/>
    <p:sldId id="291" r:id="rId4"/>
    <p:sldId id="298" r:id="rId5"/>
    <p:sldId id="304" r:id="rId6"/>
    <p:sldId id="303" r:id="rId7"/>
    <p:sldId id="305" r:id="rId8"/>
    <p:sldId id="299" r:id="rId9"/>
    <p:sldId id="302" r:id="rId10"/>
    <p:sldId id="313" r:id="rId11"/>
    <p:sldId id="318" r:id="rId12"/>
    <p:sldId id="289" r:id="rId13"/>
    <p:sldId id="288" r:id="rId14"/>
    <p:sldId id="308" r:id="rId15"/>
    <p:sldId id="309" r:id="rId16"/>
    <p:sldId id="310" r:id="rId17"/>
    <p:sldId id="311" r:id="rId18"/>
    <p:sldId id="316" r:id="rId19"/>
    <p:sldId id="317" r:id="rId20"/>
    <p:sldId id="301" r:id="rId21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2" autoAdjust="0"/>
    <p:restoredTop sz="94660"/>
  </p:normalViewPr>
  <p:slideViewPr>
    <p:cSldViewPr>
      <p:cViewPr varScale="1">
        <p:scale>
          <a:sx n="65" d="100"/>
          <a:sy n="65" d="100"/>
        </p:scale>
        <p:origin x="1328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A2D93-0203-42A0-984F-E96C8AF77887}" type="datetimeFigureOut">
              <a:rPr lang="fi-FI" smtClean="0"/>
              <a:t>14.11.2018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6F261-5B30-407D-99C3-2DE880A76B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9398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955FC9-E67F-4D5D-9D8C-524C73E851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629EFC5-F12C-4D2B-BA9F-A511B64335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3EE0A6C-21A7-4D41-BA1E-650E243FA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F1F9-6639-44E9-8305-227E6340B704}" type="datetimeFigureOut">
              <a:rPr lang="fi-FI" smtClean="0"/>
              <a:t>14.11.2018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213A42C-4E32-445A-8C9C-B017A31CC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3BE3CF0-B3CF-4A7E-BF82-B4E10CC06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16C3F-E687-4FE0-BCF5-F4A8859727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897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9A53A9-B4C9-400C-B7CA-46AA31FD9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1EAEE7C-448B-4CE2-82D6-00FF1F69CC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94481E1-37AF-42E7-8566-1EA419EE6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F1F9-6639-44E9-8305-227E6340B704}" type="datetimeFigureOut">
              <a:rPr lang="fi-FI" smtClean="0"/>
              <a:t>14.11.2018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11B9838-58E7-4670-93E4-535F2FECF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5B68B39-9845-4005-9BAB-0847932CE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16C3F-E687-4FE0-BCF5-F4A8859727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5566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392E3FC9-AB32-462E-B8A3-66567CF663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3920729-1494-4B9C-84A6-C0364E33CE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742B031-F9F4-4516-BFD4-CEE4C63A7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F1F9-6639-44E9-8305-227E6340B704}" type="datetimeFigureOut">
              <a:rPr lang="fi-FI" smtClean="0"/>
              <a:t>14.11.2018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10D88C7-A67F-4699-9CFC-16B17C6A5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7C7B31D-C076-464C-8723-F7830C577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16C3F-E687-4FE0-BCF5-F4A8859727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4337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 indent="457200">
              <a:defRPr/>
            </a:lvl2pPr>
            <a:lvl3pPr indent="914400">
              <a:defRPr/>
            </a:lvl3pPr>
            <a:lvl4pPr indent="137160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0783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9EBEA0-8120-4E37-BB5F-C951D6A10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7F959B3-AD0B-4A70-8D51-8172EEA56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A786691-6EB6-4AD4-A39C-6DCF79E0C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F1F9-6639-44E9-8305-227E6340B704}" type="datetimeFigureOut">
              <a:rPr lang="fi-FI" smtClean="0"/>
              <a:t>14.11.2018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0B9EE08-6508-47AE-A4F8-389D721DC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8EC96D3-BE6A-47BC-9D1A-544C0B554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16C3F-E687-4FE0-BCF5-F4A8859727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01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F07C8A-5BE0-4250-964D-1D684EE60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80FAC92-C6F7-466D-A823-79860311E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FBA8413-91FD-4D54-87E1-9217B3114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F1F9-6639-44E9-8305-227E6340B704}" type="datetimeFigureOut">
              <a:rPr lang="fi-FI" smtClean="0"/>
              <a:t>14.11.2018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AECCCD-A987-450B-B77B-A53650F95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545BB39-851F-4CD1-8FA2-AC3277EBC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16C3F-E687-4FE0-BCF5-F4A8859727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8630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E30CCA-AC13-4098-9AAE-E35EA75F7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EC79AF3-DF05-46C6-9B65-55C6B234FF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F693928-E4BB-4A0F-A9C2-A175AAE6F9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C567619-65B0-4F31-AB84-C82835093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F1F9-6639-44E9-8305-227E6340B704}" type="datetimeFigureOut">
              <a:rPr lang="fi-FI" smtClean="0"/>
              <a:t>14.11.2018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67E026A-DAF4-493E-9157-A258185F8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2AB1F9A-C9C0-47F9-9337-6AA4A6F42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16C3F-E687-4FE0-BCF5-F4A8859727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415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381CF54-9979-4BEF-801C-757AF7812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7450A6D-A019-4838-AC3D-542F68783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1D0A09A-A391-401F-8949-373E4AD96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A5A92A9-FBFB-41D0-92AF-5E97C85BDC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CACE6AD-4C60-4969-8727-6F5A978756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8C2E5EB-33FC-4685-89B3-9B42B635D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F1F9-6639-44E9-8305-227E6340B704}" type="datetimeFigureOut">
              <a:rPr lang="fi-FI" smtClean="0"/>
              <a:t>14.11.2018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FC111D7-8BA0-45EE-A37E-3D29182BC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5F8A7895-7E83-498E-86F7-C52401D69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16C3F-E687-4FE0-BCF5-F4A8859727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2187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B50F28-2E7D-4506-85BD-A42E6E8B3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F30AE33-4E43-4C89-AF74-DC16C899C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F1F9-6639-44E9-8305-227E6340B704}" type="datetimeFigureOut">
              <a:rPr lang="fi-FI" smtClean="0"/>
              <a:t>14.11.2018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58A50A2-10E2-450B-AE7F-EDC998EFA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0820AD0-AD17-4940-B200-C844DEDD9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16C3F-E687-4FE0-BCF5-F4A8859727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51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A6ED297-26E3-43F0-BF5A-6F84521FA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F1F9-6639-44E9-8305-227E6340B704}" type="datetimeFigureOut">
              <a:rPr lang="fi-FI" smtClean="0"/>
              <a:t>14.11.2018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6E52A14-3A00-413C-BF81-7076EBD1C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A9ED59B-217F-4E11-AEA8-9A2BB5D00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16C3F-E687-4FE0-BCF5-F4A8859727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6115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96E133-99BA-4223-8C36-89CD9E043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F912CAE-E441-4F96-AAED-8A3F914E1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7180812-A285-4E91-A7B4-1956384B1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90DD78E-4D5C-4C09-8C97-43392A539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F1F9-6639-44E9-8305-227E6340B704}" type="datetimeFigureOut">
              <a:rPr lang="fi-FI" smtClean="0"/>
              <a:t>14.11.2018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BA04CB8-67B5-46E6-97D0-D785DBC6C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F97AC3B-0876-468B-9024-F68FF84E8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16C3F-E687-4FE0-BCF5-F4A8859727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9738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122066-5C8A-49F2-BBFE-231778E39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7171FD0A-2E29-400B-9FBF-58E0BDC69B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B378EA8-858C-4545-930D-D8FB116483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93CB223-A893-4A11-8C9E-97F50BD7D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F1F9-6639-44E9-8305-227E6340B704}" type="datetimeFigureOut">
              <a:rPr lang="fi-FI" smtClean="0"/>
              <a:t>14.11.2018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351799C-428E-4CDE-A6F2-0283C3268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C9DB747-F2E9-41D2-9EFA-283401425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16C3F-E687-4FE0-BCF5-F4A8859727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8947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0F6D880-5279-4648-96B1-0B5192CB5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61A36C7-FF63-4852-86B3-288FC2008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98A8782-CC74-4FE2-BCC4-DD5B45D0CB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AF1F9-6639-44E9-8305-227E6340B704}" type="datetimeFigureOut">
              <a:rPr lang="fi-FI" smtClean="0"/>
              <a:t>14.11.2018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3AE662A-A108-4C01-BB8E-9804EBF63E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69D3933-9621-4737-9B8D-2B80CA1937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16C3F-E687-4FE0-BCF5-F4A8859727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0078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Liikunta</a:t>
            </a:r>
            <a:br>
              <a:rPr lang="fi-FI" dirty="0"/>
            </a:br>
            <a:r>
              <a:rPr lang="fi-FI" dirty="0"/>
              <a:t>Terveyskäyttäytyminen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fi-FI" dirty="0"/>
              <a:t>Pohditaan yksilön terveysosaamista ja –käyttäytymistä</a:t>
            </a:r>
          </a:p>
          <a:p>
            <a:pPr algn="l"/>
            <a:r>
              <a:rPr lang="fi-FI" dirty="0"/>
              <a:t>Ydinasiat</a:t>
            </a:r>
          </a:p>
          <a:p>
            <a:pPr algn="l"/>
            <a:r>
              <a:rPr lang="fi-FI" dirty="0"/>
              <a:t>Tutkimuksia</a:t>
            </a:r>
          </a:p>
          <a:p>
            <a:pPr algn="l"/>
            <a:r>
              <a:rPr lang="fi-FI" dirty="0"/>
              <a:t>Ajankohtaisuus</a:t>
            </a:r>
          </a:p>
          <a:p>
            <a:endParaRPr lang="fi-FI" dirty="0"/>
          </a:p>
        </p:txBody>
      </p:sp>
      <p:pic>
        <p:nvPicPr>
          <p:cNvPr id="4" name="Picture 4" descr="Pyöräilytemput">
            <a:extLst>
              <a:ext uri="{FF2B5EF4-FFF2-40B4-BE49-F238E27FC236}">
                <a16:creationId xmlns:a16="http://schemas.microsoft.com/office/drawing/2014/main" id="{E5D4662A-CD36-4129-921E-F68F2EA3A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137831"/>
            <a:ext cx="2448272" cy="24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5248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b="1" dirty="0">
                <a:solidFill>
                  <a:schemeClr val="tx1"/>
                </a:solidFill>
                <a:latin typeface="Verdana" pitchFamily="34" charset="0"/>
              </a:rPr>
              <a:t>SPESIFISYYS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5" y="2276872"/>
            <a:ext cx="8214494" cy="4104878"/>
          </a:xfrm>
        </p:spPr>
        <p:txBody>
          <a:bodyPr/>
          <a:lstStyle/>
          <a:p>
            <a:r>
              <a:rPr lang="fi-FI" sz="2800" dirty="0"/>
              <a:t>Vain ne </a:t>
            </a:r>
            <a:r>
              <a:rPr lang="fi-FI" sz="2800" b="1" dirty="0"/>
              <a:t>elimistön kudokset ja elinjärjestelmät kehittyvät, joihin harjoitus kohdistuu</a:t>
            </a:r>
            <a:r>
              <a:rPr lang="fi-FI" sz="2800" dirty="0"/>
              <a:t>. </a:t>
            </a:r>
          </a:p>
          <a:p>
            <a:endParaRPr lang="fi-FI" sz="2800" dirty="0"/>
          </a:p>
          <a:p>
            <a:r>
              <a:rPr lang="fi-FI" sz="2800" dirty="0"/>
              <a:t>Esimerkiksi kun harjoitat käsien lihaksia, niin käsien lihasten ominaisuudet kehittyvät tai kun teet kestävyysharjoituksia niin kestävyysominaisuudet kehittyvät.</a:t>
            </a:r>
          </a:p>
          <a:p>
            <a:endParaRPr lang="fi-FI" sz="28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 r="30457"/>
          <a:stretch>
            <a:fillRect/>
          </a:stretch>
        </p:blipFill>
        <p:spPr bwMode="auto">
          <a:xfrm>
            <a:off x="5292080" y="188640"/>
            <a:ext cx="2043777" cy="1957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260648"/>
            <a:ext cx="1362299" cy="204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15608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</a:t>
            </a:r>
            <a:r>
              <a:rPr lang="fi-FI" dirty="0" smtClean="0"/>
              <a:t>PPIMISPÄIVÄKIRJATEHTÄVÄ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Henkilö joka haluaa pudottaa painoaan ja kasvattaa kuntoaan, pyytää asiassa sinun apuasi. Tee hänelle suunnitelma jossa:</a:t>
            </a:r>
          </a:p>
          <a:p>
            <a:pPr>
              <a:buFontTx/>
              <a:buChar char="-"/>
            </a:pPr>
            <a:r>
              <a:rPr lang="fi-FI" dirty="0" smtClean="0"/>
              <a:t>Perusteltuja keinoja painonpudotukseen</a:t>
            </a:r>
          </a:p>
          <a:p>
            <a:pPr>
              <a:buFontTx/>
              <a:buChar char="-"/>
            </a:pPr>
            <a:r>
              <a:rPr lang="fi-FI" dirty="0" smtClean="0"/>
              <a:t>Perusteltuja keinoja kunnon kohottamiseen</a:t>
            </a:r>
            <a:endParaRPr lang="fi-FI" dirty="0" smtClean="0"/>
          </a:p>
          <a:p>
            <a:endParaRPr lang="fi-FI" dirty="0"/>
          </a:p>
          <a:p>
            <a:r>
              <a:rPr lang="fi-FI" dirty="0" smtClean="0"/>
              <a:t>Lisää suunnitelma päiväkirjaasi.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950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pokali.fi/@Bin/123613/orig_image-183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4" y="0"/>
            <a:ext cx="911789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132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99266" y="455121"/>
            <a:ext cx="7024744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Liikuntasuositukset nuorille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628775"/>
            <a:ext cx="2808287" cy="3600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altLang="fi-FI" dirty="0"/>
              <a:t>Liiku ainakin 1½ tuntia päivässä – puolet siitä reippaasti.</a:t>
            </a:r>
          </a:p>
        </p:txBody>
      </p:sp>
      <p:pic>
        <p:nvPicPr>
          <p:cNvPr id="12292" name="Picture 5" descr="L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38944"/>
            <a:ext cx="5491163" cy="425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5292725" y="6021388"/>
            <a:ext cx="32400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i-FI" altLang="fi-FI" sz="1800">
                <a:latin typeface="Verdana" pitchFamily="34" charset="0"/>
              </a:rPr>
              <a:t>UKK-instituutti, 2009.</a:t>
            </a:r>
          </a:p>
        </p:txBody>
      </p:sp>
    </p:spTree>
    <p:extLst>
      <p:ext uri="{BB962C8B-B14F-4D97-AF65-F5344CB8AC3E}">
        <p14:creationId xmlns:p14="http://schemas.microsoft.com/office/powerpoint/2010/main" val="217660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57FCBA-887A-466D-A727-805A05F87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EB8CCDBA-3FE6-41AB-8B95-A703E23F85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6632"/>
            <a:ext cx="7344816" cy="4535012"/>
          </a:xfr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C26BE3D2-6A09-478D-B553-08E01706F398}"/>
              </a:ext>
            </a:extLst>
          </p:cNvPr>
          <p:cNvSpPr txBox="1"/>
          <p:nvPr/>
        </p:nvSpPr>
        <p:spPr>
          <a:xfrm>
            <a:off x="755576" y="4651644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Rasvoista ja </a:t>
            </a:r>
            <a:r>
              <a:rPr lang="fi-FI" dirty="0" err="1"/>
              <a:t>hiilareista</a:t>
            </a:r>
            <a:r>
              <a:rPr lang="fi-FI" dirty="0"/>
              <a:t> vapautuu energiaa hapen avulla=soluhengitys</a:t>
            </a:r>
          </a:p>
          <a:p>
            <a:r>
              <a:rPr lang="fi-FI" dirty="0"/>
              <a:t>Ei synny maitohappoja</a:t>
            </a:r>
          </a:p>
          <a:p>
            <a:r>
              <a:rPr lang="fi-FI" dirty="0" err="1"/>
              <a:t>ATP:ta</a:t>
            </a:r>
            <a:r>
              <a:rPr lang="fi-FI" dirty="0"/>
              <a:t> mm. rasvasta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F7DF02A0-CAB2-424A-8AB5-E246BC00E9E8}"/>
              </a:ext>
            </a:extLst>
          </p:cNvPr>
          <p:cNvSpPr txBox="1"/>
          <p:nvPr/>
        </p:nvSpPr>
        <p:spPr>
          <a:xfrm>
            <a:off x="3491880" y="4869160"/>
            <a:ext cx="27363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Syke nousee tarvitaan nopeammin energiaa. Hapettaminen on hidasta.</a:t>
            </a:r>
          </a:p>
          <a:p>
            <a:r>
              <a:rPr lang="fi-FI" dirty="0" err="1"/>
              <a:t>ATP:ta</a:t>
            </a:r>
            <a:r>
              <a:rPr lang="fi-FI" dirty="0"/>
              <a:t> </a:t>
            </a:r>
            <a:r>
              <a:rPr lang="fi-FI" dirty="0" err="1"/>
              <a:t>KP:sta</a:t>
            </a:r>
            <a:r>
              <a:rPr lang="fi-FI" dirty="0"/>
              <a:t> ja anaerobisella </a:t>
            </a:r>
            <a:r>
              <a:rPr lang="fi-FI" dirty="0" err="1"/>
              <a:t>glykolyysillä</a:t>
            </a:r>
            <a:r>
              <a:rPr lang="fi-FI" dirty="0"/>
              <a:t>.</a:t>
            </a:r>
          </a:p>
          <a:p>
            <a:r>
              <a:rPr lang="fi-FI" dirty="0"/>
              <a:t>-&gt; laktaatti </a:t>
            </a:r>
          </a:p>
          <a:p>
            <a:endParaRPr lang="fi-FI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BD9910FC-6E92-45BF-AADC-5CD89BC5690C}"/>
              </a:ext>
            </a:extLst>
          </p:cNvPr>
          <p:cNvSpPr txBox="1"/>
          <p:nvPr/>
        </p:nvSpPr>
        <p:spPr>
          <a:xfrm>
            <a:off x="6156175" y="4437112"/>
            <a:ext cx="1682948" cy="2564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Anaerobinen kynnys on korkein </a:t>
            </a:r>
            <a:r>
              <a:rPr lang="fi-FI" sz="1200" dirty="0" err="1"/>
              <a:t>kuormitusteho</a:t>
            </a:r>
            <a:r>
              <a:rPr lang="fi-FI" sz="1200" dirty="0"/>
              <a:t>, jossa keho pystyy saavuttamaan tasapainon maitohappojen kertymisen ja poistumisen välille. Kun kynnys ylitetään, maitohappojen kertyminen lihaksiin aiheuttaa uupumisen varsin lyhyessä ajassa</a:t>
            </a:r>
            <a:r>
              <a:rPr lang="fi-FI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058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A805C0-B92F-4BE7-8363-2581B6A90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ED08B485-F67A-4D58-9E6F-3FDA4B5FF4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7584842" cy="5688632"/>
          </a:xfrm>
        </p:spPr>
      </p:pic>
    </p:spTree>
    <p:extLst>
      <p:ext uri="{BB962C8B-B14F-4D97-AF65-F5344CB8AC3E}">
        <p14:creationId xmlns:p14="http://schemas.microsoft.com/office/powerpoint/2010/main" val="1041886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BD0E49-0CC1-4405-A5D9-B3A4E093D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8577959C-8CC9-4758-B8C6-040EB81FEB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0481"/>
            <a:ext cx="7312356" cy="5484267"/>
          </a:xfrm>
        </p:spPr>
      </p:pic>
    </p:spTree>
    <p:extLst>
      <p:ext uri="{BB962C8B-B14F-4D97-AF65-F5344CB8AC3E}">
        <p14:creationId xmlns:p14="http://schemas.microsoft.com/office/powerpoint/2010/main" val="2529000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r>
              <a:rPr lang="fi-FI" b="1" dirty="0" smtClean="0"/>
              <a:t>Liikuntakulttuurin muutos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400600"/>
          </a:xfrm>
        </p:spPr>
        <p:txBody>
          <a:bodyPr>
            <a:normAutofit/>
          </a:bodyPr>
          <a:lstStyle/>
          <a:p>
            <a:r>
              <a:rPr lang="fi-FI" b="1" dirty="0" smtClean="0"/>
              <a:t>Harrastukset lisääntyneet</a:t>
            </a:r>
            <a:r>
              <a:rPr lang="fi-FI" dirty="0" smtClean="0"/>
              <a:t> - silti </a:t>
            </a:r>
            <a:r>
              <a:rPr lang="fi-FI" b="1" dirty="0" smtClean="0">
                <a:solidFill>
                  <a:srgbClr val="FF0000"/>
                </a:solidFill>
              </a:rPr>
              <a:t>fyysinen </a:t>
            </a:r>
            <a:r>
              <a:rPr lang="fi-FI" dirty="0" smtClean="0"/>
              <a:t>(</a:t>
            </a:r>
            <a:r>
              <a:rPr lang="fi-FI" dirty="0" err="1" smtClean="0"/>
              <a:t>kokonais</a:t>
            </a:r>
            <a:r>
              <a:rPr lang="fi-FI" dirty="0" smtClean="0"/>
              <a:t>) </a:t>
            </a:r>
            <a:r>
              <a:rPr lang="fi-FI" b="1" dirty="0" smtClean="0">
                <a:solidFill>
                  <a:srgbClr val="FF0000"/>
                </a:solidFill>
              </a:rPr>
              <a:t>aktiivisuus laskenut</a:t>
            </a:r>
          </a:p>
          <a:p>
            <a:pPr marL="109728" indent="0">
              <a:buNone/>
            </a:pPr>
            <a:endParaRPr lang="fi-FI" b="1" dirty="0" smtClean="0">
              <a:solidFill>
                <a:srgbClr val="FF0000"/>
              </a:solidFill>
            </a:endParaRPr>
          </a:p>
          <a:p>
            <a:r>
              <a:rPr lang="fi-FI" dirty="0" smtClean="0"/>
              <a:t>Taustalla </a:t>
            </a:r>
            <a:r>
              <a:rPr lang="fi-FI" b="1" dirty="0" smtClean="0"/>
              <a:t>teollistuminen ja kaupungistuminen </a:t>
            </a:r>
            <a:r>
              <a:rPr lang="fi-FI" dirty="0" smtClean="0"/>
              <a:t>– </a:t>
            </a:r>
            <a:r>
              <a:rPr lang="fi-FI" b="1" dirty="0" smtClean="0">
                <a:solidFill>
                  <a:srgbClr val="FF0000"/>
                </a:solidFill>
              </a:rPr>
              <a:t>koneet korvanneet ihmisen lihastyön</a:t>
            </a:r>
          </a:p>
          <a:p>
            <a:pPr marL="109728" indent="0">
              <a:buNone/>
            </a:pPr>
            <a:endParaRPr lang="fi-FI" b="1" dirty="0" smtClean="0">
              <a:solidFill>
                <a:srgbClr val="FF0000"/>
              </a:solidFill>
            </a:endParaRPr>
          </a:p>
          <a:p>
            <a:r>
              <a:rPr lang="fi-FI" dirty="0" smtClean="0"/>
              <a:t>Tilanteesta voi syyttää paitsi yhteiskunnallista muutosta myös tapaamme kaunistella totuutta</a:t>
            </a:r>
          </a:p>
          <a:p>
            <a:pPr marL="109728" indent="0">
              <a:buNone/>
            </a:pPr>
            <a:endParaRPr lang="fi-FI" dirty="0"/>
          </a:p>
          <a:p>
            <a:r>
              <a:rPr lang="fi-FI" b="1" dirty="0" smtClean="0"/>
              <a:t>Seurauksena yksilön </a:t>
            </a:r>
            <a:r>
              <a:rPr lang="fi-FI" b="1" dirty="0" smtClean="0">
                <a:solidFill>
                  <a:srgbClr val="FF0000"/>
                </a:solidFill>
              </a:rPr>
              <a:t>elämänlaadun huononeminen</a:t>
            </a:r>
            <a:r>
              <a:rPr lang="fi-FI" b="1" dirty="0" smtClean="0"/>
              <a:t>, </a:t>
            </a:r>
            <a:r>
              <a:rPr lang="fi-FI" b="1" dirty="0" smtClean="0">
                <a:solidFill>
                  <a:srgbClr val="FF0000"/>
                </a:solidFill>
              </a:rPr>
              <a:t>kohonnut riski </a:t>
            </a:r>
            <a:r>
              <a:rPr lang="fi-FI" b="1" dirty="0" smtClean="0"/>
              <a:t>sairastua </a:t>
            </a:r>
            <a:r>
              <a:rPr lang="fi-FI" b="1" dirty="0" smtClean="0">
                <a:solidFill>
                  <a:srgbClr val="FF0000"/>
                </a:solidFill>
              </a:rPr>
              <a:t>elämäntapasairauksiin</a:t>
            </a:r>
          </a:p>
          <a:p>
            <a:pPr marL="109728" indent="0">
              <a:buNone/>
            </a:pPr>
            <a:endParaRPr lang="fi-FI" b="1" dirty="0" smtClean="0">
              <a:solidFill>
                <a:srgbClr val="FF0000"/>
              </a:solidFill>
            </a:endParaRPr>
          </a:p>
          <a:p>
            <a:r>
              <a:rPr lang="fi-FI" b="1" dirty="0" smtClean="0"/>
              <a:t> Lisäksi väsyneet työikäiset ja sairaat vanhukset </a:t>
            </a:r>
            <a:r>
              <a:rPr lang="fi-FI" b="1" dirty="0" smtClean="0">
                <a:solidFill>
                  <a:srgbClr val="FF0000"/>
                </a:solidFill>
              </a:rPr>
              <a:t>tulevat rasittamaan kansantalouttamme</a:t>
            </a:r>
            <a:endParaRPr lang="fi-FI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90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994122"/>
          </a:xfrm>
        </p:spPr>
        <p:txBody>
          <a:bodyPr>
            <a:normAutofit/>
          </a:bodyPr>
          <a:lstStyle/>
          <a:p>
            <a:r>
              <a:rPr lang="fi-FI" sz="4000" b="1" dirty="0" smtClean="0"/>
              <a:t>Havaintoja nykypäivän </a:t>
            </a:r>
            <a:r>
              <a:rPr lang="fi-FI" sz="4000" b="1" dirty="0"/>
              <a:t>liikunnasta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752"/>
            <a:ext cx="8568952" cy="53285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i-FI" sz="2400" b="1" dirty="0" smtClean="0"/>
              <a:t>Polarisoituminen</a:t>
            </a:r>
            <a:r>
              <a:rPr lang="fi-FI" sz="2400" dirty="0" smtClean="0"/>
              <a:t> voimakasta (jopa </a:t>
            </a:r>
            <a:r>
              <a:rPr lang="fi-FI" sz="2400" dirty="0"/>
              <a:t>2-20% lapsista ei liiku lainkaan</a:t>
            </a:r>
            <a:r>
              <a:rPr lang="fi-FI" sz="2400" dirty="0" smtClean="0"/>
              <a:t>!!!)</a:t>
            </a:r>
          </a:p>
          <a:p>
            <a:pPr>
              <a:lnSpc>
                <a:spcPct val="150000"/>
              </a:lnSpc>
            </a:pPr>
            <a:r>
              <a:rPr lang="fi-FI" sz="2400" b="1" dirty="0" smtClean="0"/>
              <a:t>Urheiluseuran jäsenyys </a:t>
            </a:r>
            <a:r>
              <a:rPr lang="fi-FI" sz="2400" dirty="0" smtClean="0"/>
              <a:t>hieman lisääntynyt (mutta </a:t>
            </a:r>
            <a:r>
              <a:rPr lang="fi-FI" sz="2400" b="1" dirty="0" smtClean="0">
                <a:solidFill>
                  <a:srgbClr val="FF0000"/>
                </a:solidFill>
              </a:rPr>
              <a:t>ei </a:t>
            </a:r>
            <a:r>
              <a:rPr lang="fi-FI" sz="2400" b="1" dirty="0">
                <a:solidFill>
                  <a:srgbClr val="FF0000"/>
                </a:solidFill>
              </a:rPr>
              <a:t>riitä kompensoimaan omatoimisen liikunnan </a:t>
            </a:r>
            <a:r>
              <a:rPr lang="fi-FI" sz="2400" b="1" dirty="0" smtClean="0">
                <a:solidFill>
                  <a:srgbClr val="FF0000"/>
                </a:solidFill>
              </a:rPr>
              <a:t>vähenemistä</a:t>
            </a:r>
            <a:r>
              <a:rPr lang="fi-FI" sz="24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fi-FI" sz="2400" dirty="0" smtClean="0"/>
              <a:t>Harrastettu </a:t>
            </a:r>
            <a:r>
              <a:rPr lang="fi-FI" sz="2400" b="1" dirty="0" smtClean="0"/>
              <a:t>lajikirjo kasvanut ja suositut lajit muuttuneet </a:t>
            </a:r>
            <a:r>
              <a:rPr lang="fi-FI" sz="2400" dirty="0" smtClean="0"/>
              <a:t>(vähemmän ”fyysiset” lajit lisääntyneet) </a:t>
            </a:r>
          </a:p>
          <a:p>
            <a:pPr>
              <a:lnSpc>
                <a:spcPct val="150000"/>
              </a:lnSpc>
            </a:pPr>
            <a:r>
              <a:rPr lang="fi-FI" sz="2400" b="1" dirty="0" smtClean="0"/>
              <a:t>Istuminen ja muu inaktiivisuus lisääntynyt </a:t>
            </a:r>
            <a:r>
              <a:rPr lang="fi-FI" sz="2400" dirty="0" smtClean="0"/>
              <a:t>(</a:t>
            </a:r>
            <a:r>
              <a:rPr lang="fi-FI" sz="2400" b="1" dirty="0" smtClean="0">
                <a:solidFill>
                  <a:srgbClr val="FF0000"/>
                </a:solidFill>
              </a:rPr>
              <a:t>erityisesti ruutuaika</a:t>
            </a:r>
            <a:r>
              <a:rPr lang="fi-FI" sz="2400" dirty="0" smtClean="0">
                <a:solidFill>
                  <a:srgbClr val="FF0000"/>
                </a:solidFill>
              </a:rPr>
              <a:t> </a:t>
            </a:r>
            <a:r>
              <a:rPr lang="fi-FI" sz="2400" dirty="0" smtClean="0"/>
              <a:t>lisääntynyt)</a:t>
            </a:r>
          </a:p>
          <a:p>
            <a:pPr marL="0" indent="0">
              <a:lnSpc>
                <a:spcPct val="150000"/>
              </a:lnSpc>
              <a:buNone/>
            </a:pPr>
            <a:endParaRPr lang="fi-FI" sz="2400" dirty="0"/>
          </a:p>
          <a:p>
            <a:pPr>
              <a:lnSpc>
                <a:spcPct val="150000"/>
              </a:lnSpc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13224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Harjoittelun periaatteita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8650" y="1340768"/>
            <a:ext cx="7886700" cy="4836195"/>
          </a:xfrm>
        </p:spPr>
        <p:txBody>
          <a:bodyPr/>
          <a:lstStyle/>
          <a:p>
            <a:r>
              <a:rPr lang="fi-FI" dirty="0" smtClean="0"/>
              <a:t>Kuntoile säännöllisesti. Lisää harjoitusmäärää, tehoa pikkuhiljaa </a:t>
            </a:r>
            <a:r>
              <a:rPr lang="fi-FI" dirty="0" smtClean="0">
                <a:sym typeface="Wingdings" panose="05000000000000000000" pitchFamily="2" charset="2"/>
              </a:rPr>
              <a:t> progressiivisuus.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Pidä lepopäiviä/kevyitä päiviä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Harjoittele monipuolisesti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Muista peruskestävyys, luo pohjan muulle </a:t>
            </a:r>
            <a:r>
              <a:rPr lang="fi-FI" dirty="0" err="1" smtClean="0">
                <a:sym typeface="Wingdings" panose="05000000000000000000" pitchFamily="2" charset="2"/>
              </a:rPr>
              <a:t>kestäövyysharjoittelulle</a:t>
            </a:r>
            <a:r>
              <a:rPr lang="fi-FI" dirty="0" smtClean="0">
                <a:sym typeface="Wingdings" panose="05000000000000000000" pitchFamily="2" charset="2"/>
              </a:rPr>
              <a:t>.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Jaa voimaharjoittelu eri päiville.</a:t>
            </a:r>
          </a:p>
          <a:p>
            <a:endParaRPr lang="fi-FI" dirty="0">
              <a:sym typeface="Wingdings" panose="05000000000000000000" pitchFamily="2" charset="2"/>
            </a:endParaRPr>
          </a:p>
          <a:p>
            <a:r>
              <a:rPr lang="fi-FI" dirty="0" smtClean="0">
                <a:sym typeface="Wingdings" panose="05000000000000000000" pitchFamily="2" charset="2"/>
              </a:rPr>
              <a:t>Nauti liikunnasta JA KOKEILE UUSIA LAJEJA!!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72436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tsikko 1"/>
          <p:cNvSpPr>
            <a:spLocks noGrp="1"/>
          </p:cNvSpPr>
          <p:nvPr>
            <p:ph type="title"/>
          </p:nvPr>
        </p:nvSpPr>
        <p:spPr>
          <a:xfrm>
            <a:off x="3103562" y="548680"/>
            <a:ext cx="5432425" cy="1214016"/>
          </a:xfrm>
        </p:spPr>
        <p:txBody>
          <a:bodyPr/>
          <a:lstStyle/>
          <a:p>
            <a:pPr eaLnBrk="1" hangingPunct="1"/>
            <a:r>
              <a:rPr lang="fi-FI" altLang="fi-FI" sz="3600" dirty="0">
                <a:latin typeface="Chaparral Pro" pitchFamily="18" charset="0"/>
              </a:rPr>
              <a:t>Terveyskäyttäytyminen on monimutkaista</a:t>
            </a:r>
            <a:endParaRPr lang="fi-FI" alt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8650" y="1825625"/>
            <a:ext cx="5072063" cy="45148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i-FI" altLang="fi-FI" sz="2400" dirty="0">
                <a:latin typeface="Chaparral Pro" pitchFamily="18" charset="0"/>
              </a:rPr>
              <a:t>Mitä terveyskäyttäytymisellä tarkoitetaan?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sz="2400" dirty="0">
                <a:latin typeface="Chaparral Pro" pitchFamily="18" charset="0"/>
              </a:rPr>
              <a:t>Miten ihmisen terveyskäyttäytyminen vaikuttaa </a:t>
            </a:r>
          </a:p>
          <a:p>
            <a:pPr marL="455613" lvl="1" indent="0" eaLnBrk="1" hangingPunct="1">
              <a:lnSpc>
                <a:spcPct val="80000"/>
              </a:lnSpc>
              <a:buFont typeface="Arial" charset="0"/>
              <a:buNone/>
            </a:pPr>
            <a:r>
              <a:rPr lang="fi-FI" altLang="fi-FI" dirty="0">
                <a:latin typeface="Chaparral Pro" pitchFamily="18" charset="0"/>
              </a:rPr>
              <a:t>  a. yksilöön itseensä </a:t>
            </a:r>
          </a:p>
          <a:p>
            <a:pPr marL="455613" lvl="1" indent="0" eaLnBrk="1" hangingPunct="1">
              <a:lnSpc>
                <a:spcPct val="80000"/>
              </a:lnSpc>
              <a:buFont typeface="Arial" charset="0"/>
              <a:buNone/>
            </a:pPr>
            <a:r>
              <a:rPr lang="fi-FI" altLang="fi-FI" dirty="0">
                <a:latin typeface="Chaparral Pro" pitchFamily="18" charset="0"/>
              </a:rPr>
              <a:t>  b. läheisiin ihmisiin</a:t>
            </a:r>
          </a:p>
          <a:p>
            <a:pPr marL="455613" lvl="1" indent="0" eaLnBrk="1" hangingPunct="1">
              <a:lnSpc>
                <a:spcPct val="80000"/>
              </a:lnSpc>
              <a:buFont typeface="Arial" charset="0"/>
              <a:buNone/>
            </a:pPr>
            <a:r>
              <a:rPr lang="fi-FI" altLang="fi-FI" dirty="0">
                <a:latin typeface="Chaparral Pro" pitchFamily="18" charset="0"/>
              </a:rPr>
              <a:t>  c. yhteiskuntaan?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sz="2400" dirty="0">
                <a:latin typeface="Chaparral Pro" pitchFamily="18" charset="0"/>
              </a:rPr>
              <a:t>Miksi on tärkeää pyrkiä vaikuttamaan ihmisten terveyskäyttäytymiseen? 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sz="2400" dirty="0">
                <a:latin typeface="Chaparral Pro" pitchFamily="18" charset="0"/>
              </a:rPr>
              <a:t>Miten siihen on mahdollista vaikuttaa?  </a:t>
            </a:r>
          </a:p>
        </p:txBody>
      </p:sp>
      <p:pic>
        <p:nvPicPr>
          <p:cNvPr id="6148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2035175"/>
            <a:ext cx="2528888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7256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94123"/>
          </a:xfrm>
        </p:spPr>
        <p:txBody>
          <a:bodyPr/>
          <a:lstStyle/>
          <a:p>
            <a:r>
              <a:rPr lang="fi-FI" b="1" dirty="0"/>
              <a:t>Istumisen terveyshaitat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251520" y="1484784"/>
            <a:ext cx="8568952" cy="5082990"/>
          </a:xfrm>
        </p:spPr>
        <p:txBody>
          <a:bodyPr>
            <a:normAutofit/>
          </a:bodyPr>
          <a:lstStyle/>
          <a:p>
            <a:pPr marL="354013" indent="-265113"/>
            <a:r>
              <a:rPr lang="fi-FI" sz="2200" dirty="0"/>
              <a:t>UKK-instituutin johtaja Tommi Vasankari:</a:t>
            </a:r>
          </a:p>
          <a:p>
            <a:pPr marL="354013" indent="-265113">
              <a:buNone/>
            </a:pPr>
            <a:endParaRPr lang="fi-FI" sz="2200" dirty="0"/>
          </a:p>
          <a:p>
            <a:pPr marL="354013" indent="-265113" algn="just">
              <a:buFont typeface="Arial" panose="020B0604020202020204" pitchFamily="34" charset="0"/>
              <a:buChar char="•"/>
            </a:pPr>
            <a:r>
              <a:rPr lang="fi-FI" sz="2200" dirty="0"/>
              <a:t>"On huomattu, että </a:t>
            </a:r>
            <a:r>
              <a:rPr lang="fi-FI" sz="2200" b="1" dirty="0">
                <a:solidFill>
                  <a:srgbClr val="FF0000"/>
                </a:solidFill>
              </a:rPr>
              <a:t>runsas istuminen on itsenäinen kuolemaa aiheuttava riskitekijä</a:t>
            </a:r>
            <a:r>
              <a:rPr lang="fi-FI" sz="2200" dirty="0"/>
              <a:t>, vaikka liikkuisi paljon. Logiikka on sama kuin tupakoinnissa. Ei tunnin lenkki poista niitä haittoja, joita syntyy, kun polttaa askin tupakkaa”.</a:t>
            </a:r>
          </a:p>
          <a:p>
            <a:pPr marL="354013" indent="-265113" algn="just">
              <a:buFont typeface="Arial" panose="020B0604020202020204" pitchFamily="34" charset="0"/>
              <a:buChar char="•"/>
            </a:pPr>
            <a:endParaRPr lang="fi-FI" sz="2200" dirty="0"/>
          </a:p>
          <a:p>
            <a:pPr marL="354013" indent="-265113" algn="just">
              <a:buFont typeface="Arial" panose="020B0604020202020204" pitchFamily="34" charset="0"/>
              <a:buChar char="•"/>
            </a:pPr>
            <a:r>
              <a:rPr lang="fi-FI" sz="2200" b="1" dirty="0">
                <a:solidFill>
                  <a:srgbClr val="FF0000"/>
                </a:solidFill>
              </a:rPr>
              <a:t>Istumisen aiheuttamia sairauksia ovat esimerkiksi sydän- ja verisuonitaudit ja kakkostyypin diabetes</a:t>
            </a:r>
            <a:r>
              <a:rPr lang="fi-FI" sz="2200" dirty="0"/>
              <a:t>. Kaikkia haittoja ei vielä edes tiedetä, sillä tutkijat ovat heränneet selvittämään istumisen vaaroja vasta viime vuosina. Mutta se tiedetään, että istumatyöläinen kuluttaa pahimmillaan vain neljä prosenttia enemmän kuin sohvaperuna.</a:t>
            </a:r>
          </a:p>
          <a:p>
            <a:pPr marL="354013" indent="-265113" algn="just">
              <a:buFont typeface="Arial" panose="020B0604020202020204" pitchFamily="34" charset="0"/>
              <a:buChar char="•"/>
            </a:pPr>
            <a:endParaRPr lang="fi-FI" sz="2200" dirty="0"/>
          </a:p>
          <a:p>
            <a:pPr marL="354013" indent="-265113" algn="just">
              <a:buFont typeface="Arial" panose="020B0604020202020204" pitchFamily="34" charset="0"/>
              <a:buChar char="•"/>
            </a:pPr>
            <a:r>
              <a:rPr lang="fi-FI" sz="2200" dirty="0"/>
              <a:t>Istumissuositus?</a:t>
            </a:r>
          </a:p>
        </p:txBody>
      </p:sp>
    </p:spTree>
    <p:extLst>
      <p:ext uri="{BB962C8B-B14F-4D97-AF65-F5344CB8AC3E}">
        <p14:creationId xmlns:p14="http://schemas.microsoft.com/office/powerpoint/2010/main" val="925715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16202" y="548680"/>
            <a:ext cx="5327650" cy="7921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i-FI" altLang="fi-FI" sz="3600" b="1" dirty="0">
                <a:latin typeface="Cambria" pitchFamily="18" charset="0"/>
              </a:rPr>
              <a:t>Terveysosaamisen ulottuvuudet</a:t>
            </a:r>
            <a:endParaRPr lang="en-US" altLang="fi-FI" sz="3600" b="1" dirty="0">
              <a:latin typeface="Cambria" pitchFamily="18" charset="0"/>
            </a:endParaRPr>
          </a:p>
        </p:txBody>
      </p:sp>
      <p:sp>
        <p:nvSpPr>
          <p:cNvPr id="16387" name="Dian numeron paikkamerkki 3"/>
          <p:cNvSpPr>
            <a:spLocks noGrp="1"/>
          </p:cNvSpPr>
          <p:nvPr>
            <p:ph type="sldNum" sz="quarter" idx="12"/>
          </p:nvPr>
        </p:nvSpPr>
        <p:spPr bwMode="auto">
          <a:xfrm>
            <a:off x="250825" y="627062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fld id="{43962775-8A81-4BBA-98A4-232D61855146}" type="slidenum">
              <a:rPr lang="en-US" altLang="fi-FI" sz="1400" smtClean="0">
                <a:latin typeface="Arial" charset="0"/>
                <a:cs typeface="Times New Roman" pitchFamily="18" charset="0"/>
              </a:rPr>
              <a:pPr algn="l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en-US" altLang="fi-FI" sz="1400">
              <a:latin typeface="Arial" charset="0"/>
              <a:cs typeface="Times New Roman" pitchFamily="18" charset="0"/>
            </a:endParaRPr>
          </a:p>
        </p:txBody>
      </p:sp>
      <p:sp>
        <p:nvSpPr>
          <p:cNvPr id="6" name="Ellipsi 5"/>
          <p:cNvSpPr/>
          <p:nvPr/>
        </p:nvSpPr>
        <p:spPr>
          <a:xfrm>
            <a:off x="539750" y="2852738"/>
            <a:ext cx="2232025" cy="1296987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i-FI" b="1" dirty="0">
                <a:solidFill>
                  <a:schemeClr val="tx1"/>
                </a:solidFill>
              </a:rPr>
              <a:t>TERVEYS-OSAAMINEN</a:t>
            </a:r>
          </a:p>
        </p:txBody>
      </p:sp>
      <p:sp>
        <p:nvSpPr>
          <p:cNvPr id="7" name="Pyöristetty suorakulmio 6"/>
          <p:cNvSpPr/>
          <p:nvPr/>
        </p:nvSpPr>
        <p:spPr>
          <a:xfrm>
            <a:off x="3348038" y="1196975"/>
            <a:ext cx="1584325" cy="936625"/>
          </a:xfrm>
          <a:prstGeom prst="roundRect">
            <a:avLst/>
          </a:prstGeom>
          <a:solidFill>
            <a:srgbClr val="FFD54F">
              <a:alpha val="2470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i-FI" b="1" dirty="0">
                <a:solidFill>
                  <a:schemeClr val="tx1"/>
                </a:solidFill>
              </a:rPr>
              <a:t>Tiedot </a:t>
            </a:r>
          </a:p>
        </p:txBody>
      </p:sp>
      <p:sp>
        <p:nvSpPr>
          <p:cNvPr id="8" name="Pyöristetty suorakulmio 7"/>
          <p:cNvSpPr/>
          <p:nvPr/>
        </p:nvSpPr>
        <p:spPr>
          <a:xfrm>
            <a:off x="3348038" y="2276475"/>
            <a:ext cx="1800026" cy="936625"/>
          </a:xfrm>
          <a:prstGeom prst="roundRect">
            <a:avLst/>
          </a:prstGeom>
          <a:solidFill>
            <a:srgbClr val="FFD54F">
              <a:alpha val="2470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i-FI" b="1" dirty="0">
                <a:solidFill>
                  <a:schemeClr val="tx1"/>
                </a:solidFill>
              </a:rPr>
              <a:t>Terveystaidot</a:t>
            </a:r>
          </a:p>
        </p:txBody>
      </p:sp>
      <p:sp>
        <p:nvSpPr>
          <p:cNvPr id="9" name="Pyöristetty suorakulmio 8"/>
          <p:cNvSpPr/>
          <p:nvPr/>
        </p:nvSpPr>
        <p:spPr>
          <a:xfrm>
            <a:off x="3348038" y="3357563"/>
            <a:ext cx="1584325" cy="935037"/>
          </a:xfrm>
          <a:prstGeom prst="roundRect">
            <a:avLst/>
          </a:prstGeom>
          <a:solidFill>
            <a:srgbClr val="FFD54F">
              <a:alpha val="2470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i-FI" b="1" dirty="0">
                <a:solidFill>
                  <a:schemeClr val="tx1"/>
                </a:solidFill>
              </a:rPr>
              <a:t>Itsenäinen kriittinen ajattelu</a:t>
            </a:r>
          </a:p>
        </p:txBody>
      </p:sp>
      <p:sp>
        <p:nvSpPr>
          <p:cNvPr id="10" name="Pyöristetty suorakulmio 9"/>
          <p:cNvSpPr/>
          <p:nvPr/>
        </p:nvSpPr>
        <p:spPr>
          <a:xfrm>
            <a:off x="3348038" y="4437063"/>
            <a:ext cx="1728018" cy="936625"/>
          </a:xfrm>
          <a:prstGeom prst="roundRect">
            <a:avLst/>
          </a:prstGeom>
          <a:solidFill>
            <a:srgbClr val="FFD54F">
              <a:alpha val="2470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i-FI" b="1" dirty="0">
                <a:solidFill>
                  <a:schemeClr val="tx1"/>
                </a:solidFill>
              </a:rPr>
              <a:t>Itsetuntemus</a:t>
            </a:r>
          </a:p>
        </p:txBody>
      </p:sp>
      <p:sp>
        <p:nvSpPr>
          <p:cNvPr id="11" name="Pyöristetty suorakulmio 10"/>
          <p:cNvSpPr/>
          <p:nvPr/>
        </p:nvSpPr>
        <p:spPr>
          <a:xfrm>
            <a:off x="3348038" y="5516563"/>
            <a:ext cx="1584325" cy="936625"/>
          </a:xfrm>
          <a:prstGeom prst="roundRect">
            <a:avLst/>
          </a:prstGeom>
          <a:solidFill>
            <a:srgbClr val="FFD54F">
              <a:alpha val="2470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i-FI" b="1" dirty="0">
                <a:solidFill>
                  <a:schemeClr val="tx1"/>
                </a:solidFill>
              </a:rPr>
              <a:t>Vastuu</a:t>
            </a:r>
          </a:p>
        </p:txBody>
      </p:sp>
      <p:cxnSp>
        <p:nvCxnSpPr>
          <p:cNvPr id="21" name="Suora nuoliyhdysviiva 20"/>
          <p:cNvCxnSpPr>
            <a:stCxn id="6" idx="0"/>
            <a:endCxn id="7" idx="1"/>
          </p:cNvCxnSpPr>
          <p:nvPr/>
        </p:nvCxnSpPr>
        <p:spPr>
          <a:xfrm rot="5400000" flipH="1" flipV="1">
            <a:off x="1908176" y="1412875"/>
            <a:ext cx="1187450" cy="1692275"/>
          </a:xfrm>
          <a:prstGeom prst="straightConnector1">
            <a:avLst/>
          </a:prstGeom>
          <a:ln w="28575">
            <a:solidFill>
              <a:srgbClr val="A9DA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uora nuoliyhdysviiva 21"/>
          <p:cNvCxnSpPr>
            <a:stCxn id="6" idx="7"/>
            <a:endCxn id="8" idx="1"/>
          </p:cNvCxnSpPr>
          <p:nvPr/>
        </p:nvCxnSpPr>
        <p:spPr>
          <a:xfrm flipV="1">
            <a:off x="2444903" y="2744788"/>
            <a:ext cx="903135" cy="297889"/>
          </a:xfrm>
          <a:prstGeom prst="straightConnector1">
            <a:avLst/>
          </a:prstGeom>
          <a:ln w="28575">
            <a:solidFill>
              <a:srgbClr val="A9DA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uora nuoliyhdysviiva 24"/>
          <p:cNvCxnSpPr>
            <a:stCxn id="6" idx="6"/>
            <a:endCxn id="9" idx="1"/>
          </p:cNvCxnSpPr>
          <p:nvPr/>
        </p:nvCxnSpPr>
        <p:spPr>
          <a:xfrm>
            <a:off x="2771775" y="3500438"/>
            <a:ext cx="576263" cy="323850"/>
          </a:xfrm>
          <a:prstGeom prst="straightConnector1">
            <a:avLst/>
          </a:prstGeom>
          <a:ln w="28575">
            <a:solidFill>
              <a:srgbClr val="A9DA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uora nuoliyhdysviiva 27"/>
          <p:cNvCxnSpPr>
            <a:stCxn id="6" idx="5"/>
            <a:endCxn id="10" idx="1"/>
          </p:cNvCxnSpPr>
          <p:nvPr/>
        </p:nvCxnSpPr>
        <p:spPr>
          <a:xfrm>
            <a:off x="2444903" y="3959786"/>
            <a:ext cx="903135" cy="945590"/>
          </a:xfrm>
          <a:prstGeom prst="straightConnector1">
            <a:avLst/>
          </a:prstGeom>
          <a:ln w="28575">
            <a:solidFill>
              <a:srgbClr val="A9DA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uora nuoliyhdysviiva 30"/>
          <p:cNvCxnSpPr>
            <a:stCxn id="6" idx="4"/>
            <a:endCxn id="11" idx="1"/>
          </p:cNvCxnSpPr>
          <p:nvPr/>
        </p:nvCxnSpPr>
        <p:spPr>
          <a:xfrm rot="16200000" flipH="1">
            <a:off x="1584326" y="4221162"/>
            <a:ext cx="1835150" cy="1692275"/>
          </a:xfrm>
          <a:prstGeom prst="straightConnector1">
            <a:avLst/>
          </a:prstGeom>
          <a:ln w="28575">
            <a:solidFill>
              <a:srgbClr val="A9DA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uorakulmio 1"/>
          <p:cNvSpPr/>
          <p:nvPr/>
        </p:nvSpPr>
        <p:spPr>
          <a:xfrm>
            <a:off x="6300788" y="2085975"/>
            <a:ext cx="2214562" cy="2016125"/>
          </a:xfrm>
          <a:prstGeom prst="rect">
            <a:avLst/>
          </a:prstGeom>
          <a:solidFill>
            <a:srgbClr val="33A9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i-FI" dirty="0">
                <a:solidFill>
                  <a:schemeClr val="bg1"/>
                </a:solidFill>
              </a:rPr>
              <a:t>Antakaa esimerkki jokaisesta terveysosaamisen ulottuvuudesta, aiheena fyysinen toimintakyky.</a:t>
            </a:r>
          </a:p>
        </p:txBody>
      </p:sp>
    </p:spTree>
    <p:extLst>
      <p:ext uri="{BB962C8B-B14F-4D97-AF65-F5344CB8AC3E}">
        <p14:creationId xmlns:p14="http://schemas.microsoft.com/office/powerpoint/2010/main" val="351999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u="sng">
                <a:solidFill>
                  <a:srgbClr val="02B9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LIIKUNNAN VAAROJEN JA HYÖTYJEN SUHDE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19F952-F86A-400F-BA7A-56ACD95B1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365126"/>
            <a:ext cx="7471742" cy="1325563"/>
          </a:xfrm>
        </p:spPr>
        <p:txBody>
          <a:bodyPr>
            <a:normAutofit fontScale="90000"/>
          </a:bodyPr>
          <a:lstStyle/>
          <a:p>
            <a:r>
              <a:rPr lang="fi-FI" b="1" dirty="0"/>
              <a:t/>
            </a:r>
            <a:br>
              <a:rPr lang="fi-FI" b="1" dirty="0"/>
            </a:br>
            <a:r>
              <a:rPr lang="fi-FI" sz="4400" b="1" dirty="0"/>
              <a:t>Miksi Terveysriskit ja haitat kasvavat mitä kovemmin treenaa??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1ABA8AF-94FE-4C83-BD22-888EAEE0D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187" y="2348880"/>
            <a:ext cx="5381625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40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5040560" cy="980728"/>
          </a:xfrm>
        </p:spPr>
        <p:txBody>
          <a:bodyPr>
            <a:normAutofit/>
          </a:bodyPr>
          <a:lstStyle/>
          <a:p>
            <a:r>
              <a:rPr lang="fi-FI" sz="2800" b="1" dirty="0">
                <a:solidFill>
                  <a:schemeClr val="tx1"/>
                </a:solidFill>
                <a:latin typeface="Verdana" pitchFamily="34" charset="0"/>
              </a:rPr>
              <a:t>SUPERKOMPENSAATIO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4437112"/>
            <a:ext cx="8748464" cy="2160240"/>
          </a:xfrm>
        </p:spPr>
        <p:txBody>
          <a:bodyPr>
            <a:normAutofit/>
          </a:bodyPr>
          <a:lstStyle/>
          <a:p>
            <a:r>
              <a:rPr lang="fi-FI" sz="2400" dirty="0"/>
              <a:t>Fyysisellä </a:t>
            </a:r>
            <a:r>
              <a:rPr lang="fi-FI" sz="2400" b="1" dirty="0"/>
              <a:t>kuormituksella järkytetään elimistön tasapainotilaa</a:t>
            </a:r>
            <a:r>
              <a:rPr lang="fi-FI" sz="2400" dirty="0"/>
              <a:t>, </a:t>
            </a:r>
            <a:r>
              <a:rPr lang="fi-FI" sz="2400" b="1" dirty="0">
                <a:solidFill>
                  <a:srgbClr val="FF0000"/>
                </a:solidFill>
              </a:rPr>
              <a:t>jonka jälkeen elimistö pyrkii rakentumaan aiempaa vahvemmaksi</a:t>
            </a:r>
            <a:r>
              <a:rPr lang="fi-FI" sz="2400" dirty="0"/>
              <a:t>.</a:t>
            </a:r>
          </a:p>
          <a:p>
            <a:r>
              <a:rPr lang="fi-FI" sz="2400" u="sng" dirty="0"/>
              <a:t>Harjoitusvaikutus syntyy levon ja unen aikana</a:t>
            </a:r>
            <a:r>
              <a:rPr lang="fi-FI" sz="2400" dirty="0"/>
              <a:t>,  myös ravinnolla on tärkeä merkitys.</a:t>
            </a:r>
          </a:p>
          <a:p>
            <a:endParaRPr lang="fi-FI" sz="28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34" y="778679"/>
            <a:ext cx="5419974" cy="363025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497F1B-3700-43D5-AEA5-CE7A0D85C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Kun taas….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1ADD3BD4-1F9C-4A2E-BDD4-43D76274AF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80" y="1825625"/>
            <a:ext cx="7477239" cy="4351338"/>
          </a:xfrm>
        </p:spPr>
      </p:pic>
    </p:spTree>
    <p:extLst>
      <p:ext uri="{BB962C8B-B14F-4D97-AF65-F5344CB8AC3E}">
        <p14:creationId xmlns:p14="http://schemas.microsoft.com/office/powerpoint/2010/main" val="70424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066800"/>
          </a:xfrm>
        </p:spPr>
        <p:txBody>
          <a:bodyPr/>
          <a:lstStyle/>
          <a:p>
            <a:r>
              <a:rPr lang="fi-FI" dirty="0">
                <a:solidFill>
                  <a:srgbClr val="0089C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Terveysliikunnan</a:t>
            </a:r>
            <a:r>
              <a:rPr lang="fi-FI" dirty="0">
                <a:solidFill>
                  <a:srgbClr val="0089CE"/>
                </a:solidFill>
              </a:rPr>
              <a:t> </a:t>
            </a:r>
            <a:r>
              <a:rPr lang="fi-FI" dirty="0">
                <a:solidFill>
                  <a:srgbClr val="0089C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vaikutukset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79512" y="1484784"/>
            <a:ext cx="4536504" cy="529060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fi-FI" sz="1800" b="1" u="sng" dirty="0"/>
              <a:t>Liikunnan fyysiset vaikutukset: </a:t>
            </a:r>
          </a:p>
          <a:p>
            <a:pPr>
              <a:lnSpc>
                <a:spcPct val="80000"/>
              </a:lnSpc>
              <a:buFontTx/>
              <a:buNone/>
            </a:pPr>
            <a:endParaRPr lang="fi-FI" sz="1800" b="1" u="sng" dirty="0"/>
          </a:p>
          <a:p>
            <a:pPr>
              <a:lnSpc>
                <a:spcPct val="160000"/>
              </a:lnSpc>
            </a:pPr>
            <a:r>
              <a:rPr lang="fi-FI" sz="2100" b="0" dirty="0"/>
              <a:t>Vahvistaa luustoa ja lihaksistoa</a:t>
            </a:r>
          </a:p>
          <a:p>
            <a:pPr>
              <a:lnSpc>
                <a:spcPct val="160000"/>
              </a:lnSpc>
            </a:pPr>
            <a:r>
              <a:rPr lang="fi-FI" sz="2100" b="0" dirty="0"/>
              <a:t>Parantaa ja ylläpitää nivelten toimintaa</a:t>
            </a:r>
          </a:p>
          <a:p>
            <a:pPr>
              <a:lnSpc>
                <a:spcPct val="160000"/>
              </a:lnSpc>
            </a:pPr>
            <a:r>
              <a:rPr lang="fi-FI" sz="2100" b="0" dirty="0"/>
              <a:t>Pienentää aikuisiän diabetekseen sairastumisen riskiä</a:t>
            </a:r>
          </a:p>
          <a:p>
            <a:pPr>
              <a:lnSpc>
                <a:spcPct val="160000"/>
              </a:lnSpc>
            </a:pPr>
            <a:r>
              <a:rPr lang="fi-FI" sz="2100" b="0" dirty="0"/>
              <a:t>Pienentää ennenaikaisen sydän- ja aivohalvauksen riskiä</a:t>
            </a:r>
          </a:p>
          <a:p>
            <a:pPr>
              <a:lnSpc>
                <a:spcPct val="160000"/>
              </a:lnSpc>
            </a:pPr>
            <a:r>
              <a:rPr lang="fi-FI" sz="2100" b="0" dirty="0"/>
              <a:t>Auttaa pitämään painon kurissa tai alentamaan sitä</a:t>
            </a:r>
          </a:p>
          <a:p>
            <a:pPr>
              <a:lnSpc>
                <a:spcPct val="160000"/>
              </a:lnSpc>
            </a:pPr>
            <a:r>
              <a:rPr lang="fi-FI" sz="2100" b="0" dirty="0"/>
              <a:t>Parantaa vastustuskykyä.</a:t>
            </a:r>
          </a:p>
          <a:p>
            <a:pPr>
              <a:lnSpc>
                <a:spcPct val="160000"/>
              </a:lnSpc>
            </a:pPr>
            <a:r>
              <a:rPr lang="fi-FI" sz="2100" b="0" dirty="0"/>
              <a:t>Alentaa verenpainetta.</a:t>
            </a:r>
          </a:p>
          <a:p>
            <a:pPr>
              <a:lnSpc>
                <a:spcPct val="160000"/>
              </a:lnSpc>
            </a:pPr>
            <a:r>
              <a:rPr lang="fi-FI" sz="2100" b="0" dirty="0"/>
              <a:t> Vähentää riskiä sairastua paksusuolen syöpään. </a:t>
            </a:r>
            <a:br>
              <a:rPr lang="fi-FI" sz="2100" b="0" dirty="0"/>
            </a:br>
            <a:endParaRPr lang="fi-FI" sz="2100" b="0" u="sng" dirty="0"/>
          </a:p>
          <a:p>
            <a:pPr>
              <a:lnSpc>
                <a:spcPct val="80000"/>
              </a:lnSpc>
              <a:buFontTx/>
              <a:buNone/>
            </a:pPr>
            <a:endParaRPr lang="fi-FI" sz="800" b="0" dirty="0"/>
          </a:p>
          <a:p>
            <a:pPr>
              <a:lnSpc>
                <a:spcPct val="80000"/>
              </a:lnSpc>
              <a:buFontTx/>
              <a:buNone/>
            </a:pPr>
            <a:endParaRPr lang="fi-FI" sz="800" b="0" dirty="0"/>
          </a:p>
          <a:p>
            <a:pPr>
              <a:lnSpc>
                <a:spcPct val="80000"/>
              </a:lnSpc>
              <a:buFontTx/>
              <a:buNone/>
            </a:pPr>
            <a:endParaRPr lang="fi-FI" sz="200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316288" cy="529060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fi-FI" b="1" u="sng" dirty="0"/>
              <a:t>Liikunnan psyykkiset vaikutukset</a:t>
            </a:r>
            <a:r>
              <a:rPr lang="fi-FI" u="sng" dirty="0"/>
              <a:t>:</a:t>
            </a:r>
          </a:p>
          <a:p>
            <a:pPr>
              <a:lnSpc>
                <a:spcPct val="80000"/>
              </a:lnSpc>
              <a:buFontTx/>
              <a:buNone/>
            </a:pPr>
            <a:endParaRPr lang="fi-FI" dirty="0"/>
          </a:p>
          <a:p>
            <a:pPr>
              <a:lnSpc>
                <a:spcPct val="110000"/>
              </a:lnSpc>
            </a:pPr>
            <a:r>
              <a:rPr lang="fi-FI" dirty="0"/>
              <a:t>Kohottaa mielialaa ja vireystilaa.</a:t>
            </a:r>
          </a:p>
          <a:p>
            <a:pPr>
              <a:lnSpc>
                <a:spcPct val="110000"/>
              </a:lnSpc>
            </a:pPr>
            <a:r>
              <a:rPr lang="fi-FI" dirty="0"/>
              <a:t>Parantaa itsetuntoa ja –arvostusta.</a:t>
            </a:r>
          </a:p>
          <a:p>
            <a:pPr>
              <a:lnSpc>
                <a:spcPct val="110000"/>
              </a:lnSpc>
            </a:pPr>
            <a:r>
              <a:rPr lang="fi-FI" dirty="0"/>
              <a:t>Vähentää stressiä ja jännittyneisyyttä.</a:t>
            </a:r>
          </a:p>
          <a:p>
            <a:pPr>
              <a:lnSpc>
                <a:spcPct val="110000"/>
              </a:lnSpc>
            </a:pPr>
            <a:r>
              <a:rPr lang="fi-FI" dirty="0"/>
              <a:t>Lieventää masennusta ja ahdistuneisuutta.</a:t>
            </a:r>
          </a:p>
          <a:p>
            <a:pPr>
              <a:lnSpc>
                <a:spcPct val="110000"/>
              </a:lnSpc>
            </a:pPr>
            <a:r>
              <a:rPr lang="fi-FI" dirty="0"/>
              <a:t>Parantaa unen laatua ja edistää nukahtamista. </a:t>
            </a:r>
            <a:br>
              <a:rPr lang="fi-FI" dirty="0"/>
            </a:br>
            <a:endParaRPr lang="fi-FI" u="sng" dirty="0"/>
          </a:p>
          <a:p>
            <a:pPr>
              <a:lnSpc>
                <a:spcPct val="80000"/>
              </a:lnSpc>
              <a:buFontTx/>
              <a:buNone/>
            </a:pPr>
            <a:r>
              <a:rPr lang="fi-FI" b="1" u="sng" dirty="0"/>
              <a:t>Liikunnan sosiaaliset vaikutukset</a:t>
            </a:r>
            <a:r>
              <a:rPr lang="fi-FI" u="sng" dirty="0"/>
              <a:t>:</a:t>
            </a:r>
          </a:p>
          <a:p>
            <a:pPr>
              <a:lnSpc>
                <a:spcPct val="80000"/>
              </a:lnSpc>
              <a:buFontTx/>
              <a:buNone/>
            </a:pPr>
            <a:endParaRPr lang="fi-FI" dirty="0"/>
          </a:p>
          <a:p>
            <a:pPr>
              <a:lnSpc>
                <a:spcPct val="110000"/>
              </a:lnSpc>
            </a:pPr>
            <a:r>
              <a:rPr lang="fi-FI" dirty="0"/>
              <a:t>Auttaa solmimaan kontakteja toisiin ihmisiin.</a:t>
            </a:r>
          </a:p>
          <a:p>
            <a:pPr>
              <a:lnSpc>
                <a:spcPct val="110000"/>
              </a:lnSpc>
            </a:pPr>
            <a:r>
              <a:rPr lang="fi-FI" dirty="0"/>
              <a:t>Parantaa yhteenkuuluvuuden tunnetta yhdessä liikuttaessa.</a:t>
            </a:r>
          </a:p>
          <a:p>
            <a:pPr>
              <a:lnSpc>
                <a:spcPct val="110000"/>
              </a:lnSpc>
            </a:pPr>
            <a:r>
              <a:rPr lang="fi-FI" dirty="0"/>
              <a:t>Parantaa kommunikointikykyjä (varsinkin joukkuelajit).</a:t>
            </a:r>
          </a:p>
          <a:p>
            <a:pPr>
              <a:lnSpc>
                <a:spcPct val="110000"/>
              </a:lnSpc>
            </a:pPr>
            <a:r>
              <a:rPr lang="fi-FI" dirty="0"/>
              <a:t>Opettaa ottamaan toisia huomioon.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8229600" cy="922784"/>
          </a:xfrm>
        </p:spPr>
        <p:txBody>
          <a:bodyPr>
            <a:normAutofit/>
          </a:bodyPr>
          <a:lstStyle/>
          <a:p>
            <a:r>
              <a:rPr lang="fi-FI" sz="2800" b="1" dirty="0">
                <a:solidFill>
                  <a:srgbClr val="0089CE"/>
                </a:solidFill>
              </a:rPr>
              <a:t>Liikunnan vaikutus terveyskunnon osa-alueisiin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96752"/>
            <a:ext cx="8784976" cy="5472336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fi-FI" sz="1600" b="1" u="sng" dirty="0"/>
              <a:t>Voimaharjoittelu</a:t>
            </a:r>
          </a:p>
          <a:p>
            <a:pPr lvl="2">
              <a:lnSpc>
                <a:spcPct val="90000"/>
              </a:lnSpc>
            </a:pPr>
            <a:r>
              <a:rPr lang="fi-FI" sz="1600" dirty="0"/>
              <a:t>K</a:t>
            </a:r>
            <a:r>
              <a:rPr lang="fi-FI" sz="1600" b="0" dirty="0"/>
              <a:t>asvattaa hieman lihassoluja</a:t>
            </a:r>
          </a:p>
          <a:p>
            <a:pPr lvl="2">
              <a:lnSpc>
                <a:spcPct val="90000"/>
              </a:lnSpc>
            </a:pPr>
            <a:r>
              <a:rPr lang="fi-FI" sz="1600" b="0" dirty="0"/>
              <a:t>Ennen kaikkea parantaa </a:t>
            </a:r>
            <a:r>
              <a:rPr lang="fi-FI" sz="1600" b="0" dirty="0" err="1"/>
              <a:t>hermotusta</a:t>
            </a:r>
            <a:endParaRPr lang="fi-FI" sz="1600" b="0" dirty="0"/>
          </a:p>
          <a:p>
            <a:pPr lvl="2">
              <a:lnSpc>
                <a:spcPct val="90000"/>
              </a:lnSpc>
              <a:buFont typeface="Wingdings" pitchFamily="2" charset="2"/>
              <a:buChar char="à"/>
            </a:pPr>
            <a:r>
              <a:rPr lang="fi-FI" sz="1600" b="0" dirty="0">
                <a:sym typeface="Wingdings" pitchFamily="2" charset="2"/>
              </a:rPr>
              <a:t>Lihastyö on taloudellisempaa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à"/>
            </a:pPr>
            <a:r>
              <a:rPr lang="fi-FI" sz="1600" b="1" u="sng" dirty="0">
                <a:solidFill>
                  <a:srgbClr val="FF0000"/>
                </a:solidFill>
                <a:sym typeface="Wingdings" pitchFamily="2" charset="2"/>
              </a:rPr>
              <a:t>Omalla painolla tehtävät liikkeet (=kestovoima) terveyskunnon kannalta turvallisia ja kehittäviä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endParaRPr lang="fi-FI" sz="1600" b="0" dirty="0"/>
          </a:p>
          <a:p>
            <a:pPr>
              <a:lnSpc>
                <a:spcPct val="90000"/>
              </a:lnSpc>
            </a:pPr>
            <a:r>
              <a:rPr lang="fi-FI" sz="1600" b="1" u="sng" dirty="0"/>
              <a:t>Kestävyysharjoittelu</a:t>
            </a:r>
          </a:p>
          <a:p>
            <a:pPr lvl="2">
              <a:lnSpc>
                <a:spcPct val="90000"/>
              </a:lnSpc>
            </a:pPr>
            <a:r>
              <a:rPr lang="fi-FI" sz="1600" b="0" dirty="0"/>
              <a:t>Sydämen kammioiden tilavuus kasvaa ja seinämät paksunevat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fi-FI" sz="1600" b="0" dirty="0">
                <a:sym typeface="Wingdings" pitchFamily="2" charset="2"/>
              </a:rPr>
              <a:t>	 syke ja verenpaine pienenevät</a:t>
            </a:r>
          </a:p>
          <a:p>
            <a:pPr lvl="2">
              <a:lnSpc>
                <a:spcPct val="90000"/>
              </a:lnSpc>
            </a:pPr>
            <a:r>
              <a:rPr lang="fi-FI" sz="1600" b="0" dirty="0"/>
              <a:t>Lihasten </a:t>
            </a:r>
            <a:r>
              <a:rPr lang="fi-FI" sz="1600" b="0" dirty="0" err="1"/>
              <a:t>hiussuonitus</a:t>
            </a:r>
            <a:r>
              <a:rPr lang="fi-FI" sz="1600" b="0" dirty="0"/>
              <a:t> lisääntyy</a:t>
            </a:r>
          </a:p>
          <a:p>
            <a:pPr lvl="2">
              <a:lnSpc>
                <a:spcPct val="90000"/>
              </a:lnSpc>
            </a:pPr>
            <a:r>
              <a:rPr lang="fi-FI" sz="1600" b="0" dirty="0"/>
              <a:t>Kyky hyödyntää rasvoja energianlähteenä parane</a:t>
            </a:r>
          </a:p>
          <a:p>
            <a:pPr lvl="2">
              <a:lnSpc>
                <a:spcPct val="90000"/>
              </a:lnSpc>
            </a:pPr>
            <a:r>
              <a:rPr lang="fi-FI" sz="1600" b="0" dirty="0"/>
              <a:t> </a:t>
            </a:r>
            <a:r>
              <a:rPr lang="fi-FI" sz="1600" b="1" u="sng" dirty="0">
                <a:solidFill>
                  <a:srgbClr val="FF0000"/>
                </a:solidFill>
              </a:rPr>
              <a:t>Kestävyysliikunta tuottaa eniten terveydelle ja toimintakyvylle edullisia vaikutuksia</a:t>
            </a:r>
          </a:p>
          <a:p>
            <a:pPr lvl="2">
              <a:lnSpc>
                <a:spcPct val="90000"/>
              </a:lnSpc>
              <a:buFontTx/>
              <a:buNone/>
            </a:pPr>
            <a:endParaRPr lang="fi-FI" sz="1600" b="0" u="sng" dirty="0"/>
          </a:p>
          <a:p>
            <a:pPr>
              <a:lnSpc>
                <a:spcPct val="90000"/>
              </a:lnSpc>
            </a:pPr>
            <a:r>
              <a:rPr lang="fi-FI" sz="1600" b="1" u="sng" dirty="0"/>
              <a:t>Nopeusharjoittelu</a:t>
            </a:r>
          </a:p>
          <a:p>
            <a:pPr lvl="2">
              <a:lnSpc>
                <a:spcPct val="90000"/>
              </a:lnSpc>
            </a:pPr>
            <a:r>
              <a:rPr lang="fi-FI" sz="1600" b="0" dirty="0"/>
              <a:t>Lihasten taloudellisuus paranee</a:t>
            </a:r>
          </a:p>
          <a:p>
            <a:pPr lvl="2">
              <a:lnSpc>
                <a:spcPct val="90000"/>
              </a:lnSpc>
            </a:pPr>
            <a:r>
              <a:rPr lang="fi-FI" sz="1600" b="0" dirty="0"/>
              <a:t>Lihasten </a:t>
            </a:r>
            <a:r>
              <a:rPr lang="fi-FI" sz="1600" b="0" dirty="0" err="1"/>
              <a:t>hermotus</a:t>
            </a:r>
            <a:r>
              <a:rPr lang="fi-FI" sz="1600" b="0" dirty="0"/>
              <a:t> lisääntyy</a:t>
            </a:r>
          </a:p>
          <a:p>
            <a:pPr lvl="2">
              <a:lnSpc>
                <a:spcPct val="90000"/>
              </a:lnSpc>
              <a:buFontTx/>
              <a:buNone/>
            </a:pPr>
            <a:endParaRPr lang="fi-FI" sz="1600" b="0" dirty="0"/>
          </a:p>
          <a:p>
            <a:pPr>
              <a:lnSpc>
                <a:spcPct val="90000"/>
              </a:lnSpc>
            </a:pPr>
            <a:r>
              <a:rPr lang="fi-FI" sz="1600" b="1" u="sng" dirty="0"/>
              <a:t>Notkeus (liikkuvuus)</a:t>
            </a:r>
          </a:p>
          <a:p>
            <a:pPr lvl="2">
              <a:lnSpc>
                <a:spcPct val="90000"/>
              </a:lnSpc>
            </a:pPr>
            <a:r>
              <a:rPr lang="fi-FI" sz="1600" b="0" dirty="0"/>
              <a:t>Ehkäisee liikuntaelimistön vammoja</a:t>
            </a:r>
          </a:p>
          <a:p>
            <a:pPr lvl="2">
              <a:lnSpc>
                <a:spcPct val="90000"/>
              </a:lnSpc>
            </a:pPr>
            <a:r>
              <a:rPr lang="fi-FI" sz="1600" b="0" dirty="0"/>
              <a:t>Hidastaa toimintakyvyn vajavuuden ilmaantumisia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1955</TotalTime>
  <Words>594</Words>
  <Application>Microsoft Office PowerPoint</Application>
  <PresentationFormat>Näytössä katseltava diaesitys (4:3)</PresentationFormat>
  <Paragraphs>125</Paragraphs>
  <Slides>20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Cambria</vt:lpstr>
      <vt:lpstr>Chaparral Pro</vt:lpstr>
      <vt:lpstr>Times New Roman</vt:lpstr>
      <vt:lpstr>Verdana</vt:lpstr>
      <vt:lpstr>Wingdings</vt:lpstr>
      <vt:lpstr>Office-teema</vt:lpstr>
      <vt:lpstr>Liikunta Terveyskäyttäytyminen</vt:lpstr>
      <vt:lpstr>Terveyskäyttäytyminen on monimutkaista</vt:lpstr>
      <vt:lpstr>Terveysosaamisen ulottuvuudet</vt:lpstr>
      <vt:lpstr>LIIKUNNAN VAAROJEN JA HYÖTYJEN SUHDE</vt:lpstr>
      <vt:lpstr> Miksi Terveysriskit ja haitat kasvavat mitä kovemmin treenaa??</vt:lpstr>
      <vt:lpstr>SUPERKOMPENSAATIO</vt:lpstr>
      <vt:lpstr>Kun taas….</vt:lpstr>
      <vt:lpstr>Terveysliikunnan vaikutukset</vt:lpstr>
      <vt:lpstr>Liikunnan vaikutus terveyskunnon osa-alueisiin</vt:lpstr>
      <vt:lpstr>SPESIFISYYS</vt:lpstr>
      <vt:lpstr>OPPIMISPÄIVÄKIRJATEHTÄVÄ</vt:lpstr>
      <vt:lpstr>PowerPoint-esitys</vt:lpstr>
      <vt:lpstr>Liikuntasuositukset nuorille</vt:lpstr>
      <vt:lpstr>PowerPoint-esitys</vt:lpstr>
      <vt:lpstr>PowerPoint-esitys</vt:lpstr>
      <vt:lpstr>PowerPoint-esitys</vt:lpstr>
      <vt:lpstr>Liikuntakulttuurin muutos</vt:lpstr>
      <vt:lpstr>Havaintoja nykypäivän liikunnasta</vt:lpstr>
      <vt:lpstr>Harjoittelun periaatteita</vt:lpstr>
      <vt:lpstr>Istumisen terveyshaitat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Elintavat</dc:title>
  <dc:creator>ayl40</dc:creator>
  <cp:lastModifiedBy>Jouni Alhonmäki</cp:lastModifiedBy>
  <cp:revision>45</cp:revision>
  <dcterms:created xsi:type="dcterms:W3CDTF">2016-08-16T07:52:48Z</dcterms:created>
  <dcterms:modified xsi:type="dcterms:W3CDTF">2018-11-14T08:14:28Z</dcterms:modified>
</cp:coreProperties>
</file>