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59" autoAdjust="0"/>
    <p:restoredTop sz="94660"/>
  </p:normalViewPr>
  <p:slideViewPr>
    <p:cSldViewPr snapToGrid="0">
      <p:cViewPr>
        <p:scale>
          <a:sx n="66" d="100"/>
          <a:sy n="66" d="100"/>
        </p:scale>
        <p:origin x="568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327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4028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0796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99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51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626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832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604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335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596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6270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A2E54-7032-48AE-AC18-07411DC7CF94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6459-1929-4494-B8B4-991F833AF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557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yle.fi/uutiset/taviksen_on_mahdotonta_erottaa_tutkittua_terveystietoa_muusta/859731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TE1</a:t>
            </a:r>
            <a:br>
              <a:rPr lang="fi-FI" dirty="0" smtClean="0"/>
            </a:br>
            <a:r>
              <a:rPr lang="fi-FI" dirty="0" smtClean="0"/>
              <a:t>Terveyden perusteet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650" y="3731635"/>
            <a:ext cx="3568700" cy="246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83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632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Tavoitteita (</a:t>
            </a:r>
            <a:r>
              <a:rPr lang="fi-FI" dirty="0" err="1" smtClean="0"/>
              <a:t>pedanet</a:t>
            </a:r>
            <a:r>
              <a:rPr lang="fi-FI" dirty="0" smtClean="0"/>
              <a:t> </a:t>
            </a:r>
            <a:r>
              <a:rPr lang="fi-FI" dirty="0" err="1" smtClean="0"/>
              <a:t>kuhmoinen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Pakollisella kurssilla syvennetään perusopetuksen aikana opittua </a:t>
            </a:r>
            <a:r>
              <a:rPr lang="fi-FI" u="sng" dirty="0"/>
              <a:t>terveysosaamista ja ymmärrystä </a:t>
            </a:r>
            <a:r>
              <a:rPr lang="fi-FI" dirty="0"/>
              <a:t>terveyden ja hyvinvoinnin edistämisestä. Lisäksi opitaan </a:t>
            </a:r>
            <a:r>
              <a:rPr lang="fi-FI" u="sng" dirty="0"/>
              <a:t>tunnistamaan ja arvioimaan </a:t>
            </a:r>
            <a:r>
              <a:rPr lang="fi-FI" dirty="0"/>
              <a:t>terveyden edellytysten toteutumista omassa elämässä, lähiyhteisöissä ja ympäristöissä sekä yhteiskunnallisessa päätöksenteossa. Keskeistä on myös </a:t>
            </a:r>
            <a:r>
              <a:rPr lang="fi-FI" u="sng" dirty="0"/>
              <a:t>itsehoitovalmiuksien ja arjen terveysosaamisen kehittäminen, mielenterveyden suojaaminen sekä ajankohtaisten ja opiskelijoiden esille nostamien asioiden käsittely.</a:t>
            </a:r>
          </a:p>
        </p:txBody>
      </p:sp>
    </p:spTree>
    <p:extLst>
      <p:ext uri="{BB962C8B-B14F-4D97-AF65-F5344CB8AC3E}">
        <p14:creationId xmlns:p14="http://schemas.microsoft.com/office/powerpoint/2010/main" val="246542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98764"/>
            <a:ext cx="10515600" cy="6359236"/>
          </a:xfrm>
        </p:spPr>
        <p:txBody>
          <a:bodyPr>
            <a:normAutofit fontScale="70000" lnSpcReduction="20000"/>
          </a:bodyPr>
          <a:lstStyle/>
          <a:p>
            <a:r>
              <a:rPr lang="fi-FI" b="1" cap="all" dirty="0"/>
              <a:t>Taitotavoitteet</a:t>
            </a:r>
          </a:p>
          <a:p>
            <a:r>
              <a:rPr lang="fi-FI" dirty="0"/>
              <a:t>opiskelija syventää terveystietojaan ja -taitojaan, itsetuntemustaan, kriittistä ajatteluaan sekä eettistä vastuullisuuttaan terveyteen liittyvissä asioissa</a:t>
            </a:r>
          </a:p>
          <a:p>
            <a:r>
              <a:rPr lang="fi-FI" dirty="0"/>
              <a:t>opiskelija ymmärtää toiminta- opiskelu- ja työkykyyn vaikuttavia tekijöitä ja osaa arvioida omaa elämäntapaansa ja ympäristöään terveyden näkökulmasta</a:t>
            </a:r>
          </a:p>
          <a:p>
            <a:r>
              <a:rPr lang="fi-FI" dirty="0"/>
              <a:t>opiskelija tietää sairauksien ehkäisyn ja terveyden edistämisen merkityksen yksilölle ja yhteiskunnalle</a:t>
            </a:r>
          </a:p>
          <a:p>
            <a:r>
              <a:rPr lang="fi-FI" dirty="0"/>
              <a:t>opiskelija osaa pohtia kansan- ja tartuntatautien ehkäisyä sekä terveyseroihin vaikuttavia tekijöitä</a:t>
            </a:r>
          </a:p>
          <a:p>
            <a:r>
              <a:rPr lang="fi-FI" dirty="0"/>
              <a:t>opiskelija osaa käyttää tiedonhaun ja -arvioinnin taitoja terveyttä ja sairauksia koskevassa tiedossa</a:t>
            </a:r>
          </a:p>
          <a:p>
            <a:r>
              <a:rPr lang="fi-FI" dirty="0"/>
              <a:t>opiskelija ymmärtää teorioita, malleja ja ilmiöitä, jotka selittävät terveyttä, sairautta sekä terveystottumuksia</a:t>
            </a:r>
          </a:p>
          <a:p>
            <a:r>
              <a:rPr lang="fi-FI" b="1" cap="all" dirty="0"/>
              <a:t>Sisältötavoitteet</a:t>
            </a:r>
          </a:p>
          <a:p>
            <a:r>
              <a:rPr lang="fi-FI" dirty="0"/>
              <a:t>toiminta-, opiskelu- ja työkyky</a:t>
            </a:r>
          </a:p>
          <a:p>
            <a:r>
              <a:rPr lang="fi-FI" dirty="0"/>
              <a:t>terveyttä edistävä liikunta ja ravinto, painonhallinta, uni ja lepo, seksuaaliterveys sekä opiskeluhyvinvointi</a:t>
            </a:r>
          </a:p>
          <a:p>
            <a:r>
              <a:rPr lang="fi-FI" dirty="0"/>
              <a:t>riippuvuus: tupakka, alkoholi, huumeet, peli- ja nettiriippuvuus</a:t>
            </a:r>
          </a:p>
          <a:p>
            <a:r>
              <a:rPr lang="fi-FI" dirty="0"/>
              <a:t>kansantaudit ja tartuntataudit</a:t>
            </a:r>
          </a:p>
          <a:p>
            <a:r>
              <a:rPr lang="fi-FI" dirty="0"/>
              <a:t>biologiset, psykologiset ja kulttuuriset ilmiöt, teoriat ja mallit, jotka selittävät terveyttä, sairautta sekä terveystottumuksia</a:t>
            </a:r>
          </a:p>
          <a:p>
            <a:r>
              <a:rPr lang="fi-FI" dirty="0"/>
              <a:t>itsehoito sekä hätäensiapu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2511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3220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				</a:t>
            </a:r>
            <a:r>
              <a:rPr lang="fi-FI" sz="4000" dirty="0" smtClean="0"/>
              <a:t>	Arviointi</a:t>
            </a:r>
          </a:p>
          <a:p>
            <a:pPr marL="0" indent="0">
              <a:buNone/>
            </a:pPr>
            <a:r>
              <a:rPr lang="fi-FI" sz="3200" dirty="0" smtClean="0"/>
              <a:t>Oppimispäiväkirja (ravinto, liikunta, uni ja lepo)</a:t>
            </a:r>
          </a:p>
          <a:p>
            <a:pPr marL="0" indent="0">
              <a:buNone/>
            </a:pPr>
            <a:endParaRPr lang="fi-FI" sz="3200" dirty="0" smtClean="0"/>
          </a:p>
          <a:p>
            <a:pPr marL="0" indent="0">
              <a:buNone/>
            </a:pPr>
            <a:r>
              <a:rPr lang="fi-FI" sz="3200" dirty="0" smtClean="0"/>
              <a:t>Koe (jakso 3 lopussa)</a:t>
            </a:r>
          </a:p>
          <a:p>
            <a:pPr marL="0" indent="0">
              <a:buNone/>
            </a:pPr>
            <a:endParaRPr lang="fi-FI" sz="3200" dirty="0" smtClean="0"/>
          </a:p>
          <a:p>
            <a:pPr marL="0" indent="0">
              <a:buNone/>
            </a:pPr>
            <a:r>
              <a:rPr lang="fi-FI" sz="3200" dirty="0" smtClean="0"/>
              <a:t>Tehtävät </a:t>
            </a:r>
            <a:r>
              <a:rPr lang="fi-FI" sz="3200" dirty="0" err="1" smtClean="0"/>
              <a:t>pedanettiin</a:t>
            </a:r>
            <a:r>
              <a:rPr lang="fi-FI" sz="3200" dirty="0" smtClean="0"/>
              <a:t> ajallaan</a:t>
            </a:r>
          </a:p>
          <a:p>
            <a:r>
              <a:rPr lang="fi-FI" dirty="0" smtClean="0"/>
              <a:t>osallistuminen </a:t>
            </a:r>
            <a:r>
              <a:rPr lang="fi-FI" dirty="0"/>
              <a:t>oppituntien tehtäviin, keskusteluihin, pari- ja ryhmätöihin</a:t>
            </a:r>
          </a:p>
          <a:p>
            <a:r>
              <a:rPr lang="fi-FI" dirty="0"/>
              <a:t>-omien ajatusten ja mielipiteiden </a:t>
            </a:r>
            <a:r>
              <a:rPr lang="fi-FI" dirty="0" smtClean="0"/>
              <a:t>esilletuominen</a:t>
            </a:r>
            <a:endParaRPr lang="fi-FI" dirty="0"/>
          </a:p>
          <a:p>
            <a:r>
              <a:rPr lang="fi-FI" dirty="0"/>
              <a:t>-kotitehtävien tekeminen (</a:t>
            </a:r>
            <a:r>
              <a:rPr lang="fi-FI" dirty="0" smtClean="0"/>
              <a:t>lukeminen </a:t>
            </a:r>
            <a:r>
              <a:rPr lang="fi-FI" dirty="0"/>
              <a:t>+ erilliset tehtävät)</a:t>
            </a:r>
          </a:p>
          <a:p>
            <a:r>
              <a:rPr lang="fi-FI" dirty="0"/>
              <a:t>-vertaisarviointia kurssin aikana</a:t>
            </a:r>
          </a:p>
          <a:p>
            <a:r>
              <a:rPr lang="fi-FI" dirty="0"/>
              <a:t>-itsearviointi kurssin lopussa</a:t>
            </a:r>
          </a:p>
          <a:p>
            <a:pPr marL="0" indent="0">
              <a:buNone/>
            </a:pPr>
            <a:endParaRPr lang="fi-FI" sz="3200" dirty="0" smtClean="0"/>
          </a:p>
          <a:p>
            <a:pPr marL="0" indent="0">
              <a:buNone/>
            </a:pPr>
            <a:endParaRPr lang="fi-FI" sz="32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382" y="480292"/>
            <a:ext cx="28448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18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flipV="1">
            <a:off x="838200" y="314036"/>
            <a:ext cx="10515600" cy="5108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591127"/>
            <a:ext cx="10515600" cy="558583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KOITA OPPIA </a:t>
            </a:r>
            <a:r>
              <a:rPr lang="fi-FI" b="1" dirty="0" smtClean="0"/>
              <a:t>UUTTA, tavoitteena tiedon syventäminen</a:t>
            </a:r>
            <a:r>
              <a:rPr lang="fi-FI" b="1" dirty="0"/>
              <a:t/>
            </a:r>
            <a:br>
              <a:rPr lang="fi-FI" b="1" dirty="0"/>
            </a:br>
            <a:endParaRPr lang="fi-FI" dirty="0"/>
          </a:p>
          <a:p>
            <a:r>
              <a:rPr lang="fi-FI" dirty="0" smtClean="0"/>
              <a:t>lukemalla </a:t>
            </a:r>
            <a:r>
              <a:rPr lang="fi-FI" dirty="0"/>
              <a:t>kirjasta - joka </a:t>
            </a:r>
            <a:r>
              <a:rPr lang="fi-FI" dirty="0" smtClean="0"/>
              <a:t>tunnille </a:t>
            </a:r>
            <a:r>
              <a:rPr lang="fi-FI" dirty="0"/>
              <a:t>tunnin aiheesta 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tekemällä </a:t>
            </a:r>
            <a:r>
              <a:rPr lang="fi-FI" dirty="0"/>
              <a:t>aihetta syventävät kotitehtävät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kirjoittamalla </a:t>
            </a:r>
            <a:r>
              <a:rPr lang="fi-FI" dirty="0"/>
              <a:t>vihkoon omia muistiinpanoja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lukemalla </a:t>
            </a:r>
            <a:r>
              <a:rPr lang="fi-FI" dirty="0"/>
              <a:t>aiheeseen liittyviä </a:t>
            </a:r>
            <a:r>
              <a:rPr lang="fi-FI" dirty="0" smtClean="0"/>
              <a:t>nettilinkkejä ja jakamalla niitä tunnilla.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smtClean="0"/>
              <a:t>Tehtävien palautus </a:t>
            </a:r>
            <a:r>
              <a:rPr lang="fi-FI" dirty="0" err="1" smtClean="0"/>
              <a:t>pedanet</a:t>
            </a:r>
            <a:r>
              <a:rPr lang="fi-FI" dirty="0" smtClean="0"/>
              <a:t>-&gt; Tea </a:t>
            </a:r>
            <a:r>
              <a:rPr lang="fi-FI" dirty="0" err="1" smtClean="0"/>
              <a:t>Savio-</a:t>
            </a:r>
            <a:r>
              <a:rPr lang="fi-FI" dirty="0" smtClean="0"/>
              <a:t>&gt; salasana Syksy18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7893" y="1311365"/>
            <a:ext cx="2369415" cy="2427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54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693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fi-FI" sz="3600" dirty="0" smtClean="0"/>
              <a:t>Kurssiohjelma</a:t>
            </a:r>
          </a:p>
          <a:p>
            <a:pPr marL="0" indent="0">
              <a:buNone/>
            </a:pPr>
            <a:r>
              <a:rPr lang="fi-FI" dirty="0" smtClean="0"/>
              <a:t>Tulee tarkemmin syysloman jälkeen….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VKO 40</a:t>
            </a:r>
          </a:p>
          <a:p>
            <a:pPr marL="0" indent="0">
              <a:buNone/>
            </a:pPr>
            <a:r>
              <a:rPr lang="fi-FI" dirty="0" smtClean="0"/>
              <a:t>Ti 2.10	Kurssin aloitus, toiveita, mitä terveystieto on</a:t>
            </a:r>
          </a:p>
          <a:p>
            <a:pPr marL="0" indent="0">
              <a:buNone/>
            </a:pPr>
            <a:r>
              <a:rPr lang="fi-FI" dirty="0" smtClean="0"/>
              <a:t>Ke 3.10	Terveyden määrittelyä, mitä terveys on</a:t>
            </a:r>
          </a:p>
          <a:p>
            <a:pPr marL="0" indent="0">
              <a:buNone/>
            </a:pPr>
            <a:r>
              <a:rPr lang="fi-FI" dirty="0" smtClean="0"/>
              <a:t>To 4.10	Terveysosaaminen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VKO 41 	Seutuviikko</a:t>
            </a:r>
          </a:p>
          <a:p>
            <a:pPr marL="0" indent="0">
              <a:buNone/>
            </a:pPr>
            <a:r>
              <a:rPr lang="fi-FI" dirty="0" smtClean="0"/>
              <a:t>VKO 42	Syysloma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625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613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710" y="587141"/>
            <a:ext cx="9853686" cy="4477953"/>
          </a:xfrm>
        </p:spPr>
      </p:pic>
      <p:sp>
        <p:nvSpPr>
          <p:cNvPr id="5" name="Tekstiruutu 4"/>
          <p:cNvSpPr txBox="1"/>
          <p:nvPr/>
        </p:nvSpPr>
        <p:spPr>
          <a:xfrm>
            <a:off x="1299411" y="5447899"/>
            <a:ext cx="97600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/>
              <a:t>Pohdi, miten saamasi terveyskasvatus on vaikuttanut </a:t>
            </a:r>
            <a:r>
              <a:rPr lang="fi-FI" sz="3200" dirty="0" smtClean="0"/>
              <a:t> </a:t>
            </a:r>
            <a:r>
              <a:rPr lang="fi-FI" sz="3200" dirty="0"/>
              <a:t>terveyskäyttäytymiseesi.</a:t>
            </a:r>
          </a:p>
        </p:txBody>
      </p:sp>
    </p:spTree>
    <p:extLst>
      <p:ext uri="{BB962C8B-B14F-4D97-AF65-F5344CB8AC3E}">
        <p14:creationId xmlns:p14="http://schemas.microsoft.com/office/powerpoint/2010/main" val="39002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231" y="2530537"/>
            <a:ext cx="6393347" cy="4114701"/>
          </a:xfrm>
        </p:spPr>
      </p:pic>
      <p:sp>
        <p:nvSpPr>
          <p:cNvPr id="6" name="Tekstiruutu 5"/>
          <p:cNvSpPr txBox="1"/>
          <p:nvPr/>
        </p:nvSpPr>
        <p:spPr>
          <a:xfrm>
            <a:off x="770022" y="125128"/>
            <a:ext cx="1065516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u="sng" dirty="0"/>
              <a:t>Terveystiedon opetuksen tehtävänä on terveysosaamisen kehittäminen</a:t>
            </a:r>
          </a:p>
          <a:p>
            <a:endParaRPr lang="fi-FI" b="1" dirty="0" smtClean="0"/>
          </a:p>
          <a:p>
            <a:r>
              <a:rPr lang="fi-FI" sz="2000" b="1" dirty="0" smtClean="0"/>
              <a:t>Terveysosaaminen </a:t>
            </a:r>
            <a:r>
              <a:rPr lang="fi-FI" sz="2000" dirty="0"/>
              <a:t>tarkoittaa ihmisen valmiuksia tunnistaa ja muokata niitä tekijöitä, jotka vaikuttavat yksilön, yhteisöjen ja ympäristön terveyteen. </a:t>
            </a:r>
            <a:r>
              <a:rPr lang="fi-FI" sz="2000" dirty="0" smtClean="0"/>
              <a:t> </a:t>
            </a:r>
            <a:endParaRPr lang="fi-FI" sz="2000" dirty="0"/>
          </a:p>
          <a:p>
            <a:pPr marL="285750" indent="-285750">
              <a:buFontTx/>
              <a:buChar char="-"/>
            </a:pPr>
            <a:endParaRPr lang="fi-FI" sz="2000" dirty="0" smtClean="0"/>
          </a:p>
          <a:p>
            <a:pPr marL="285750" indent="-285750">
              <a:buFontTx/>
              <a:buChar char="-"/>
            </a:pPr>
            <a:r>
              <a:rPr lang="fi-FI" sz="2000" dirty="0" smtClean="0"/>
              <a:t>lisää </a:t>
            </a:r>
            <a:r>
              <a:rPr lang="fi-FI" sz="2000" dirty="0"/>
              <a:t>ihmisten kykyä tehdä järkeviä terveyteen liittyviä päätöksiä</a:t>
            </a:r>
            <a:r>
              <a:rPr lang="fi-FI" sz="2000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fi-FI" sz="2000" dirty="0" smtClean="0"/>
              <a:t> </a:t>
            </a:r>
            <a:r>
              <a:rPr lang="fi-FI" sz="2000" dirty="0"/>
              <a:t>Vähäisen terveysosaamisen on todettu olevan selkeä, maasta ja kulttuurista riippumaton itsenäinen riskitekijä heikolle terveydentilalle. </a:t>
            </a:r>
          </a:p>
          <a:p>
            <a:pPr marL="285750" indent="-285750">
              <a:buFontTx/>
              <a:buChar char="-"/>
            </a:pPr>
            <a:r>
              <a:rPr lang="fi-FI" sz="2000" dirty="0" smtClean="0"/>
              <a:t>Terveysosaaminen </a:t>
            </a:r>
            <a:r>
              <a:rPr lang="fi-FI" sz="2000" dirty="0"/>
              <a:t>koostuu </a:t>
            </a:r>
            <a:r>
              <a:rPr lang="fi-FI" sz="2000" dirty="0" smtClean="0"/>
              <a:t>viidestä</a:t>
            </a:r>
          </a:p>
          <a:p>
            <a:pPr marL="285750" indent="-285750">
              <a:buFontTx/>
              <a:buChar char="-"/>
            </a:pPr>
            <a:r>
              <a:rPr lang="fi-FI" sz="2000" dirty="0" smtClean="0"/>
              <a:t> </a:t>
            </a:r>
            <a:r>
              <a:rPr lang="fi-FI" sz="2000" dirty="0"/>
              <a:t>osa-alueesta</a:t>
            </a:r>
            <a:r>
              <a:rPr lang="fi-FI" sz="2000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fi-FI" sz="2000" dirty="0" smtClean="0"/>
              <a:t> </a:t>
            </a:r>
            <a:r>
              <a:rPr lang="fi-FI" sz="2000" b="1" dirty="0"/>
              <a:t>tiedot, taidot, kriittinen ajattelu</a:t>
            </a:r>
            <a:r>
              <a:rPr lang="fi-FI" sz="2000" b="1" dirty="0" smtClean="0"/>
              <a:t>,</a:t>
            </a:r>
          </a:p>
          <a:p>
            <a:pPr marL="285750" indent="-285750">
              <a:buFontTx/>
              <a:buChar char="-"/>
            </a:pPr>
            <a:r>
              <a:rPr lang="fi-FI" sz="2000" b="1" dirty="0" smtClean="0"/>
              <a:t> </a:t>
            </a:r>
            <a:r>
              <a:rPr lang="fi-FI" sz="2000" b="1" dirty="0"/>
              <a:t>itsetuntemus </a:t>
            </a:r>
            <a:r>
              <a:rPr lang="fi-FI" sz="2000" b="1" dirty="0" smtClean="0"/>
              <a:t>ja</a:t>
            </a:r>
          </a:p>
          <a:p>
            <a:pPr marL="285750" indent="-285750">
              <a:buFontTx/>
              <a:buChar char="-"/>
            </a:pPr>
            <a:r>
              <a:rPr lang="fi-FI" sz="2000" b="1" dirty="0" smtClean="0"/>
              <a:t> </a:t>
            </a:r>
            <a:r>
              <a:rPr lang="fi-FI" sz="2000" b="1" dirty="0"/>
              <a:t>eettinen vastuullisuus (kuvio</a:t>
            </a:r>
            <a:r>
              <a:rPr lang="fi-FI" sz="2000" b="1" dirty="0" smtClean="0"/>
              <a:t>).</a:t>
            </a:r>
          </a:p>
          <a:p>
            <a:pPr marL="285750" indent="-285750">
              <a:buFontTx/>
              <a:buChar char="-"/>
            </a:pPr>
            <a:endParaRPr lang="fi-FI" sz="2000" b="1" dirty="0"/>
          </a:p>
          <a:p>
            <a:pPr marL="285750" indent="-285750">
              <a:buFontTx/>
              <a:buChar char="-"/>
            </a:pPr>
            <a:endParaRPr lang="fi-FI" sz="2000" b="1" dirty="0" smtClean="0"/>
          </a:p>
          <a:p>
            <a:r>
              <a:rPr lang="fi-FI" sz="2800" dirty="0" smtClean="0"/>
              <a:t>Mistä ja miten oma terveysosaamisesi</a:t>
            </a:r>
          </a:p>
          <a:p>
            <a:r>
              <a:rPr lang="fi-FI" sz="2800" dirty="0" smtClean="0"/>
              <a:t> on kehittynyt?</a:t>
            </a:r>
            <a:endParaRPr lang="fi-FI" sz="2800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019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flipV="1">
            <a:off x="838200" y="231006"/>
            <a:ext cx="10515600" cy="1341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616017"/>
            <a:ext cx="10515600" cy="5560946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Jussi </a:t>
            </a:r>
            <a:r>
              <a:rPr lang="fi-FI" dirty="0"/>
              <a:t>Huttunen toteaa artikkelissa </a:t>
            </a:r>
            <a:r>
              <a:rPr lang="fi-FI" dirty="0" err="1">
                <a:hlinkClick r:id="rId2"/>
              </a:rPr>
              <a:t>Taviksen</a:t>
            </a:r>
            <a:r>
              <a:rPr lang="fi-FI" dirty="0">
                <a:hlinkClick r:id="rId2"/>
              </a:rPr>
              <a:t> on mahdotonta erottaa tutkittua terveystietoa muusta</a:t>
            </a:r>
            <a:r>
              <a:rPr lang="fi-FI" dirty="0"/>
              <a:t> (yle.fi), että terveyteen ja erilaisten tuotteiden terveysvaikutuksiin liittyvien tutkimusten paikkansapitävyyttä on nykyään erittäin vaikea arvioida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Vastaa:</a:t>
            </a:r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1. Miten </a:t>
            </a:r>
            <a:r>
              <a:rPr lang="fi-FI" dirty="0"/>
              <a:t>hän ohjeistaa tavallista ihmistä tämän ongelman edessä?</a:t>
            </a:r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2. Oletko </a:t>
            </a:r>
            <a:r>
              <a:rPr lang="fi-FI" dirty="0"/>
              <a:t>itse kokenut vaikeuksia terveystiedon luotettavuuden arvioinnissa?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459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360</Words>
  <Application>Microsoft Office PowerPoint</Application>
  <PresentationFormat>Laajakuva</PresentationFormat>
  <Paragraphs>68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TE1 Terveyden perusteet</vt:lpstr>
      <vt:lpstr>Tavoitteita (pedanet kuhmoinen)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TE1 Terveyden perusteet</dc:title>
  <dc:creator>Jouni Alhonmäki</dc:creator>
  <cp:lastModifiedBy>Jouni Alhonmäki</cp:lastModifiedBy>
  <cp:revision>8</cp:revision>
  <dcterms:created xsi:type="dcterms:W3CDTF">2018-10-02T05:43:39Z</dcterms:created>
  <dcterms:modified xsi:type="dcterms:W3CDTF">2018-10-02T06:56:28Z</dcterms:modified>
</cp:coreProperties>
</file>