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85" r:id="rId3"/>
    <p:sldId id="286" r:id="rId4"/>
    <p:sldId id="287" r:id="rId5"/>
    <p:sldId id="304" r:id="rId6"/>
    <p:sldId id="305" r:id="rId7"/>
    <p:sldId id="306" r:id="rId8"/>
    <p:sldId id="303" r:id="rId9"/>
    <p:sldId id="307" r:id="rId10"/>
    <p:sldId id="351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37" r:id="rId19"/>
    <p:sldId id="338" r:id="rId20"/>
    <p:sldId id="316" r:id="rId21"/>
    <p:sldId id="317" r:id="rId22"/>
    <p:sldId id="318" r:id="rId23"/>
    <p:sldId id="319" r:id="rId24"/>
    <p:sldId id="320" r:id="rId25"/>
    <p:sldId id="321" r:id="rId26"/>
    <p:sldId id="322" r:id="rId27"/>
    <p:sldId id="323" r:id="rId28"/>
    <p:sldId id="324" r:id="rId29"/>
    <p:sldId id="325" r:id="rId30"/>
    <p:sldId id="331" r:id="rId31"/>
    <p:sldId id="339" r:id="rId32"/>
    <p:sldId id="340" r:id="rId33"/>
    <p:sldId id="341" r:id="rId34"/>
    <p:sldId id="345" r:id="rId35"/>
    <p:sldId id="350" r:id="rId36"/>
    <p:sldId id="348" r:id="rId37"/>
    <p:sldId id="349" r:id="rId38"/>
    <p:sldId id="288" r:id="rId39"/>
    <p:sldId id="289" r:id="rId40"/>
    <p:sldId id="290" r:id="rId41"/>
    <p:sldId id="291" r:id="rId42"/>
    <p:sldId id="292" r:id="rId43"/>
    <p:sldId id="344" r:id="rId44"/>
    <p:sldId id="299" r:id="rId45"/>
    <p:sldId id="375" r:id="rId46"/>
    <p:sldId id="376" r:id="rId47"/>
    <p:sldId id="377" r:id="rId48"/>
    <p:sldId id="378" r:id="rId49"/>
    <p:sldId id="379" r:id="rId50"/>
    <p:sldId id="367" r:id="rId51"/>
    <p:sldId id="368" r:id="rId52"/>
    <p:sldId id="369" r:id="rId53"/>
    <p:sldId id="342" r:id="rId54"/>
    <p:sldId id="352" r:id="rId55"/>
    <p:sldId id="370" r:id="rId56"/>
    <p:sldId id="371" r:id="rId57"/>
    <p:sldId id="353" r:id="rId58"/>
    <p:sldId id="354" r:id="rId59"/>
    <p:sldId id="355" r:id="rId60"/>
    <p:sldId id="356" r:id="rId61"/>
    <p:sldId id="357" r:id="rId62"/>
    <p:sldId id="358" r:id="rId63"/>
    <p:sldId id="343" r:id="rId64"/>
    <p:sldId id="359" r:id="rId65"/>
    <p:sldId id="360" r:id="rId66"/>
    <p:sldId id="361" r:id="rId67"/>
  </p:sldIdLst>
  <p:sldSz cx="9144000" cy="6858000" type="screen4x3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3090" y="-117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tsikko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fi-FI" smtClean="0"/>
              <a:t>Muokkaa perustyyl. napsautt.</a:t>
            </a:r>
            <a:endParaRPr kumimoji="0" lang="en-US"/>
          </a:p>
        </p:txBody>
      </p:sp>
      <p:sp>
        <p:nvSpPr>
          <p:cNvPr id="9" name="Alaotsikko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i-FI" smtClean="0"/>
              <a:t>Muokkaa alaotsikon perustyyliä napsautt.</a:t>
            </a:r>
            <a:endParaRPr kumimoji="0" lang="en-US"/>
          </a:p>
        </p:txBody>
      </p:sp>
      <p:sp>
        <p:nvSpPr>
          <p:cNvPr id="28" name="Päivämäärän paikkamerkki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74A7C2A1-856F-4AB1-83B6-7BE547159847}" type="datetimeFigureOut">
              <a:rPr lang="fi-FI" smtClean="0"/>
              <a:t>1.2.2018</a:t>
            </a:fld>
            <a:endParaRPr lang="fi-FI"/>
          </a:p>
        </p:txBody>
      </p:sp>
      <p:sp>
        <p:nvSpPr>
          <p:cNvPr id="17" name="Alatunnisteen paikkamerkki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fi-FI"/>
          </a:p>
        </p:txBody>
      </p:sp>
      <p:sp>
        <p:nvSpPr>
          <p:cNvPr id="10" name="Suorakulmio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uorakulmio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Suorakulmio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Suorakulmio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uora yhdysviiva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uora yhdysviiva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uora yhdysviiva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uora yhdysviiva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uora yhdysviiva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uora yhdysviiva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Suorakulmio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i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lipsi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lipsi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lipsi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lipsi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Dian numeron paikkamerkki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1FBBECBB-CE2C-4801-AFCF-B575DFF92372}" type="slidenum">
              <a:rPr lang="fi-FI" smtClean="0"/>
              <a:t>‹#›</a:t>
            </a:fld>
            <a:endParaRPr lang="fi-FI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i-FI" smtClean="0"/>
              <a:t>Muokkaa perustyyl. napsautt.</a:t>
            </a:r>
            <a:endParaRPr kumimoji="0" lang="en-US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i-FI" smtClean="0"/>
              <a:t>Muokkaa tekstin perustyylejä napsauttamalla</a:t>
            </a:r>
          </a:p>
          <a:p>
            <a:pPr lvl="1" eaLnBrk="1" latinLnBrk="0" hangingPunct="1"/>
            <a:r>
              <a:rPr lang="fi-FI" smtClean="0"/>
              <a:t>toinen taso</a:t>
            </a:r>
          </a:p>
          <a:p>
            <a:pPr lvl="2" eaLnBrk="1" latinLnBrk="0" hangingPunct="1"/>
            <a:r>
              <a:rPr lang="fi-FI" smtClean="0"/>
              <a:t>kolmas taso</a:t>
            </a:r>
          </a:p>
          <a:p>
            <a:pPr lvl="3" eaLnBrk="1" latinLnBrk="0" hangingPunct="1"/>
            <a:r>
              <a:rPr lang="fi-FI" smtClean="0"/>
              <a:t>neljäs taso</a:t>
            </a:r>
          </a:p>
          <a:p>
            <a:pPr lvl="4" eaLnBrk="1" latinLnBrk="0" hangingPunct="1"/>
            <a:r>
              <a:rPr lang="fi-FI" smtClean="0"/>
              <a:t>viides taso</a:t>
            </a:r>
            <a:endParaRPr kumimoji="0" lang="en-US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7C2A1-856F-4AB1-83B6-7BE547159847}" type="datetimeFigureOut">
              <a:rPr lang="fi-FI" smtClean="0"/>
              <a:t>1.2.2018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BECBB-CE2C-4801-AFCF-B575DFF92372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fi-FI" smtClean="0"/>
              <a:t>Muokkaa perustyyl. napsautt.</a:t>
            </a:r>
            <a:endParaRPr kumimoji="0" lang="en-US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fi-FI" smtClean="0"/>
              <a:t>Muokkaa tekstin perustyylejä napsauttamalla</a:t>
            </a:r>
          </a:p>
          <a:p>
            <a:pPr lvl="1" eaLnBrk="1" latinLnBrk="0" hangingPunct="1"/>
            <a:r>
              <a:rPr lang="fi-FI" smtClean="0"/>
              <a:t>toinen taso</a:t>
            </a:r>
          </a:p>
          <a:p>
            <a:pPr lvl="2" eaLnBrk="1" latinLnBrk="0" hangingPunct="1"/>
            <a:r>
              <a:rPr lang="fi-FI" smtClean="0"/>
              <a:t>kolmas taso</a:t>
            </a:r>
          </a:p>
          <a:p>
            <a:pPr lvl="3" eaLnBrk="1" latinLnBrk="0" hangingPunct="1"/>
            <a:r>
              <a:rPr lang="fi-FI" smtClean="0"/>
              <a:t>neljäs taso</a:t>
            </a:r>
          </a:p>
          <a:p>
            <a:pPr lvl="4" eaLnBrk="1" latinLnBrk="0" hangingPunct="1"/>
            <a:r>
              <a:rPr lang="fi-FI" smtClean="0"/>
              <a:t>viides taso</a:t>
            </a:r>
            <a:endParaRPr kumimoji="0" lang="en-US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7C2A1-856F-4AB1-83B6-7BE547159847}" type="datetimeFigureOut">
              <a:rPr lang="fi-FI" smtClean="0"/>
              <a:t>1.2.2018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BECBB-CE2C-4801-AFCF-B575DFF92372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i-FI" smtClean="0"/>
              <a:t>Muokkaa perustyyl. napsautt.</a:t>
            </a:r>
            <a:endParaRPr kumimoji="0" lang="en-US"/>
          </a:p>
        </p:txBody>
      </p:sp>
      <p:sp>
        <p:nvSpPr>
          <p:cNvPr id="8" name="Sisällön paikkamerkki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fi-FI" smtClean="0"/>
              <a:t>Muokkaa tekstin perustyylejä napsauttamalla</a:t>
            </a:r>
          </a:p>
          <a:p>
            <a:pPr lvl="1" eaLnBrk="1" latinLnBrk="0" hangingPunct="1"/>
            <a:r>
              <a:rPr lang="fi-FI" smtClean="0"/>
              <a:t>toinen taso</a:t>
            </a:r>
          </a:p>
          <a:p>
            <a:pPr lvl="2" eaLnBrk="1" latinLnBrk="0" hangingPunct="1"/>
            <a:r>
              <a:rPr lang="fi-FI" smtClean="0"/>
              <a:t>kolmas taso</a:t>
            </a:r>
          </a:p>
          <a:p>
            <a:pPr lvl="3" eaLnBrk="1" latinLnBrk="0" hangingPunct="1"/>
            <a:r>
              <a:rPr lang="fi-FI" smtClean="0"/>
              <a:t>neljäs taso</a:t>
            </a:r>
          </a:p>
          <a:p>
            <a:pPr lvl="4" eaLnBrk="1" latinLnBrk="0" hangingPunct="1"/>
            <a:r>
              <a:rPr lang="fi-FI" smtClean="0"/>
              <a:t>viides taso</a:t>
            </a:r>
            <a:endParaRPr kumimoji="0" lang="en-US"/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4A7C2A1-856F-4AB1-83B6-7BE547159847}" type="datetimeFigureOut">
              <a:rPr lang="fi-FI" smtClean="0"/>
              <a:t>1.2.2018</a:t>
            </a:fld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1FBBECBB-CE2C-4801-AFCF-B575DFF92372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Alatunnisteen paikkamerkki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fi-FI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Osan ylätunnist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fi-FI" smtClean="0"/>
              <a:t>Muokkaa perustyyl. napsautt.</a:t>
            </a:r>
            <a:endParaRPr kumimoji="0" lang="en-US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i-FI" smtClean="0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74A7C2A1-856F-4AB1-83B6-7BE547159847}" type="datetimeFigureOut">
              <a:rPr lang="fi-FI" smtClean="0"/>
              <a:t>1.2.2018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fi-FI"/>
          </a:p>
        </p:txBody>
      </p:sp>
      <p:sp>
        <p:nvSpPr>
          <p:cNvPr id="9" name="Suorakulmio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Suorakulmio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uorakulmio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uorakulmio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uora yhdysviiva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uora yhdysviiva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uora yhdysviiva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uora yhdysviiva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uora yhdysviiva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uorakulmio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lipsi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lipsi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i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lipsi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lipsi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uora yhdysviiva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1FBBECBB-CE2C-4801-AFCF-B575DFF92372}" type="slidenum">
              <a:rPr lang="fi-FI" smtClean="0"/>
              <a:t>‹#›</a:t>
            </a:fld>
            <a:endParaRPr lang="fi-FI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i-FI" smtClean="0"/>
              <a:t>Muokkaa perustyyl. napsautt.</a:t>
            </a:r>
            <a:endParaRPr kumimoji="0" lang="en-US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7C2A1-856F-4AB1-83B6-7BE547159847}" type="datetimeFigureOut">
              <a:rPr lang="fi-FI" smtClean="0"/>
              <a:t>1.2.2018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BECBB-CE2C-4801-AFCF-B575DFF92372}" type="slidenum">
              <a:rPr lang="fi-FI" smtClean="0"/>
              <a:t>‹#›</a:t>
            </a:fld>
            <a:endParaRPr lang="fi-FI"/>
          </a:p>
        </p:txBody>
      </p:sp>
      <p:sp>
        <p:nvSpPr>
          <p:cNvPr id="9" name="Sisällön paikkamerkki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fi-FI" smtClean="0"/>
              <a:t>Muokkaa tekstin perustyylejä napsauttamalla</a:t>
            </a:r>
          </a:p>
          <a:p>
            <a:pPr lvl="1" eaLnBrk="1" latinLnBrk="0" hangingPunct="1"/>
            <a:r>
              <a:rPr lang="fi-FI" smtClean="0"/>
              <a:t>toinen taso</a:t>
            </a:r>
          </a:p>
          <a:p>
            <a:pPr lvl="2" eaLnBrk="1" latinLnBrk="0" hangingPunct="1"/>
            <a:r>
              <a:rPr lang="fi-FI" smtClean="0"/>
              <a:t>kolmas taso</a:t>
            </a:r>
          </a:p>
          <a:p>
            <a:pPr lvl="3" eaLnBrk="1" latinLnBrk="0" hangingPunct="1"/>
            <a:r>
              <a:rPr lang="fi-FI" smtClean="0"/>
              <a:t>neljäs taso</a:t>
            </a:r>
          </a:p>
          <a:p>
            <a:pPr lvl="4" eaLnBrk="1" latinLnBrk="0" hangingPunct="1"/>
            <a:r>
              <a:rPr lang="fi-FI" smtClean="0"/>
              <a:t>viides taso</a:t>
            </a:r>
            <a:endParaRPr kumimoji="0" lang="en-US"/>
          </a:p>
        </p:txBody>
      </p:sp>
      <p:sp>
        <p:nvSpPr>
          <p:cNvPr id="11" name="Sisällön paikkamerkki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fi-FI" smtClean="0"/>
              <a:t>Muokkaa tekstin perustyylejä napsauttamalla</a:t>
            </a:r>
          </a:p>
          <a:p>
            <a:pPr lvl="1" eaLnBrk="1" latinLnBrk="0" hangingPunct="1"/>
            <a:r>
              <a:rPr lang="fi-FI" smtClean="0"/>
              <a:t>toinen taso</a:t>
            </a:r>
          </a:p>
          <a:p>
            <a:pPr lvl="2" eaLnBrk="1" latinLnBrk="0" hangingPunct="1"/>
            <a:r>
              <a:rPr lang="fi-FI" smtClean="0"/>
              <a:t>kolmas taso</a:t>
            </a:r>
          </a:p>
          <a:p>
            <a:pPr lvl="3" eaLnBrk="1" latinLnBrk="0" hangingPunct="1"/>
            <a:r>
              <a:rPr lang="fi-FI" smtClean="0"/>
              <a:t>neljäs taso</a:t>
            </a:r>
          </a:p>
          <a:p>
            <a:pPr lvl="4" eaLnBrk="1" latinLnBrk="0" hangingPunct="1"/>
            <a:r>
              <a:rPr lang="fi-FI" smtClean="0"/>
              <a:t>viides taso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fi-FI" smtClean="0"/>
              <a:t>Muokkaa perustyyl. napsautt.</a:t>
            </a:r>
            <a:endParaRPr kumimoji="0" lang="en-US"/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7C2A1-856F-4AB1-83B6-7BE547159847}" type="datetimeFigureOut">
              <a:rPr lang="fi-FI" smtClean="0"/>
              <a:t>1.2.2018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BECBB-CE2C-4801-AFCF-B575DFF92372}" type="slidenum">
              <a:rPr lang="fi-FI" smtClean="0"/>
              <a:t>‹#›</a:t>
            </a:fld>
            <a:endParaRPr lang="fi-FI"/>
          </a:p>
        </p:txBody>
      </p:sp>
      <p:sp>
        <p:nvSpPr>
          <p:cNvPr id="11" name="Sisällön paikkamerkki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fi-FI" smtClean="0"/>
              <a:t>Muokkaa tekstin perustyylejä napsauttamalla</a:t>
            </a:r>
          </a:p>
          <a:p>
            <a:pPr lvl="1" eaLnBrk="1" latinLnBrk="0" hangingPunct="1"/>
            <a:r>
              <a:rPr lang="fi-FI" smtClean="0"/>
              <a:t>toinen taso</a:t>
            </a:r>
          </a:p>
          <a:p>
            <a:pPr lvl="2" eaLnBrk="1" latinLnBrk="0" hangingPunct="1"/>
            <a:r>
              <a:rPr lang="fi-FI" smtClean="0"/>
              <a:t>kolmas taso</a:t>
            </a:r>
          </a:p>
          <a:p>
            <a:pPr lvl="3" eaLnBrk="1" latinLnBrk="0" hangingPunct="1"/>
            <a:r>
              <a:rPr lang="fi-FI" smtClean="0"/>
              <a:t>neljäs taso</a:t>
            </a:r>
          </a:p>
          <a:p>
            <a:pPr lvl="4" eaLnBrk="1" latinLnBrk="0" hangingPunct="1"/>
            <a:r>
              <a:rPr lang="fi-FI" smtClean="0"/>
              <a:t>viides taso</a:t>
            </a:r>
            <a:endParaRPr kumimoji="0" lang="en-US"/>
          </a:p>
        </p:txBody>
      </p:sp>
      <p:sp>
        <p:nvSpPr>
          <p:cNvPr id="13" name="Sisällön paikkamerkki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fi-FI" smtClean="0"/>
              <a:t>Muokkaa tekstin perustyylejä napsauttamalla</a:t>
            </a:r>
          </a:p>
          <a:p>
            <a:pPr lvl="1" eaLnBrk="1" latinLnBrk="0" hangingPunct="1"/>
            <a:r>
              <a:rPr lang="fi-FI" smtClean="0"/>
              <a:t>toinen taso</a:t>
            </a:r>
          </a:p>
          <a:p>
            <a:pPr lvl="2" eaLnBrk="1" latinLnBrk="0" hangingPunct="1"/>
            <a:r>
              <a:rPr lang="fi-FI" smtClean="0"/>
              <a:t>kolmas taso</a:t>
            </a:r>
          </a:p>
          <a:p>
            <a:pPr lvl="3" eaLnBrk="1" latinLnBrk="0" hangingPunct="1"/>
            <a:r>
              <a:rPr lang="fi-FI" smtClean="0"/>
              <a:t>neljäs taso</a:t>
            </a:r>
          </a:p>
          <a:p>
            <a:pPr lvl="4" eaLnBrk="1" latinLnBrk="0" hangingPunct="1"/>
            <a:r>
              <a:rPr lang="fi-FI" smtClean="0"/>
              <a:t>viides taso</a:t>
            </a:r>
            <a:endParaRPr kumimoji="0" lang="en-US"/>
          </a:p>
        </p:txBody>
      </p:sp>
      <p:sp>
        <p:nvSpPr>
          <p:cNvPr id="12" name="Tekstin paikkamerkki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i-FI" smtClean="0"/>
              <a:t>Muokkaa tekstin perustyylejä napsauttamalla</a:t>
            </a:r>
          </a:p>
        </p:txBody>
      </p:sp>
      <p:sp>
        <p:nvSpPr>
          <p:cNvPr id="14" name="Tekstin paikkamerkki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i-FI" smtClean="0"/>
              <a:t>Muokkaa tekstin perustyylejä napsauttamalla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i-FI" smtClean="0"/>
              <a:t>Muokkaa perustyyl. napsautt.</a:t>
            </a:r>
            <a:endParaRPr kumimoji="0" lang="en-US"/>
          </a:p>
        </p:txBody>
      </p:sp>
      <p:sp>
        <p:nvSpPr>
          <p:cNvPr id="6" name="Päivämäärän paikkamerkki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4A7C2A1-856F-4AB1-83B6-7BE547159847}" type="datetimeFigureOut">
              <a:rPr lang="fi-FI" smtClean="0"/>
              <a:t>1.2.2018</a:t>
            </a:fld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1FBBECBB-CE2C-4801-AFCF-B575DFF92372}" type="slidenum">
              <a:rPr lang="fi-FI" smtClean="0"/>
              <a:t>‹#›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fi-F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7C2A1-856F-4AB1-83B6-7BE547159847}" type="datetimeFigureOut">
              <a:rPr lang="fi-FI" smtClean="0"/>
              <a:t>1.2.2018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BECBB-CE2C-4801-AFCF-B575DFF92372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tsikollinen sisältö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ora yhdysviiva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fi-FI" smtClean="0"/>
              <a:t>Muokkaa perustyyl. napsautt.</a:t>
            </a:r>
            <a:endParaRPr kumimoji="0" lang="en-US"/>
          </a:p>
        </p:txBody>
      </p:sp>
      <p:sp>
        <p:nvSpPr>
          <p:cNvPr id="3" name="Tekstin paikkamerkki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i-FI" smtClean="0"/>
              <a:t>Muokkaa tekstin perustyylejä napsauttamalla</a:t>
            </a:r>
          </a:p>
        </p:txBody>
      </p:sp>
      <p:sp>
        <p:nvSpPr>
          <p:cNvPr id="8" name="Suora yhdysviiva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uora yhdysviiva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uora yhdysviiva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uorakulmio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uora yhdysviiva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lipsi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Sisällön paikkamerkki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fi-FI" smtClean="0"/>
              <a:t>Muokkaa tekstin perustyylejä napsauttamalla</a:t>
            </a:r>
          </a:p>
          <a:p>
            <a:pPr lvl="1" eaLnBrk="1" latinLnBrk="0" hangingPunct="1"/>
            <a:r>
              <a:rPr lang="fi-FI" smtClean="0"/>
              <a:t>toinen taso</a:t>
            </a:r>
          </a:p>
          <a:p>
            <a:pPr lvl="2" eaLnBrk="1" latinLnBrk="0" hangingPunct="1"/>
            <a:r>
              <a:rPr lang="fi-FI" smtClean="0"/>
              <a:t>kolmas taso</a:t>
            </a:r>
          </a:p>
          <a:p>
            <a:pPr lvl="3" eaLnBrk="1" latinLnBrk="0" hangingPunct="1"/>
            <a:r>
              <a:rPr lang="fi-FI" smtClean="0"/>
              <a:t>neljäs taso</a:t>
            </a:r>
          </a:p>
          <a:p>
            <a:pPr lvl="4" eaLnBrk="1" latinLnBrk="0" hangingPunct="1"/>
            <a:r>
              <a:rPr lang="fi-FI" smtClean="0"/>
              <a:t>viides taso</a:t>
            </a:r>
            <a:endParaRPr kumimoji="0" lang="en-US"/>
          </a:p>
        </p:txBody>
      </p:sp>
      <p:sp>
        <p:nvSpPr>
          <p:cNvPr id="21" name="Päivämäärän paikkamerkki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4A7C2A1-856F-4AB1-83B6-7BE547159847}" type="datetimeFigureOut">
              <a:rPr lang="fi-FI" smtClean="0"/>
              <a:t>1.2.2018</a:t>
            </a:fld>
            <a:endParaRPr lang="fi-FI"/>
          </a:p>
        </p:txBody>
      </p:sp>
      <p:sp>
        <p:nvSpPr>
          <p:cNvPr id="22" name="Dian numeron paikkamerkki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1FBBECBB-CE2C-4801-AFCF-B575DFF92372}" type="slidenum">
              <a:rPr lang="fi-FI" smtClean="0"/>
              <a:t>‹#›</a:t>
            </a:fld>
            <a:endParaRPr lang="fi-FI"/>
          </a:p>
        </p:txBody>
      </p:sp>
      <p:sp>
        <p:nvSpPr>
          <p:cNvPr id="23" name="Alatunnisteen paikkamerkki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fi-FI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ora yhdysviiva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lipsi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fi-FI" smtClean="0"/>
              <a:t>Muokkaa perustyyl. napsautt.</a:t>
            </a:r>
            <a:endParaRPr kumimoji="0" lang="en-US"/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fi-FI" smtClean="0"/>
              <a:t>Lisää kuva napsauttamalla kuvaketta</a:t>
            </a:r>
            <a:endParaRPr kumimoji="0" lang="en-US" dirty="0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i-FI" smtClean="0"/>
              <a:t>Muokkaa tekstin perustyylejä napsauttamalla</a:t>
            </a:r>
          </a:p>
        </p:txBody>
      </p:sp>
      <p:sp>
        <p:nvSpPr>
          <p:cNvPr id="10" name="Suora yhdysviiva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Suorakulmio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uora yhdysviiva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uora yhdysviiva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uora yhdysviiva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Päivämäärän paikkamerkki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4A7C2A1-856F-4AB1-83B6-7BE547159847}" type="datetimeFigureOut">
              <a:rPr lang="fi-FI" smtClean="0"/>
              <a:t>1.2.2018</a:t>
            </a:fld>
            <a:endParaRPr lang="fi-FI"/>
          </a:p>
        </p:txBody>
      </p:sp>
      <p:sp>
        <p:nvSpPr>
          <p:cNvPr id="18" name="Dian numeron paikkamerkki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1FBBECBB-CE2C-4801-AFCF-B575DFF92372}" type="slidenum">
              <a:rPr lang="fi-FI" smtClean="0"/>
              <a:t>‹#›</a:t>
            </a:fld>
            <a:endParaRPr lang="fi-FI"/>
          </a:p>
        </p:txBody>
      </p:sp>
      <p:sp>
        <p:nvSpPr>
          <p:cNvPr id="21" name="Alatunnisteen paikkamerkki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fi-FI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uora yhdysviiva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Otsikon paikkamerkki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fi-FI" smtClean="0"/>
              <a:t>Muokkaa perustyyl. napsautt.</a:t>
            </a:r>
            <a:endParaRPr kumimoji="0" lang="en-US"/>
          </a:p>
        </p:txBody>
      </p:sp>
      <p:sp>
        <p:nvSpPr>
          <p:cNvPr id="13" name="Tekstin paikkamerkki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i-FI" smtClean="0"/>
              <a:t>Muokkaa tekstin perustyylejä napsauttamalla</a:t>
            </a:r>
          </a:p>
          <a:p>
            <a:pPr lvl="1" eaLnBrk="1" latinLnBrk="0" hangingPunct="1"/>
            <a:r>
              <a:rPr kumimoji="0" lang="fi-FI" smtClean="0"/>
              <a:t>toinen taso</a:t>
            </a:r>
          </a:p>
          <a:p>
            <a:pPr lvl="2" eaLnBrk="1" latinLnBrk="0" hangingPunct="1"/>
            <a:r>
              <a:rPr kumimoji="0" lang="fi-FI" smtClean="0"/>
              <a:t>kolmas taso</a:t>
            </a:r>
          </a:p>
          <a:p>
            <a:pPr lvl="3" eaLnBrk="1" latinLnBrk="0" hangingPunct="1"/>
            <a:r>
              <a:rPr kumimoji="0" lang="fi-FI" smtClean="0"/>
              <a:t>neljäs taso</a:t>
            </a:r>
          </a:p>
          <a:p>
            <a:pPr lvl="4" eaLnBrk="1" latinLnBrk="0" hangingPunct="1"/>
            <a:r>
              <a:rPr kumimoji="0" lang="fi-FI" smtClean="0"/>
              <a:t>viides taso</a:t>
            </a:r>
            <a:endParaRPr kumimoji="0" lang="en-US"/>
          </a:p>
        </p:txBody>
      </p:sp>
      <p:sp>
        <p:nvSpPr>
          <p:cNvPr id="14" name="Päivämäärän paikkamerkki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4A7C2A1-856F-4AB1-83B6-7BE547159847}" type="datetimeFigureOut">
              <a:rPr lang="fi-FI" smtClean="0"/>
              <a:t>1.2.2018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fi-FI"/>
          </a:p>
        </p:txBody>
      </p:sp>
      <p:sp>
        <p:nvSpPr>
          <p:cNvPr id="7" name="Suora yhdysviiva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uora yhdysviiva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uorakulmio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uora yhdysviiva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lipsi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Dian numeron paikkamerkki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1FBBECBB-CE2C-4801-AFCF-B575DFF92372}" type="slidenum">
              <a:rPr lang="fi-FI" smtClean="0"/>
              <a:t>‹#›</a:t>
            </a:fld>
            <a:endParaRPr lang="fi-F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smtClean="0"/>
              <a:t>Lihaskuntoharjoittelu</a:t>
            </a:r>
            <a:endParaRPr lang="fi-FI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smtClean="0"/>
              <a:t>Liikunnan ammattitutkinto</a:t>
            </a:r>
            <a:endParaRPr lang="fi-FI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260648"/>
            <a:ext cx="3645024" cy="36450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8786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tsikk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Superkompensaatio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3259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 smtClean="0"/>
              <a:t>1. Suunnitelmallisuus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fi-FI" smtClean="0"/>
              <a:t>Monipuolisuus</a:t>
            </a:r>
          </a:p>
          <a:p>
            <a:pPr eaLnBrk="1" hangingPunct="1"/>
            <a:r>
              <a:rPr lang="fi-FI" smtClean="0"/>
              <a:t>Rasituksen hallittu lisääminen</a:t>
            </a:r>
          </a:p>
          <a:p>
            <a:pPr eaLnBrk="1" hangingPunct="1"/>
            <a:r>
              <a:rPr lang="fi-FI" smtClean="0"/>
              <a:t>Levosta huolehtiminen</a:t>
            </a:r>
          </a:p>
        </p:txBody>
      </p:sp>
    </p:spTree>
    <p:extLst>
      <p:ext uri="{BB962C8B-B14F-4D97-AF65-F5344CB8AC3E}">
        <p14:creationId xmlns:p14="http://schemas.microsoft.com/office/powerpoint/2010/main" val="2832249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 smtClean="0"/>
              <a:t>2. Säännöllisyys ja jatkuvuus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fi-FI" smtClean="0"/>
              <a:t>Harjoittelu kehittää vain, kun se on jatkuvaa ja säännöllistä</a:t>
            </a:r>
          </a:p>
          <a:p>
            <a:r>
              <a:rPr lang="fi-FI"/>
              <a:t>Varastoon ei voi harjoitella, hyvä kunto ei pysy yllä ilman viikoittaista harjoittelua</a:t>
            </a:r>
          </a:p>
          <a:p>
            <a:pPr eaLnBrk="1" hangingPunct="1"/>
            <a:endParaRPr lang="fi-FI" smtClean="0"/>
          </a:p>
          <a:p>
            <a:pPr eaLnBrk="1" hangingPunct="1"/>
            <a:endParaRPr lang="fi-FI" smtClean="0"/>
          </a:p>
        </p:txBody>
      </p:sp>
    </p:spTree>
    <p:extLst>
      <p:ext uri="{BB962C8B-B14F-4D97-AF65-F5344CB8AC3E}">
        <p14:creationId xmlns:p14="http://schemas.microsoft.com/office/powerpoint/2010/main" val="3850125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fi-FI" smtClean="0"/>
              <a:t>3. Kuormitus ja nousujohteisuus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fi-FI" smtClean="0"/>
              <a:t>Elimistö vaatii tavanomaista suurempaa kuormittamista </a:t>
            </a:r>
          </a:p>
          <a:p>
            <a:pPr eaLnBrk="1" hangingPunct="1"/>
            <a:r>
              <a:rPr lang="fi-FI" smtClean="0"/>
              <a:t>Yksipuoleinen ja liian kevyt liikunta ei edistä riittävästi (poikkeuksena liikuntaa aloitteleva henkilö)</a:t>
            </a:r>
          </a:p>
          <a:p>
            <a:pPr eaLnBrk="1" hangingPunct="1"/>
            <a:endParaRPr lang="fi-FI" smtClean="0"/>
          </a:p>
        </p:txBody>
      </p:sp>
    </p:spTree>
    <p:extLst>
      <p:ext uri="{BB962C8B-B14F-4D97-AF65-F5344CB8AC3E}">
        <p14:creationId xmlns:p14="http://schemas.microsoft.com/office/powerpoint/2010/main" val="3283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fi-FI" smtClean="0"/>
          </a:p>
        </p:txBody>
      </p:sp>
      <p:sp>
        <p:nvSpPr>
          <p:cNvPr id="55299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fi-FI" smtClean="0"/>
              <a:t>Uusi harjoitusohjelma rasittaa alussa erityisen paljon ja lihakset kipeytyvät</a:t>
            </a:r>
          </a:p>
          <a:p>
            <a:pPr eaLnBrk="1" hangingPunct="1">
              <a:lnSpc>
                <a:spcPct val="90000"/>
              </a:lnSpc>
            </a:pPr>
            <a:r>
              <a:rPr lang="fi-FI" smtClean="0"/>
              <a:t>Muutaman viikon kuluttua kipu loppuu ja liikkeet sujuvat mukavammin</a:t>
            </a:r>
          </a:p>
          <a:p>
            <a:pPr eaLnBrk="1" hangingPunct="1">
              <a:lnSpc>
                <a:spcPct val="90000"/>
              </a:lnSpc>
            </a:pPr>
            <a:r>
              <a:rPr lang="fi-FI" smtClean="0"/>
              <a:t>Kehitys jatkuu vielä joitakin viikkoja, kunnes pysähtyy </a:t>
            </a:r>
            <a:r>
              <a:rPr lang="fi-FI" smtClean="0">
                <a:sym typeface="Wingdings" pitchFamily="2" charset="2"/>
              </a:rPr>
              <a:t> ylläpitävä harjoittelu</a:t>
            </a:r>
            <a:endParaRPr lang="fi-FI" smtClean="0"/>
          </a:p>
          <a:p>
            <a:pPr eaLnBrk="1" hangingPunct="1">
              <a:lnSpc>
                <a:spcPct val="90000"/>
              </a:lnSpc>
            </a:pPr>
            <a:r>
              <a:rPr lang="fi-FI" smtClean="0"/>
              <a:t>Uusi suorituskyvyn taso saavutetaan 4-12 viikossa </a:t>
            </a:r>
            <a:r>
              <a:rPr lang="fi-FI" smtClean="0">
                <a:sym typeface="Wingdings" pitchFamily="2" charset="2"/>
              </a:rPr>
              <a:t> Aika päivittää harjoitusohjelmaa</a:t>
            </a:r>
            <a:endParaRPr lang="fi-FI" smtClean="0"/>
          </a:p>
        </p:txBody>
      </p:sp>
    </p:spTree>
    <p:extLst>
      <p:ext uri="{BB962C8B-B14F-4D97-AF65-F5344CB8AC3E}">
        <p14:creationId xmlns:p14="http://schemas.microsoft.com/office/powerpoint/2010/main" val="3637566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i-FI"/>
              <a:t>Kuinka usein </a:t>
            </a:r>
            <a:r>
              <a:rPr lang="fi-FI" smtClean="0"/>
              <a:t>harjoitellaan viikossa</a:t>
            </a:r>
            <a:endParaRPr lang="fi-FI"/>
          </a:p>
          <a:p>
            <a:r>
              <a:rPr lang="fi-FI" smtClean="0"/>
              <a:t>Starttivaihe 1 – 2 kertaa</a:t>
            </a:r>
          </a:p>
          <a:p>
            <a:r>
              <a:rPr lang="fi-FI" smtClean="0"/>
              <a:t>Ylläpitovaihe 2 kertaa</a:t>
            </a:r>
          </a:p>
          <a:p>
            <a:r>
              <a:rPr lang="fi-FI" smtClean="0"/>
              <a:t>Kehittävä harjoittelu 3 kertaa</a:t>
            </a:r>
          </a:p>
          <a:p>
            <a:r>
              <a:rPr lang="fi-FI" smtClean="0"/>
              <a:t>Muokkaava harjoittelu 4 – 5 kertaa</a:t>
            </a:r>
          </a:p>
        </p:txBody>
      </p:sp>
    </p:spTree>
    <p:extLst>
      <p:ext uri="{BB962C8B-B14F-4D97-AF65-F5344CB8AC3E}">
        <p14:creationId xmlns:p14="http://schemas.microsoft.com/office/powerpoint/2010/main" val="2135497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Harjoituksen kesto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fi-FI" smtClean="0"/>
              <a:t>Harjoituksen kesto on lyhyt n. 45 – 60min</a:t>
            </a:r>
          </a:p>
          <a:p>
            <a:pPr lvl="1"/>
            <a:r>
              <a:rPr lang="fi-FI" smtClean="0"/>
              <a:t>Riittävä teho</a:t>
            </a:r>
          </a:p>
          <a:p>
            <a:pPr lvl="1"/>
            <a:r>
              <a:rPr lang="fi-FI" smtClean="0"/>
              <a:t>Energiavarastot</a:t>
            </a:r>
          </a:p>
          <a:p>
            <a:pPr lvl="1"/>
            <a:r>
              <a:rPr lang="fi-FI" smtClean="0"/>
              <a:t>Motivaatio </a:t>
            </a:r>
          </a:p>
          <a:p>
            <a:r>
              <a:rPr lang="fi-FI" smtClean="0"/>
              <a:t>Elimistön oma hormonitoiminta lisääntyy voimakkaan fyysisen kuormituksen seurauksena, mutta kääntyy laskuun 45-60min jälkeen </a:t>
            </a:r>
            <a:r>
              <a:rPr lang="fi-FI" smtClean="0">
                <a:sym typeface="Wingdings" panose="05000000000000000000" pitchFamily="2" charset="2"/>
              </a:rPr>
              <a:t> katabolia (kudoksia hajoittava tila)</a:t>
            </a:r>
          </a:p>
          <a:p>
            <a:pPr lvl="1"/>
            <a:r>
              <a:rPr lang="fi-FI" smtClean="0">
                <a:sym typeface="Wingdings" panose="05000000000000000000" pitchFamily="2" charset="2"/>
              </a:rPr>
              <a:t>Voimaharjoittelu ei enää tuota parasta mahdollista tulosta</a:t>
            </a:r>
          </a:p>
          <a:p>
            <a:pPr marL="411480" lvl="1" indent="0">
              <a:buNone/>
            </a:pP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16066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 smtClean="0">
                <a:sym typeface="Wingdings" pitchFamily="2" charset="2"/>
              </a:rPr>
              <a:t> </a:t>
            </a:r>
            <a:r>
              <a:rPr lang="fi-FI" smtClean="0"/>
              <a:t>Keinoja ylikuormittamiseen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fi-FI" sz="2800" smtClean="0"/>
              <a:t>Lisää painoja</a:t>
            </a:r>
          </a:p>
          <a:p>
            <a:pPr eaLnBrk="1" hangingPunct="1">
              <a:lnSpc>
                <a:spcPct val="80000"/>
              </a:lnSpc>
            </a:pPr>
            <a:r>
              <a:rPr lang="fi-FI" sz="2800" smtClean="0"/>
              <a:t>Vaihtele suorituskulmia/oteleveyksiä laitteissa</a:t>
            </a:r>
          </a:p>
          <a:p>
            <a:pPr eaLnBrk="1" hangingPunct="1">
              <a:lnSpc>
                <a:spcPct val="80000"/>
              </a:lnSpc>
            </a:pPr>
            <a:r>
              <a:rPr lang="fi-FI" sz="2800" smtClean="0"/>
              <a:t>Uudet liikkeet</a:t>
            </a:r>
          </a:p>
          <a:p>
            <a:pPr eaLnBrk="1" hangingPunct="1">
              <a:lnSpc>
                <a:spcPct val="80000"/>
              </a:lnSpc>
            </a:pPr>
            <a:r>
              <a:rPr lang="fi-FI" sz="2800" smtClean="0"/>
              <a:t>Enemmän sarjoja</a:t>
            </a:r>
          </a:p>
          <a:p>
            <a:pPr eaLnBrk="1" hangingPunct="1">
              <a:lnSpc>
                <a:spcPct val="80000"/>
              </a:lnSpc>
            </a:pPr>
            <a:r>
              <a:rPr lang="fi-FI" sz="2800" smtClean="0"/>
              <a:t>Enemmän viikoittaisia harjoituksia</a:t>
            </a:r>
          </a:p>
          <a:p>
            <a:pPr eaLnBrk="1" hangingPunct="1">
              <a:lnSpc>
                <a:spcPct val="80000"/>
              </a:lnSpc>
            </a:pPr>
            <a:r>
              <a:rPr lang="fi-FI" sz="2800" smtClean="0"/>
              <a:t>Lyhyemmät palautukset</a:t>
            </a:r>
          </a:p>
        </p:txBody>
      </p:sp>
    </p:spTree>
    <p:extLst>
      <p:ext uri="{BB962C8B-B14F-4D97-AF65-F5344CB8AC3E}">
        <p14:creationId xmlns:p14="http://schemas.microsoft.com/office/powerpoint/2010/main" val="2198846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Sarjamäärät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fi-FI" smtClean="0"/>
              <a:t>Perustana 15 – 25 sarjaa per harjoitus</a:t>
            </a:r>
          </a:p>
          <a:p>
            <a:pPr lvl="1"/>
            <a:r>
              <a:rPr lang="fi-FI" smtClean="0"/>
              <a:t>Aloittelijat (alle vuosi harjoituskokemusta)</a:t>
            </a:r>
          </a:p>
          <a:p>
            <a:pPr lvl="2"/>
            <a:r>
              <a:rPr lang="fi-FI" smtClean="0"/>
              <a:t>15 – 25 sarjaa viikossa </a:t>
            </a:r>
          </a:p>
          <a:p>
            <a:pPr lvl="1"/>
            <a:r>
              <a:rPr lang="fi-FI" smtClean="0"/>
              <a:t>Kuntoilijat (1 – 2v)</a:t>
            </a:r>
          </a:p>
          <a:p>
            <a:pPr lvl="2"/>
            <a:r>
              <a:rPr lang="fi-FI" smtClean="0"/>
              <a:t>25 – 40 sarjaa viikossa</a:t>
            </a:r>
          </a:p>
          <a:p>
            <a:pPr lvl="1"/>
            <a:r>
              <a:rPr lang="fi-FI" smtClean="0"/>
              <a:t>Edistyneet (2 – 4v) </a:t>
            </a:r>
          </a:p>
          <a:p>
            <a:pPr lvl="2"/>
            <a:r>
              <a:rPr lang="fi-FI" smtClean="0"/>
              <a:t>50 – 100 sarjaa viikossa</a:t>
            </a:r>
          </a:p>
          <a:p>
            <a:pPr lvl="1"/>
            <a:r>
              <a:rPr lang="fi-FI" smtClean="0"/>
              <a:t>Huiput (useiden vuosien harjoituskokemus)</a:t>
            </a:r>
          </a:p>
          <a:p>
            <a:pPr lvl="2"/>
            <a:r>
              <a:rPr lang="fi-FI" smtClean="0"/>
              <a:t>&gt; sarjaa viikossa</a:t>
            </a:r>
          </a:p>
        </p:txBody>
      </p:sp>
    </p:spTree>
    <p:extLst>
      <p:ext uri="{BB962C8B-B14F-4D97-AF65-F5344CB8AC3E}">
        <p14:creationId xmlns:p14="http://schemas.microsoft.com/office/powerpoint/2010/main" val="828371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fi-FI"/>
              <a:t>Isot lihasryhmät</a:t>
            </a:r>
          </a:p>
          <a:p>
            <a:pPr lvl="1"/>
            <a:r>
              <a:rPr lang="fi-FI"/>
              <a:t>2 – 3 liikettä, 3 – 4 sarjaa per liike</a:t>
            </a:r>
          </a:p>
          <a:p>
            <a:pPr lvl="1"/>
            <a:r>
              <a:rPr lang="fi-FI"/>
              <a:t>Rinta, reidet, pakarat, yläselkä, keskivartalo</a:t>
            </a:r>
          </a:p>
          <a:p>
            <a:r>
              <a:rPr lang="fi-FI"/>
              <a:t>Pienet lihasryhmät</a:t>
            </a:r>
          </a:p>
          <a:p>
            <a:pPr lvl="1"/>
            <a:r>
              <a:rPr lang="fi-FI"/>
              <a:t>1 – 2 liikettä, 1 – 3 sarjaa per liike</a:t>
            </a:r>
          </a:p>
          <a:p>
            <a:pPr lvl="1"/>
            <a:r>
              <a:rPr lang="fi-FI"/>
              <a:t>Olkapäät, käsivarret, kyynärpäät ja pohkeet</a:t>
            </a:r>
          </a:p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85684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Yleisiä tavoitteita	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fi-FI" smtClean="0"/>
              <a:t>Voiman hankinta</a:t>
            </a:r>
          </a:p>
          <a:p>
            <a:r>
              <a:rPr lang="fi-FI" smtClean="0"/>
              <a:t>Kehon muokkaus</a:t>
            </a:r>
          </a:p>
          <a:p>
            <a:r>
              <a:rPr lang="fi-FI" smtClean="0"/>
              <a:t>Terveyden edistäminen/ylläpitäminen</a:t>
            </a:r>
          </a:p>
          <a:p>
            <a:pPr lvl="1"/>
            <a:r>
              <a:rPr lang="fi-FI" smtClean="0"/>
              <a:t>Myös vammojen ja sairauksen ennaltaehkäisy, lihasepätasapainon ja ryhdin korjaaminen</a:t>
            </a:r>
          </a:p>
          <a:p>
            <a:r>
              <a:rPr lang="fi-FI" smtClean="0"/>
              <a:t>Urheilusuorituksen/lajisuorituksen parantaminen</a:t>
            </a:r>
          </a:p>
          <a:p>
            <a:r>
              <a:rPr lang="fi-FI" smtClean="0"/>
              <a:t>Työkyvyn edistäminen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65057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fi-FI" sz="4000" smtClean="0"/>
              <a:t>4. Harjoittelun, levon ja ravinnon oikea suhde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fi-FI" smtClean="0"/>
              <a:t>Optimaalinen kuormitustiheys</a:t>
            </a:r>
          </a:p>
          <a:p>
            <a:pPr eaLnBrk="1" hangingPunct="1"/>
            <a:r>
              <a:rPr lang="fi-FI" smtClean="0"/>
              <a:t>Lepo = uni, välipäivät ja kevyet viikot</a:t>
            </a:r>
          </a:p>
          <a:p>
            <a:pPr eaLnBrk="1" hangingPunct="1"/>
            <a:r>
              <a:rPr lang="fi-FI" smtClean="0"/>
              <a:t>Kehitys hidastuu, pysähtyy tai menee alaspäin, jos yksikin osio laiminlyödään</a:t>
            </a:r>
          </a:p>
        </p:txBody>
      </p:sp>
    </p:spTree>
    <p:extLst>
      <p:ext uri="{BB962C8B-B14F-4D97-AF65-F5344CB8AC3E}">
        <p14:creationId xmlns:p14="http://schemas.microsoft.com/office/powerpoint/2010/main" val="3490022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fi-FI" smtClean="0"/>
          </a:p>
        </p:txBody>
      </p:sp>
      <p:sp>
        <p:nvSpPr>
          <p:cNvPr id="58371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fi-FI" smtClean="0"/>
              <a:t>Harjoitus vie suorituskykyä alaspäin</a:t>
            </a:r>
          </a:p>
          <a:p>
            <a:pPr lvl="1" eaLnBrk="1" hangingPunct="1"/>
            <a:r>
              <a:rPr lang="fi-FI" smtClean="0"/>
              <a:t>Energiavarastot tyhjenevät</a:t>
            </a:r>
          </a:p>
          <a:p>
            <a:pPr lvl="1" eaLnBrk="1" hangingPunct="1"/>
            <a:r>
              <a:rPr lang="fi-FI" smtClean="0"/>
              <a:t>Hormonitoiminta muuttuu kataboliseksi (kudosta hajottavaksi ja kuluttavaksi)</a:t>
            </a:r>
          </a:p>
          <a:p>
            <a:pPr lvl="1" eaLnBrk="1" hangingPunct="1"/>
            <a:r>
              <a:rPr lang="fi-FI" smtClean="0"/>
              <a:t>Lihakset ja hermosto väsyvät</a:t>
            </a:r>
          </a:p>
          <a:p>
            <a:pPr eaLnBrk="1" hangingPunct="1"/>
            <a:endParaRPr lang="fi-FI" smtClean="0"/>
          </a:p>
        </p:txBody>
      </p:sp>
    </p:spTree>
    <p:extLst>
      <p:ext uri="{BB962C8B-B14F-4D97-AF65-F5344CB8AC3E}">
        <p14:creationId xmlns:p14="http://schemas.microsoft.com/office/powerpoint/2010/main" val="1310415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fi-FI" smtClean="0"/>
          </a:p>
        </p:txBody>
      </p:sp>
      <p:sp>
        <p:nvSpPr>
          <p:cNvPr id="59395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fi-FI" smtClean="0"/>
              <a:t>Palautumisen aikana suorituskyky nousee </a:t>
            </a:r>
            <a:r>
              <a:rPr lang="fi-FI" b="1" u="sng" smtClean="0"/>
              <a:t>aiempaa korkeammalle</a:t>
            </a:r>
            <a:r>
              <a:rPr lang="fi-FI" smtClean="0"/>
              <a:t>, energiavarastot täyttyvät ja hormonitoiminta palautuu</a:t>
            </a:r>
          </a:p>
          <a:p>
            <a:pPr eaLnBrk="1" hangingPunct="1"/>
            <a:endParaRPr lang="fi-FI" smtClean="0"/>
          </a:p>
          <a:p>
            <a:pPr eaLnBrk="1" hangingPunct="1"/>
            <a:endParaRPr lang="fi-FI" smtClean="0"/>
          </a:p>
        </p:txBody>
      </p:sp>
    </p:spTree>
    <p:extLst>
      <p:ext uri="{BB962C8B-B14F-4D97-AF65-F5344CB8AC3E}">
        <p14:creationId xmlns:p14="http://schemas.microsoft.com/office/powerpoint/2010/main" val="2777261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fi-FI" smtClean="0"/>
          </a:p>
        </p:txBody>
      </p:sp>
      <p:sp>
        <p:nvSpPr>
          <p:cNvPr id="60419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fi-FI" smtClean="0"/>
              <a:t>Harjoitusvaikutus on sitä suurempi (suorituskyvyn kasvu), mitä huolellisemmin palauttavat toimenpiteet suoritetaan</a:t>
            </a:r>
          </a:p>
        </p:txBody>
      </p:sp>
    </p:spTree>
    <p:extLst>
      <p:ext uri="{BB962C8B-B14F-4D97-AF65-F5344CB8AC3E}">
        <p14:creationId xmlns:p14="http://schemas.microsoft.com/office/powerpoint/2010/main" val="445972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 smtClean="0"/>
              <a:t>Tärkeimmät palauttavat toimet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marL="609600" indent="-609600" eaLnBrk="1" hangingPunct="1">
              <a:buFontTx/>
              <a:buAutoNum type="arabicPeriod"/>
            </a:pPr>
            <a:r>
              <a:rPr lang="fi-FI" smtClean="0"/>
              <a:t>Nestetasapainon palauttaminen (vesi, mehu, urheilujuoma) </a:t>
            </a:r>
            <a:r>
              <a:rPr lang="fi-FI" smtClean="0">
                <a:sym typeface="Wingdings" pitchFamily="2" charset="2"/>
              </a:rPr>
              <a:t> saavutettava juomalla harjoittelua edeltänyt paino</a:t>
            </a:r>
          </a:p>
        </p:txBody>
      </p:sp>
    </p:spTree>
    <p:extLst>
      <p:ext uri="{BB962C8B-B14F-4D97-AF65-F5344CB8AC3E}">
        <p14:creationId xmlns:p14="http://schemas.microsoft.com/office/powerpoint/2010/main" val="1561255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fi-FI" smtClean="0"/>
          </a:p>
        </p:txBody>
      </p:sp>
      <p:sp>
        <p:nvSpPr>
          <p:cNvPr id="62467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marL="609600" indent="-609600" eaLnBrk="1" hangingPunct="1">
              <a:buFontTx/>
              <a:buNone/>
            </a:pPr>
            <a:r>
              <a:rPr lang="fi-FI" smtClean="0"/>
              <a:t>2. Välipala heti harjoituksen jälkeen (hiilihydraatit ja proteiinit) </a:t>
            </a:r>
            <a:r>
              <a:rPr lang="fi-FI" smtClean="0">
                <a:sym typeface="Wingdings" pitchFamily="2" charset="2"/>
              </a:rPr>
              <a:t> energiavarastot täyttyvät ja lihakset saavat rakennusaineita</a:t>
            </a:r>
          </a:p>
          <a:p>
            <a:pPr marL="609600" indent="-609600" eaLnBrk="1" hangingPunct="1"/>
            <a:endParaRPr lang="fi-FI" smtClean="0"/>
          </a:p>
        </p:txBody>
      </p:sp>
    </p:spTree>
    <p:extLst>
      <p:ext uri="{BB962C8B-B14F-4D97-AF65-F5344CB8AC3E}">
        <p14:creationId xmlns:p14="http://schemas.microsoft.com/office/powerpoint/2010/main" val="1661895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fi-FI" smtClean="0"/>
          </a:p>
        </p:txBody>
      </p:sp>
      <p:sp>
        <p:nvSpPr>
          <p:cNvPr id="63491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marL="609600" indent="-609600" eaLnBrk="1" hangingPunct="1">
              <a:buFontTx/>
              <a:buNone/>
            </a:pPr>
            <a:r>
              <a:rPr lang="fi-FI" smtClean="0">
                <a:sym typeface="Wingdings" pitchFamily="2" charset="2"/>
              </a:rPr>
              <a:t>3. Loppuverryttely  kuona-aineet poistuvat elimistöstä, ja keho sekä mieli rauhoittuvat</a:t>
            </a:r>
          </a:p>
          <a:p>
            <a:pPr marL="609600" indent="-609600" eaLnBrk="1" hangingPunct="1"/>
            <a:endParaRPr lang="fi-FI" smtClean="0"/>
          </a:p>
        </p:txBody>
      </p:sp>
    </p:spTree>
    <p:extLst>
      <p:ext uri="{BB962C8B-B14F-4D97-AF65-F5344CB8AC3E}">
        <p14:creationId xmlns:p14="http://schemas.microsoft.com/office/powerpoint/2010/main" val="60462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fi-FI" smtClean="0"/>
          </a:p>
        </p:txBody>
      </p:sp>
      <p:sp>
        <p:nvSpPr>
          <p:cNvPr id="64515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marL="609600" indent="-609600" eaLnBrk="1" hangingPunct="1">
              <a:buFontTx/>
              <a:buNone/>
            </a:pPr>
            <a:r>
              <a:rPr lang="fi-FI" smtClean="0"/>
              <a:t>4. Venyttely </a:t>
            </a:r>
            <a:r>
              <a:rPr lang="fi-FI" smtClean="0">
                <a:sym typeface="Wingdings" pitchFamily="2" charset="2"/>
              </a:rPr>
              <a:t> lihakset palautuvat lepopituuteen  verenkierto ja aineenvaihdunta kiihtyvät  palautuminen nopeutuu</a:t>
            </a:r>
            <a:endParaRPr lang="fi-FI" smtClean="0"/>
          </a:p>
          <a:p>
            <a:pPr marL="609600" indent="-609600" eaLnBrk="1" hangingPunct="1"/>
            <a:endParaRPr lang="fi-FI" smtClean="0"/>
          </a:p>
        </p:txBody>
      </p:sp>
    </p:spTree>
    <p:extLst>
      <p:ext uri="{BB962C8B-B14F-4D97-AF65-F5344CB8AC3E}">
        <p14:creationId xmlns:p14="http://schemas.microsoft.com/office/powerpoint/2010/main" val="1220762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fi-FI" smtClean="0"/>
          </a:p>
        </p:txBody>
      </p:sp>
      <p:sp>
        <p:nvSpPr>
          <p:cNvPr id="65539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marL="0" indent="0" eaLnBrk="1" hangingPunct="1">
              <a:buNone/>
            </a:pPr>
            <a:r>
              <a:rPr lang="fi-FI" dirty="0" smtClean="0"/>
              <a:t>Välillä pitää jättää harjoitukset väliin</a:t>
            </a:r>
          </a:p>
          <a:p>
            <a:r>
              <a:rPr lang="fi-FI" dirty="0" smtClean="0"/>
              <a:t>univelka</a:t>
            </a:r>
          </a:p>
          <a:p>
            <a:r>
              <a:rPr lang="fi-FI" dirty="0"/>
              <a:t>s</a:t>
            </a:r>
            <a:r>
              <a:rPr lang="fi-FI" dirty="0" smtClean="0"/>
              <a:t>airaus</a:t>
            </a:r>
          </a:p>
          <a:p>
            <a:r>
              <a:rPr lang="fi-FI" dirty="0"/>
              <a:t>l</a:t>
            </a:r>
            <a:r>
              <a:rPr lang="fi-FI" dirty="0" smtClean="0"/>
              <a:t>iian kova ”kokonaiskuormitus”</a:t>
            </a:r>
          </a:p>
          <a:p>
            <a:r>
              <a:rPr lang="fi-FI" dirty="0" smtClean="0"/>
              <a:t>krapula</a:t>
            </a:r>
          </a:p>
          <a:p>
            <a:pPr eaLnBrk="1" hangingPunct="1"/>
            <a:endParaRPr lang="fi-FI" dirty="0" smtClean="0"/>
          </a:p>
        </p:txBody>
      </p:sp>
    </p:spTree>
    <p:extLst>
      <p:ext uri="{BB962C8B-B14F-4D97-AF65-F5344CB8AC3E}">
        <p14:creationId xmlns:p14="http://schemas.microsoft.com/office/powerpoint/2010/main" val="4083501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 smtClean="0"/>
              <a:t>5. Monipuolisuus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fi-FI" smtClean="0"/>
              <a:t>Lyhyen ja pitkän aikavälin rytmittäminen</a:t>
            </a:r>
          </a:p>
          <a:p>
            <a:pPr lvl="1"/>
            <a:r>
              <a:rPr lang="fi-FI" smtClean="0"/>
              <a:t>Eri voiman lajit</a:t>
            </a:r>
          </a:p>
          <a:p>
            <a:r>
              <a:rPr lang="fi-FI"/>
              <a:t>Vaihtelevat harjoitusviikot</a:t>
            </a:r>
          </a:p>
          <a:p>
            <a:pPr>
              <a:buNone/>
            </a:pPr>
            <a:r>
              <a:rPr lang="fi-FI"/>
              <a:t>Esimerkki</a:t>
            </a:r>
          </a:p>
          <a:p>
            <a:pPr>
              <a:buNone/>
            </a:pPr>
            <a:r>
              <a:rPr lang="fi-FI"/>
              <a:t>1. Kevyt viikko (kun töissä/opiskelussa rankkaa, totutellaan uuteen ohjelmaan tai palaudutaan raskaasta viikosta)</a:t>
            </a:r>
          </a:p>
          <a:p>
            <a:pPr>
              <a:buNone/>
            </a:pPr>
            <a:r>
              <a:rPr lang="fi-FI"/>
              <a:t>2. Keskiraskas/normaali harjoitusviikko</a:t>
            </a:r>
          </a:p>
          <a:p>
            <a:pPr>
              <a:buNone/>
            </a:pPr>
            <a:r>
              <a:rPr lang="fi-FI"/>
              <a:t>3. Raskas viikko (enemmän harjoitteita tai pitkäkestoisempia suorituksia)</a:t>
            </a:r>
          </a:p>
          <a:p>
            <a:pPr eaLnBrk="1" hangingPunct="1"/>
            <a:endParaRPr lang="fi-FI" smtClean="0"/>
          </a:p>
        </p:txBody>
      </p:sp>
    </p:spTree>
    <p:extLst>
      <p:ext uri="{BB962C8B-B14F-4D97-AF65-F5344CB8AC3E}">
        <p14:creationId xmlns:p14="http://schemas.microsoft.com/office/powerpoint/2010/main" val="1004824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mtClean="0"/>
              <a:t>Kuntosaliharjoittelun hyötyjä nuorelle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fi-FI" smtClean="0"/>
              <a:t>Mm. kehontuntemuksen, itsetunnon ja minäkuvan parantuminen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14713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smtClean="0"/>
              <a:t>Voimaportaat ja harjoitusohjelman jakaminen</a:t>
            </a:r>
            <a:endParaRPr lang="fi-FI"/>
          </a:p>
        </p:txBody>
      </p:sp>
      <p:sp>
        <p:nvSpPr>
          <p:cNvPr id="5" name="Alaotsikko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18681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 smtClean="0"/>
              <a:t>Kestovoima</a:t>
            </a:r>
          </a:p>
        </p:txBody>
      </p:sp>
      <p:sp>
        <p:nvSpPr>
          <p:cNvPr id="1116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fi-FI" dirty="0" smtClean="0"/>
              <a:t>Voiman laji	Toistot	Painot	Palautus</a:t>
            </a:r>
          </a:p>
          <a:p>
            <a:pPr eaLnBrk="1" hangingPunct="1">
              <a:buFontTx/>
              <a:buNone/>
            </a:pPr>
            <a:endParaRPr lang="fi-FI" dirty="0" smtClean="0"/>
          </a:p>
          <a:p>
            <a:pPr eaLnBrk="1" hangingPunct="1">
              <a:buFontTx/>
              <a:buNone/>
            </a:pPr>
            <a:r>
              <a:rPr lang="fi-FI" dirty="0" err="1" smtClean="0"/>
              <a:t>Lihaskest</a:t>
            </a:r>
            <a:r>
              <a:rPr lang="fi-FI" dirty="0" smtClean="0"/>
              <a:t>.</a:t>
            </a:r>
            <a:r>
              <a:rPr lang="fi-FI" smtClean="0"/>
              <a:t>	20 - 30	0-40</a:t>
            </a:r>
            <a:r>
              <a:rPr lang="fi-FI" dirty="0" smtClean="0"/>
              <a:t>%</a:t>
            </a:r>
            <a:r>
              <a:rPr lang="fi-FI" smtClean="0"/>
              <a:t>		0-30s</a:t>
            </a:r>
          </a:p>
          <a:p>
            <a:pPr eaLnBrk="1" hangingPunct="1">
              <a:buFont typeface="Wingdings"/>
              <a:buChar char="à"/>
            </a:pPr>
            <a:r>
              <a:rPr lang="fi-FI" smtClean="0">
                <a:sym typeface="Wingdings" panose="05000000000000000000" pitchFamily="2" charset="2"/>
              </a:rPr>
              <a:t>Painon pudottaminen ja yleiskunto (15 – 30 toistoa)</a:t>
            </a:r>
          </a:p>
          <a:p>
            <a:pPr marL="0" indent="0" eaLnBrk="1" hangingPunct="1">
              <a:buNone/>
            </a:pPr>
            <a:endParaRPr lang="fi-FI" dirty="0" smtClean="0"/>
          </a:p>
          <a:p>
            <a:pPr eaLnBrk="1" hangingPunct="1">
              <a:buFontTx/>
              <a:buNone/>
            </a:pPr>
            <a:r>
              <a:rPr lang="fi-FI" dirty="0" err="1" smtClean="0"/>
              <a:t>Voimakest</a:t>
            </a:r>
            <a:r>
              <a:rPr lang="fi-FI" dirty="0" smtClean="0"/>
              <a:t>.</a:t>
            </a:r>
            <a:r>
              <a:rPr lang="fi-FI" smtClean="0"/>
              <a:t>	12-20</a:t>
            </a:r>
            <a:r>
              <a:rPr lang="fi-FI" dirty="0" smtClean="0"/>
              <a:t>		40-60%</a:t>
            </a:r>
            <a:r>
              <a:rPr lang="fi-FI" smtClean="0"/>
              <a:t>	30-60s</a:t>
            </a:r>
          </a:p>
          <a:p>
            <a:pPr eaLnBrk="1" hangingPunct="1">
              <a:buFont typeface="Wingdings"/>
              <a:buChar char="à"/>
            </a:pPr>
            <a:r>
              <a:rPr lang="fi-FI" smtClean="0">
                <a:sym typeface="Wingdings" panose="05000000000000000000" pitchFamily="2" charset="2"/>
              </a:rPr>
              <a:t>Kiinteytyminen 10 – 20 toistoa</a:t>
            </a:r>
          </a:p>
          <a:p>
            <a:pPr eaLnBrk="1" hangingPunct="1">
              <a:buFont typeface="Wingdings"/>
              <a:buChar char="à"/>
            </a:pPr>
            <a:r>
              <a:rPr lang="fi-FI" smtClean="0">
                <a:sym typeface="Wingdings" panose="05000000000000000000" pitchFamily="2" charset="2"/>
              </a:rPr>
              <a:t>Vartalon muokkaaminen 10 – 15 toistoa</a:t>
            </a:r>
            <a:endParaRPr lang="fi-FI" dirty="0" smtClean="0"/>
          </a:p>
        </p:txBody>
      </p:sp>
    </p:spTree>
    <p:extLst>
      <p:ext uri="{BB962C8B-B14F-4D97-AF65-F5344CB8AC3E}">
        <p14:creationId xmlns:p14="http://schemas.microsoft.com/office/powerpoint/2010/main" val="1794495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 smtClean="0"/>
              <a:t>Maksimivoima</a:t>
            </a:r>
          </a:p>
        </p:txBody>
      </p:sp>
      <p:sp>
        <p:nvSpPr>
          <p:cNvPr id="1167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fi-FI" dirty="0" smtClean="0"/>
              <a:t>Voiman laji</a:t>
            </a:r>
            <a:r>
              <a:rPr lang="fi-FI" smtClean="0"/>
              <a:t>	Toistot</a:t>
            </a:r>
            <a:r>
              <a:rPr lang="fi-FI"/>
              <a:t> 	</a:t>
            </a:r>
            <a:r>
              <a:rPr lang="fi-FI" smtClean="0"/>
              <a:t>Painot</a:t>
            </a:r>
            <a:r>
              <a:rPr lang="fi-FI" dirty="0" smtClean="0"/>
              <a:t>	Palautus</a:t>
            </a:r>
          </a:p>
          <a:p>
            <a:pPr eaLnBrk="1" hangingPunct="1">
              <a:buFontTx/>
              <a:buNone/>
            </a:pPr>
            <a:endParaRPr lang="fi-FI" dirty="0" smtClean="0"/>
          </a:p>
          <a:p>
            <a:pPr eaLnBrk="1" hangingPunct="1">
              <a:buFontTx/>
              <a:buNone/>
            </a:pPr>
            <a:r>
              <a:rPr lang="fi-FI" dirty="0" smtClean="0"/>
              <a:t>Perusvoima</a:t>
            </a:r>
            <a:r>
              <a:rPr lang="fi-FI" smtClean="0"/>
              <a:t>	6-12</a:t>
            </a:r>
            <a:r>
              <a:rPr lang="fi-FI" dirty="0" smtClean="0"/>
              <a:t>		60-80%</a:t>
            </a:r>
            <a:r>
              <a:rPr lang="fi-FI" smtClean="0"/>
              <a:t>	1-4min</a:t>
            </a:r>
          </a:p>
          <a:p>
            <a:pPr eaLnBrk="1" hangingPunct="1">
              <a:buFont typeface="Wingdings"/>
              <a:buChar char="à"/>
            </a:pPr>
            <a:r>
              <a:rPr lang="fi-FI" smtClean="0">
                <a:sym typeface="Wingdings" panose="05000000000000000000" pitchFamily="2" charset="2"/>
              </a:rPr>
              <a:t>Lihasmassaa ja maksimivoimaa</a:t>
            </a:r>
          </a:p>
          <a:p>
            <a:pPr marL="0" indent="0" eaLnBrk="1" hangingPunct="1">
              <a:buNone/>
            </a:pPr>
            <a:endParaRPr lang="fi-FI" dirty="0" smtClean="0"/>
          </a:p>
          <a:p>
            <a:pPr eaLnBrk="1" hangingPunct="1">
              <a:buFontTx/>
              <a:buNone/>
            </a:pPr>
            <a:r>
              <a:rPr lang="fi-FI" smtClean="0"/>
              <a:t>Maksimiv.</a:t>
            </a:r>
            <a:r>
              <a:rPr lang="fi-FI" dirty="0" smtClean="0"/>
              <a:t>	1-6		80-110%</a:t>
            </a:r>
            <a:r>
              <a:rPr lang="fi-FI" smtClean="0"/>
              <a:t>	3-5min</a:t>
            </a:r>
          </a:p>
          <a:p>
            <a:pPr eaLnBrk="1" hangingPunct="1">
              <a:buFontTx/>
              <a:buNone/>
            </a:pPr>
            <a:r>
              <a:rPr lang="fi-FI" smtClean="0">
                <a:sym typeface="Wingdings" panose="05000000000000000000" pitchFamily="2" charset="2"/>
              </a:rPr>
              <a:t> Maksimivoimaa </a:t>
            </a:r>
            <a:endParaRPr lang="fi-FI" dirty="0" smtClean="0"/>
          </a:p>
        </p:txBody>
      </p:sp>
    </p:spTree>
    <p:extLst>
      <p:ext uri="{BB962C8B-B14F-4D97-AF65-F5344CB8AC3E}">
        <p14:creationId xmlns:p14="http://schemas.microsoft.com/office/powerpoint/2010/main" val="477720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 smtClean="0"/>
              <a:t>Nopeusvoima</a:t>
            </a:r>
          </a:p>
        </p:txBody>
      </p:sp>
      <p:sp>
        <p:nvSpPr>
          <p:cNvPr id="1310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fi-FI" smtClean="0"/>
              <a:t>Voiman laji	Toistot	Painot	Palautus</a:t>
            </a:r>
          </a:p>
          <a:p>
            <a:pPr eaLnBrk="1" hangingPunct="1">
              <a:buFontTx/>
              <a:buNone/>
            </a:pPr>
            <a:endParaRPr lang="fi-FI" smtClean="0"/>
          </a:p>
          <a:p>
            <a:pPr eaLnBrk="1" hangingPunct="1">
              <a:buFontTx/>
              <a:buNone/>
            </a:pPr>
            <a:r>
              <a:rPr lang="fi-FI" smtClean="0"/>
              <a:t>Pikavoima	4-8		0-40%	</a:t>
            </a:r>
            <a:r>
              <a:rPr lang="fi-FI"/>
              <a:t>	</a:t>
            </a:r>
            <a:r>
              <a:rPr lang="fi-FI" smtClean="0"/>
              <a:t>3-5min</a:t>
            </a:r>
          </a:p>
          <a:p>
            <a:pPr eaLnBrk="1" hangingPunct="1">
              <a:buFontTx/>
              <a:buNone/>
            </a:pPr>
            <a:r>
              <a:rPr lang="fi-FI" smtClean="0"/>
              <a:t>Räjähtävä v.	1-6		30-60%	3-5min</a:t>
            </a:r>
          </a:p>
          <a:p>
            <a:pPr eaLnBrk="1" hangingPunct="1">
              <a:buFontTx/>
              <a:buNone/>
            </a:pPr>
            <a:r>
              <a:rPr lang="fi-FI" smtClean="0"/>
              <a:t>						</a:t>
            </a:r>
          </a:p>
        </p:txBody>
      </p:sp>
    </p:spTree>
    <p:extLst>
      <p:ext uri="{BB962C8B-B14F-4D97-AF65-F5344CB8AC3E}">
        <p14:creationId xmlns:p14="http://schemas.microsoft.com/office/powerpoint/2010/main" val="3382649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Harjoitusohjelman jakaminen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fi-FI" smtClean="0"/>
              <a:t>= kuinka moneen osaan keho jaetaan ja kuinka monta harjoituskertaa treenikiertoon sisällytetään</a:t>
            </a:r>
          </a:p>
          <a:p>
            <a:r>
              <a:rPr lang="fi-FI" smtClean="0"/>
              <a:t>Esim. </a:t>
            </a:r>
          </a:p>
          <a:p>
            <a:pPr lvl="1"/>
            <a:r>
              <a:rPr lang="fi-FI" smtClean="0"/>
              <a:t>1 – jako (kaikkien lihasryhmien harjoittaminen yhdellä kerralla)</a:t>
            </a:r>
          </a:p>
          <a:p>
            <a:pPr lvl="1"/>
            <a:r>
              <a:rPr lang="fi-FI" smtClean="0"/>
              <a:t>3 – jako (kehon jakaminen 3 osaan)</a:t>
            </a:r>
          </a:p>
          <a:p>
            <a:r>
              <a:rPr lang="fi-FI" smtClean="0"/>
              <a:t>Ratkaisevaa on tavoite ja se, kuinka monta kertaa viikossa harjoitellaan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27870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fi-FI" smtClean="0"/>
              <a:t>1 – 2 krt/vk, suositus: harjoita koko kehoa</a:t>
            </a:r>
          </a:p>
          <a:p>
            <a:pPr lvl="1"/>
            <a:r>
              <a:rPr lang="fi-FI" smtClean="0"/>
              <a:t>Tavoite: lihaskestävyys, kiinteytyminen ja painonhallinta</a:t>
            </a:r>
          </a:p>
          <a:p>
            <a:r>
              <a:rPr lang="fi-FI" smtClean="0"/>
              <a:t>3 krt/vk, suositus: 1 – 3 jakoinen ohjelma</a:t>
            </a:r>
          </a:p>
          <a:p>
            <a:pPr lvl="1"/>
            <a:r>
              <a:rPr lang="fi-FI" smtClean="0"/>
              <a:t>Tavoite: voimakestävyys, kehon muokkaus, lihasmassan kasvattaminen</a:t>
            </a:r>
          </a:p>
          <a:p>
            <a:r>
              <a:rPr lang="fi-FI" smtClean="0"/>
              <a:t>Yli 3 krt/vk, suositus: 2 – 5 jakoinen ohjelma</a:t>
            </a:r>
          </a:p>
          <a:p>
            <a:pPr lvl="1"/>
            <a:r>
              <a:rPr lang="fi-FI" smtClean="0"/>
              <a:t>Tavoite: lihasmassa, maksimivoima, kehon muokkaus</a:t>
            </a:r>
          </a:p>
          <a:p>
            <a:pPr marL="365760" lvl="1" indent="0">
              <a:buNone/>
            </a:pPr>
            <a:r>
              <a:rPr lang="fi-FI" smtClean="0">
                <a:sym typeface="Wingdings" panose="05000000000000000000" pitchFamily="2" charset="2"/>
              </a:rPr>
              <a:t> Treenijakoja voi sekoittaa, myös harjoituskierto voi olla esim. 5pv tai 10pv asiakkaan elämäntilanteen mukaan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43070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fi-FI" sz="3600" smtClean="0"/>
              <a:t>Lihasryhmien harjoitusjärjestys</a:t>
            </a:r>
            <a:br>
              <a:rPr lang="fi-FI" sz="3600" smtClean="0"/>
            </a:br>
            <a:r>
              <a:rPr lang="fi-FI" sz="3600" smtClean="0"/>
              <a:t>(isoimmat ensin</a:t>
            </a:r>
            <a:r>
              <a:rPr lang="fi-FI" sz="4000" smtClean="0"/>
              <a:t>)</a:t>
            </a:r>
          </a:p>
        </p:txBody>
      </p:sp>
      <p:sp>
        <p:nvSpPr>
          <p:cNvPr id="1443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609600" indent="-609600" eaLnBrk="1" hangingPunct="1">
              <a:buFontTx/>
              <a:buAutoNum type="arabicPeriod"/>
            </a:pPr>
            <a:r>
              <a:rPr lang="fi-FI" smtClean="0"/>
              <a:t>Reisi- ja pakaralihakset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fi-FI" smtClean="0"/>
              <a:t>Rinta- ja selkälihakset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fi-FI" smtClean="0"/>
              <a:t>Hartialihakset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fi-FI" smtClean="0"/>
              <a:t>Käsivarret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fi-FI" smtClean="0"/>
              <a:t>Pohkeet, kyynärvarret ja vatsa</a:t>
            </a:r>
          </a:p>
          <a:p>
            <a:pPr marL="609600" indent="-609600" eaLnBrk="1" hangingPunct="1">
              <a:buFontTx/>
              <a:buAutoNum type="arabicPeriod"/>
            </a:pPr>
            <a:endParaRPr lang="fi-FI" smtClean="0"/>
          </a:p>
        </p:txBody>
      </p:sp>
    </p:spTree>
    <p:extLst>
      <p:ext uri="{BB962C8B-B14F-4D97-AF65-F5344CB8AC3E}">
        <p14:creationId xmlns:p14="http://schemas.microsoft.com/office/powerpoint/2010/main" val="2705142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 smtClean="0"/>
              <a:t>Liikkeiden järjestys</a:t>
            </a:r>
          </a:p>
        </p:txBody>
      </p:sp>
      <p:sp>
        <p:nvSpPr>
          <p:cNvPr id="1454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fi-FI" smtClean="0"/>
              <a:t>1. Suurten lihasryhmien liikkeet ensin pieniä lihasryhmiä</a:t>
            </a:r>
          </a:p>
          <a:p>
            <a:pPr eaLnBrk="1" hangingPunct="1">
              <a:buFontTx/>
              <a:buNone/>
            </a:pPr>
            <a:r>
              <a:rPr lang="fi-FI" smtClean="0"/>
              <a:t>2. Perusliikkeet (liike tapahtuu useassa nivelessä ja kohdistuu useaan lihasryhmään, esim. jalkakyykky) ennen eristäviä liikkeitä (esim. reiden ojennus)</a:t>
            </a:r>
          </a:p>
          <a:p>
            <a:pPr eaLnBrk="1" hangingPunct="1">
              <a:buFontTx/>
              <a:buNone/>
            </a:pPr>
            <a:r>
              <a:rPr lang="fi-FI" smtClean="0"/>
              <a:t>3. Suurta keskittymistä vaativat vaikeat liikkeet ennen helppoja liikkeitä</a:t>
            </a:r>
          </a:p>
        </p:txBody>
      </p:sp>
    </p:spTree>
    <p:extLst>
      <p:ext uri="{BB962C8B-B14F-4D97-AF65-F5344CB8AC3E}">
        <p14:creationId xmlns:p14="http://schemas.microsoft.com/office/powerpoint/2010/main" val="3284772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Alkulämmittely ja loppujäähdyttely</a:t>
            </a:r>
            <a:endParaRPr lang="fi-FI"/>
          </a:p>
        </p:txBody>
      </p:sp>
      <p:sp>
        <p:nvSpPr>
          <p:cNvPr id="5" name="Tekstin paikkamerkki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67190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Alkulämmittely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fi-FI" smtClean="0"/>
              <a:t>Koko keho aktivoituu ennen varsinaista harjoitusta</a:t>
            </a:r>
          </a:p>
          <a:p>
            <a:pPr lvl="1"/>
            <a:r>
              <a:rPr lang="fi-FI" smtClean="0"/>
              <a:t>Optimaalinen toiminta</a:t>
            </a:r>
          </a:p>
          <a:p>
            <a:pPr lvl="1"/>
            <a:r>
              <a:rPr lang="fi-FI" smtClean="0"/>
              <a:t>Pienempi loukkaantumisriski</a:t>
            </a:r>
          </a:p>
          <a:p>
            <a:pPr lvl="1"/>
            <a:r>
              <a:rPr lang="fi-FI" smtClean="0"/>
              <a:t>Kesto 10 – 15 min</a:t>
            </a:r>
          </a:p>
          <a:p>
            <a:pPr lvl="1"/>
            <a:r>
              <a:rPr lang="fi-FI" smtClean="0"/>
              <a:t>N. 60% maksimisykkeestä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01336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mtClean="0"/>
              <a:t>Kuntosaliharjoittelun hyötyjä ikääntyneelle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fi-FI" smtClean="0"/>
              <a:t>Voiman, lihas- ja luumassan, tasapainonhallinnan (kaatumisten välttäminen) sekä toimintakyvyn säilyttäminen</a:t>
            </a:r>
          </a:p>
          <a:p>
            <a:r>
              <a:rPr lang="fi-FI" smtClean="0"/>
              <a:t>Aktiivisesti ja säännöllisesti lihaskuntoharjoittelua harrastanut henkilö selviytyy itsenäisesti kotioloissa  keskimäärin 10 – 20 vuotta pidemään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02019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mtClean="0"/>
              <a:t>Huomioitavat asiat alkulämmittelyssä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fi-FI" smtClean="0"/>
              <a:t>Verenkierto</a:t>
            </a:r>
          </a:p>
          <a:p>
            <a:r>
              <a:rPr lang="fi-FI" smtClean="0"/>
              <a:t>Lihaksisto</a:t>
            </a:r>
          </a:p>
          <a:p>
            <a:r>
              <a:rPr lang="fi-FI" smtClean="0"/>
              <a:t>Hermosto</a:t>
            </a:r>
          </a:p>
          <a:p>
            <a:r>
              <a:rPr lang="fi-FI" smtClean="0"/>
              <a:t>Jänne- ja sidekudosalueet</a:t>
            </a:r>
          </a:p>
          <a:p>
            <a:r>
              <a:rPr lang="fi-FI" smtClean="0"/>
              <a:t>Motivaatio</a:t>
            </a:r>
          </a:p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08442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fi-FI" smtClean="0">
                <a:sym typeface="Wingdings" panose="05000000000000000000" pitchFamily="2" charset="2"/>
              </a:rPr>
              <a:t>Yleinen alkulämmittely 10 min: </a:t>
            </a:r>
          </a:p>
          <a:p>
            <a:pPr lvl="1"/>
            <a:r>
              <a:rPr lang="fi-FI" smtClean="0">
                <a:sym typeface="Wingdings" panose="05000000000000000000" pitchFamily="2" charset="2"/>
              </a:rPr>
              <a:t>aerobinen </a:t>
            </a:r>
            <a:r>
              <a:rPr lang="fi-FI">
                <a:sym typeface="Wingdings" panose="05000000000000000000" pitchFamily="2" charset="2"/>
              </a:rPr>
              <a:t>osio &amp; dynaamiset </a:t>
            </a:r>
            <a:r>
              <a:rPr lang="fi-FI" smtClean="0">
                <a:sym typeface="Wingdings" panose="05000000000000000000" pitchFamily="2" charset="2"/>
              </a:rPr>
              <a:t>liikkuvuusliikkeet</a:t>
            </a:r>
          </a:p>
          <a:p>
            <a:r>
              <a:rPr lang="fi-FI" smtClean="0">
                <a:sym typeface="Wingdings" panose="05000000000000000000" pitchFamily="2" charset="2"/>
              </a:rPr>
              <a:t>Lajinomainen alkulämmittely 5min:</a:t>
            </a:r>
          </a:p>
          <a:p>
            <a:pPr lvl="1"/>
            <a:r>
              <a:rPr lang="fi-FI" smtClean="0">
                <a:sym typeface="Wingdings" panose="05000000000000000000" pitchFamily="2" charset="2"/>
              </a:rPr>
              <a:t>Yleisen alkulämmittelyn jälkeen</a:t>
            </a:r>
          </a:p>
          <a:p>
            <a:pPr lvl="1"/>
            <a:r>
              <a:rPr lang="fi-FI" smtClean="0">
                <a:sym typeface="Wingdings" panose="05000000000000000000" pitchFamily="2" charset="2"/>
              </a:rPr>
              <a:t>Samoja liikkeitä kuin varsinaisessa harjoituksessa</a:t>
            </a:r>
          </a:p>
          <a:p>
            <a:pPr lvl="2"/>
            <a:r>
              <a:rPr lang="fi-FI" smtClean="0">
                <a:sym typeface="Wingdings" panose="05000000000000000000" pitchFamily="2" charset="2"/>
              </a:rPr>
              <a:t>Erona lähinnä vain suoritusteho</a:t>
            </a:r>
            <a:endParaRPr lang="fi-FI"/>
          </a:p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63636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Loppujäähdyttely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fi-FI" smtClean="0"/>
              <a:t>Loppujäähdyttelyn merkitys</a:t>
            </a:r>
          </a:p>
          <a:p>
            <a:pPr lvl="1"/>
            <a:r>
              <a:rPr lang="fi-FI" smtClean="0"/>
              <a:t>Poistaa kuona-aineita</a:t>
            </a:r>
          </a:p>
          <a:p>
            <a:pPr lvl="1"/>
            <a:r>
              <a:rPr lang="fi-FI" smtClean="0"/>
              <a:t>Rauhoittaa kehoa ja mieltä</a:t>
            </a:r>
          </a:p>
          <a:p>
            <a:pPr lvl="1"/>
            <a:r>
              <a:rPr lang="fi-FI" smtClean="0"/>
              <a:t>Nopeuttaa palautumista</a:t>
            </a:r>
          </a:p>
          <a:p>
            <a:r>
              <a:rPr lang="fi-FI" smtClean="0"/>
              <a:t>Kesto 5 – 15min (sitä pidempi, mitä rankempi harjoitus)</a:t>
            </a:r>
          </a:p>
          <a:p>
            <a:r>
              <a:rPr lang="fi-FI" smtClean="0"/>
              <a:t>Lopuksi kevyt palauttava venyttely</a:t>
            </a:r>
          </a:p>
          <a:p>
            <a:pPr lvl="1"/>
            <a:r>
              <a:rPr lang="fi-FI" smtClean="0"/>
              <a:t>Jos raskas harjoitus (elimistöön kertynyt maitohappoja, maksimi- tai nopeusvoimaharjoitus, pitkä kestovoimaharjoitus) </a:t>
            </a:r>
            <a:r>
              <a:rPr lang="fi-FI" smtClean="0">
                <a:sym typeface="Wingdings" panose="05000000000000000000" pitchFamily="2" charset="2"/>
              </a:rPr>
              <a:t> palauttava venyttely vasta parin tunnin kuluttua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70112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Aloittelijan harjoitusohjelma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89202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Maksimivoima</a:t>
            </a:r>
            <a:endParaRPr lang="fi-FI"/>
          </a:p>
        </p:txBody>
      </p:sp>
      <p:sp>
        <p:nvSpPr>
          <p:cNvPr id="5" name="Tekstin paikkamerkki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86710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 smtClean="0"/>
              <a:t>Maksimivoiman tuottaminen</a:t>
            </a:r>
          </a:p>
        </p:txBody>
      </p:sp>
      <p:sp>
        <p:nvSpPr>
          <p:cNvPr id="1177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fi-FI" smtClean="0"/>
              <a:t>Olennaista on lihasten kyky toimia yhteistyössä eli </a:t>
            </a:r>
            <a:r>
              <a:rPr lang="fi-FI" b="1" i="1" smtClean="0"/>
              <a:t>koordinaatio</a:t>
            </a:r>
            <a:r>
              <a:rPr lang="fi-FI" smtClean="0"/>
              <a:t>, sekä </a:t>
            </a:r>
            <a:r>
              <a:rPr lang="fi-FI" b="1" i="1" smtClean="0"/>
              <a:t>hermotus</a:t>
            </a:r>
            <a:r>
              <a:rPr lang="fi-FI" smtClean="0"/>
              <a:t> eli uusien lihassolujen rekrytointi mukaan toimintaan</a:t>
            </a:r>
          </a:p>
        </p:txBody>
      </p:sp>
    </p:spTree>
    <p:extLst>
      <p:ext uri="{BB962C8B-B14F-4D97-AF65-F5344CB8AC3E}">
        <p14:creationId xmlns:p14="http://schemas.microsoft.com/office/powerpoint/2010/main" val="252298094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fi-FI" smtClean="0"/>
          </a:p>
        </p:txBody>
      </p:sp>
      <p:sp>
        <p:nvSpPr>
          <p:cNvPr id="1187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fi-FI" smtClean="0"/>
              <a:t>Voima kasvaa lihaksen poikkipinta-alan kasvun eli </a:t>
            </a:r>
            <a:r>
              <a:rPr lang="fi-FI" b="1" i="1" smtClean="0"/>
              <a:t>lihasmassan lisääntymisen</a:t>
            </a:r>
            <a:r>
              <a:rPr lang="fi-FI" smtClean="0"/>
              <a:t> kautta, sekä lihassolujen </a:t>
            </a:r>
            <a:r>
              <a:rPr lang="fi-FI" b="1" i="1" smtClean="0"/>
              <a:t>hermotuksen </a:t>
            </a:r>
            <a:r>
              <a:rPr lang="fi-FI" smtClean="0"/>
              <a:t>parantumisen myötä</a:t>
            </a:r>
          </a:p>
        </p:txBody>
      </p:sp>
    </p:spTree>
    <p:extLst>
      <p:ext uri="{BB962C8B-B14F-4D97-AF65-F5344CB8AC3E}">
        <p14:creationId xmlns:p14="http://schemas.microsoft.com/office/powerpoint/2010/main" val="108710072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fi-FI" smtClean="0"/>
          </a:p>
        </p:txBody>
      </p:sp>
      <p:sp>
        <p:nvSpPr>
          <p:cNvPr id="11981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 eaLnBrk="1" hangingPunct="1"/>
            <a:r>
              <a:rPr lang="fi-FI" sz="3200" smtClean="0"/>
              <a:t>Hypertrofinen voimaharjoittelu eli lihasmassaa kasvattava harjoittelu </a:t>
            </a:r>
          </a:p>
          <a:p>
            <a:pPr lvl="1" eaLnBrk="1" hangingPunct="1"/>
            <a:r>
              <a:rPr lang="fi-FI" sz="3200" smtClean="0"/>
              <a:t>Sarjat 8-12 toistoa</a:t>
            </a:r>
          </a:p>
          <a:p>
            <a:pPr lvl="1" eaLnBrk="1" hangingPunct="1"/>
            <a:r>
              <a:rPr lang="fi-FI" sz="3200" smtClean="0"/>
              <a:t>Tauot 1-3 min</a:t>
            </a:r>
            <a:endParaRPr lang="fi-FI" sz="3200" smtClean="0"/>
          </a:p>
        </p:txBody>
      </p:sp>
    </p:spTree>
    <p:extLst>
      <p:ext uri="{BB962C8B-B14F-4D97-AF65-F5344CB8AC3E}">
        <p14:creationId xmlns:p14="http://schemas.microsoft.com/office/powerpoint/2010/main" val="178764970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fi-FI" smtClean="0"/>
          </a:p>
        </p:txBody>
      </p:sp>
      <p:sp>
        <p:nvSpPr>
          <p:cNvPr id="12083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fi-FI" sz="3200" smtClean="0"/>
              <a:t>Hermostollis-hypertrofinen voimaharjoittelu</a:t>
            </a:r>
          </a:p>
          <a:p>
            <a:pPr eaLnBrk="1" hangingPunct="1"/>
            <a:r>
              <a:rPr lang="fi-FI" sz="3200" smtClean="0"/>
              <a:t>Vaikutus</a:t>
            </a:r>
          </a:p>
          <a:p>
            <a:pPr lvl="1" eaLnBrk="1" hangingPunct="1"/>
            <a:r>
              <a:rPr lang="fi-FI" sz="3200" smtClean="0"/>
              <a:t>Lihasmassan kasvaminen</a:t>
            </a:r>
          </a:p>
          <a:p>
            <a:pPr lvl="1" eaLnBrk="1" hangingPunct="1"/>
            <a:r>
              <a:rPr lang="fi-FI" sz="3200" smtClean="0"/>
              <a:t>Hermotuksen parantaminen</a:t>
            </a:r>
          </a:p>
          <a:p>
            <a:pPr eaLnBrk="1" hangingPunct="1"/>
            <a:r>
              <a:rPr lang="fi-FI" sz="3200" smtClean="0"/>
              <a:t>Sarjat 4-8 toistoa</a:t>
            </a:r>
          </a:p>
          <a:p>
            <a:pPr eaLnBrk="1" hangingPunct="1"/>
            <a:r>
              <a:rPr lang="fi-FI" sz="3200" smtClean="0"/>
              <a:t>Tauot 2-4min</a:t>
            </a:r>
          </a:p>
        </p:txBody>
      </p:sp>
    </p:spTree>
    <p:extLst>
      <p:ext uri="{BB962C8B-B14F-4D97-AF65-F5344CB8AC3E}">
        <p14:creationId xmlns:p14="http://schemas.microsoft.com/office/powerpoint/2010/main" val="162678014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fi-FI" smtClean="0"/>
          </a:p>
        </p:txBody>
      </p:sp>
      <p:sp>
        <p:nvSpPr>
          <p:cNvPr id="12185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fi-FI" sz="3200" smtClean="0"/>
              <a:t>Hermostollinen voimaharjoittelu kehittää maksimivoimaa parhaiten</a:t>
            </a:r>
          </a:p>
          <a:p>
            <a:pPr eaLnBrk="1" hangingPunct="1"/>
            <a:r>
              <a:rPr lang="fi-FI" sz="3200" smtClean="0"/>
              <a:t>Sarjat 1-4 toistoa</a:t>
            </a:r>
          </a:p>
          <a:p>
            <a:pPr eaLnBrk="1" hangingPunct="1"/>
            <a:r>
              <a:rPr lang="fi-FI" sz="3200" smtClean="0"/>
              <a:t>Tauot täydellisiä eli 3-5min</a:t>
            </a:r>
          </a:p>
        </p:txBody>
      </p:sp>
    </p:spTree>
    <p:extLst>
      <p:ext uri="{BB962C8B-B14F-4D97-AF65-F5344CB8AC3E}">
        <p14:creationId xmlns:p14="http://schemas.microsoft.com/office/powerpoint/2010/main" val="567019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Termit</a:t>
            </a:r>
            <a:endParaRPr lang="fi-FI"/>
          </a:p>
        </p:txBody>
      </p:sp>
      <p:sp>
        <p:nvSpPr>
          <p:cNvPr id="5" name="Tekstin paikkamerkki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58053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fi-FI" sz="4000" smtClean="0"/>
              <a:t>Harjoitusohjelma maksimivoiman hankintaan</a:t>
            </a:r>
          </a:p>
        </p:txBody>
      </p:sp>
      <p:sp>
        <p:nvSpPr>
          <p:cNvPr id="1228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fi-FI" dirty="0" smtClean="0"/>
              <a:t>Liikkeitä 3-5</a:t>
            </a:r>
          </a:p>
          <a:p>
            <a:pPr eaLnBrk="1" hangingPunct="1"/>
            <a:r>
              <a:rPr lang="fi-FI" dirty="0" smtClean="0"/>
              <a:t>Pääliikkeet kokonaisvaltaisia perusliikkeitä</a:t>
            </a:r>
          </a:p>
          <a:p>
            <a:pPr eaLnBrk="1" hangingPunct="1"/>
            <a:r>
              <a:rPr lang="fi-FI" dirty="0" smtClean="0"/>
              <a:t>Liikkeet tehdään loppuun asti</a:t>
            </a:r>
          </a:p>
          <a:p>
            <a:pPr eaLnBrk="1" hangingPunct="1"/>
            <a:r>
              <a:rPr lang="fi-FI" dirty="0" smtClean="0"/>
              <a:t>Täydennetään lisäksi perus- tai kestovoimasarjoilla, sekä eristävillä liikkeillä</a:t>
            </a:r>
          </a:p>
          <a:p>
            <a:pPr lvl="1" eaLnBrk="1" hangingPunct="1"/>
            <a:r>
              <a:rPr lang="fi-FI" dirty="0" smtClean="0"/>
              <a:t>Ei kuitenkaan maksimaalisella teholla</a:t>
            </a:r>
          </a:p>
          <a:p>
            <a:pPr eaLnBrk="1" hangingPunct="1"/>
            <a:endParaRPr lang="fi-FI" dirty="0" smtClean="0"/>
          </a:p>
          <a:p>
            <a:pPr eaLnBrk="1" hangingPunct="1"/>
            <a:endParaRPr lang="fi-FI" dirty="0" smtClean="0"/>
          </a:p>
        </p:txBody>
      </p:sp>
    </p:spTree>
    <p:extLst>
      <p:ext uri="{BB962C8B-B14F-4D97-AF65-F5344CB8AC3E}">
        <p14:creationId xmlns:p14="http://schemas.microsoft.com/office/powerpoint/2010/main" val="371588915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fi-FI" smtClean="0"/>
          </a:p>
        </p:txBody>
      </p:sp>
      <p:sp>
        <p:nvSpPr>
          <p:cNvPr id="1239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fi-FI" smtClean="0"/>
              <a:t>Samoja lihasryhmiä ei kuormiteta peräkkäisinä päivinä</a:t>
            </a:r>
          </a:p>
          <a:p>
            <a:pPr lvl="1" eaLnBrk="1" hangingPunct="1"/>
            <a:r>
              <a:rPr lang="fi-FI" smtClean="0"/>
              <a:t>Esim. työntävät liikkeet ja vetävät eri päivinä</a:t>
            </a:r>
          </a:p>
          <a:p>
            <a:pPr eaLnBrk="1" hangingPunct="1"/>
            <a:r>
              <a:rPr lang="fi-FI" smtClean="0"/>
              <a:t>Tehokkaita (kehittäviä) harjoituksia 2-3 viikossa</a:t>
            </a:r>
          </a:p>
          <a:p>
            <a:pPr lvl="1" eaLnBrk="1" hangingPunct="1"/>
            <a:r>
              <a:rPr lang="fi-FI" smtClean="0"/>
              <a:t>Voidaan täydentää vielä 2 tai 3 kevyemmällä, huoltavalla tai tekniikkaa hiovalla harjoituksella</a:t>
            </a:r>
          </a:p>
        </p:txBody>
      </p:sp>
    </p:spTree>
    <p:extLst>
      <p:ext uri="{BB962C8B-B14F-4D97-AF65-F5344CB8AC3E}">
        <p14:creationId xmlns:p14="http://schemas.microsoft.com/office/powerpoint/2010/main" val="201437858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fi-FI" smtClean="0"/>
          </a:p>
        </p:txBody>
      </p:sp>
      <p:sp>
        <p:nvSpPr>
          <p:cNvPr id="12493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fi-FI" smtClean="0"/>
              <a:t>Harjoitusmuoto on paikkaharjoittelu</a:t>
            </a:r>
          </a:p>
          <a:p>
            <a:pPr eaLnBrk="1" hangingPunct="1"/>
            <a:r>
              <a:rPr lang="fi-FI" smtClean="0"/>
              <a:t>Pitkä ja huolellinen lämmittely</a:t>
            </a:r>
          </a:p>
          <a:p>
            <a:pPr lvl="1" eaLnBrk="1" hangingPunct="1"/>
            <a:r>
              <a:rPr lang="fi-FI" smtClean="0"/>
              <a:t>Sisältää myös voimaliikkeiden tekemisen kevyellä painolla (ns. koordinaatiosarjat)</a:t>
            </a:r>
          </a:p>
          <a:p>
            <a:pPr eaLnBrk="1" hangingPunct="1"/>
            <a:r>
              <a:rPr lang="fi-FI" smtClean="0"/>
              <a:t>Sarjat esim 5 x 2-5 tai pyramidina 5,3,1,3,5</a:t>
            </a:r>
          </a:p>
        </p:txBody>
      </p:sp>
    </p:spTree>
    <p:extLst>
      <p:ext uri="{BB962C8B-B14F-4D97-AF65-F5344CB8AC3E}">
        <p14:creationId xmlns:p14="http://schemas.microsoft.com/office/powerpoint/2010/main" val="230217737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Lihasmassa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41197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 smtClean="0"/>
              <a:t>Lihasmassan hankinta</a:t>
            </a:r>
          </a:p>
        </p:txBody>
      </p:sp>
      <p:sp>
        <p:nvSpPr>
          <p:cNvPr id="1331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fi-FI" smtClean="0"/>
              <a:t>Vaikuttavat tekijät</a:t>
            </a:r>
          </a:p>
          <a:p>
            <a:pPr lvl="1" eaLnBrk="1" hangingPunct="1"/>
            <a:r>
              <a:rPr lang="fi-FI" smtClean="0"/>
              <a:t>Harjoittelu (erittäin kova ja tinkimätön</a:t>
            </a:r>
            <a:r>
              <a:rPr lang="fi-FI" smtClean="0"/>
              <a:t>)</a:t>
            </a:r>
          </a:p>
          <a:p>
            <a:pPr lvl="2"/>
            <a:r>
              <a:rPr lang="fi-FI" smtClean="0"/>
              <a:t>Treenin täytyy tuntua, lihakset ovat väsyneet, aran tuntuiset, myös kipeät monesti</a:t>
            </a:r>
          </a:p>
          <a:p>
            <a:pPr lvl="2"/>
            <a:r>
              <a:rPr lang="fi-FI" smtClean="0"/>
              <a:t>Huomioitava kuintenkin palautuminen ja se, ettei jokainen treeni voi olla kova</a:t>
            </a:r>
            <a:endParaRPr lang="fi-FI" smtClean="0"/>
          </a:p>
          <a:p>
            <a:pPr lvl="1" eaLnBrk="1" hangingPunct="1"/>
            <a:r>
              <a:rPr lang="fi-FI" smtClean="0"/>
              <a:t>Ruokavalio</a:t>
            </a:r>
          </a:p>
          <a:p>
            <a:pPr lvl="1" eaLnBrk="1" hangingPunct="1"/>
            <a:r>
              <a:rPr lang="fi-FI" smtClean="0"/>
              <a:t>Lepo</a:t>
            </a:r>
          </a:p>
          <a:p>
            <a:pPr lvl="1" eaLnBrk="1" hangingPunct="1"/>
            <a:r>
              <a:rPr lang="fi-FI" smtClean="0"/>
              <a:t>Perintötekijät</a:t>
            </a:r>
          </a:p>
        </p:txBody>
      </p:sp>
    </p:spTree>
    <p:extLst>
      <p:ext uri="{BB962C8B-B14F-4D97-AF65-F5344CB8AC3E}">
        <p14:creationId xmlns:p14="http://schemas.microsoft.com/office/powerpoint/2010/main" val="281416696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Perusperiaatteet</a:t>
            </a:r>
            <a:endParaRPr lang="fi-FI"/>
          </a:p>
        </p:txBody>
      </p:sp>
      <p:sp>
        <p:nvSpPr>
          <p:cNvPr id="5" name="Sisällön paikkamerkki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fi-FI" smtClean="0"/>
              <a:t>Paikkaharjoittelu</a:t>
            </a:r>
          </a:p>
          <a:p>
            <a:r>
              <a:rPr lang="fi-FI" smtClean="0"/>
              <a:t>Keskiraskaat kuormat (60-80%)</a:t>
            </a:r>
          </a:p>
          <a:p>
            <a:r>
              <a:rPr lang="fi-FI" smtClean="0"/>
              <a:t>Keskipitkät sarjat (6-12 toistoa)</a:t>
            </a:r>
          </a:p>
          <a:p>
            <a:r>
              <a:rPr lang="fi-FI" smtClean="0"/>
              <a:t>Keskipitkät palautukset (1-3min)</a:t>
            </a:r>
          </a:p>
          <a:p>
            <a:r>
              <a:rPr lang="fi-FI" smtClean="0"/>
              <a:t>Puhdas suoritustekniikka tärkeää, mutta oleellisinta on harjoitettavan lihaksen paikallinen uuvuttaminen </a:t>
            </a:r>
            <a:r>
              <a:rPr lang="fi-FI" smtClean="0">
                <a:sym typeface="Wingdings" panose="05000000000000000000" pitchFamily="2" charset="2"/>
              </a:rPr>
              <a:t> </a:t>
            </a:r>
            <a:r>
              <a:rPr lang="fi-FI" smtClean="0"/>
              <a:t>treenituntuma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0002019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Perusperiaatteet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fi-FI" smtClean="0"/>
              <a:t>Hypertrofinen voimaharjoittelu saa aikaan lihassolutasolla pieniä mikroskooppisia vaurioita sekä pienen tulehdusreaktion</a:t>
            </a:r>
          </a:p>
          <a:p>
            <a:r>
              <a:rPr lang="fi-FI" smtClean="0"/>
              <a:t>Siitä palautuminen kestää monesti 5 – 7 päivää (koska lihasryhmät yleensä rasittuvat muusta harjoittelusta)</a:t>
            </a:r>
          </a:p>
          <a:p>
            <a:r>
              <a:rPr lang="fi-FI" smtClean="0"/>
              <a:t>Kehityksessä on kyse palautumisesta ja ylikorjautumisesta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5804312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fi-FI" smtClean="0"/>
          </a:p>
        </p:txBody>
      </p:sp>
      <p:sp>
        <p:nvSpPr>
          <p:cNvPr id="1341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fi-FI" smtClean="0"/>
              <a:t>Lihasmassan kasvattaminen vaatii aina positiivista energiatasapainoa</a:t>
            </a:r>
          </a:p>
          <a:p>
            <a:pPr lvl="1" eaLnBrk="1" hangingPunct="1"/>
            <a:r>
              <a:rPr lang="fi-FI" smtClean="0"/>
              <a:t>Lihas kasvaa vain </a:t>
            </a:r>
            <a:r>
              <a:rPr lang="fi-FI" b="1" i="1" smtClean="0"/>
              <a:t>kovan harjoituksen jälkeen, anabolisessa levossa</a:t>
            </a:r>
          </a:p>
          <a:p>
            <a:pPr lvl="1" eaLnBrk="1" hangingPunct="1"/>
            <a:r>
              <a:rPr lang="fi-FI" smtClean="0"/>
              <a:t>Energiaa tulisi saada n. 350-500kcal yli päivittäisen energiatarpeen</a:t>
            </a:r>
          </a:p>
          <a:p>
            <a:pPr lvl="2" eaLnBrk="1" hangingPunct="1"/>
            <a:r>
              <a:rPr lang="fi-FI" smtClean="0"/>
              <a:t>Tällöin suurin osa massasta voi olla lihaskudosta</a:t>
            </a:r>
          </a:p>
        </p:txBody>
      </p:sp>
    </p:spTree>
    <p:extLst>
      <p:ext uri="{BB962C8B-B14F-4D97-AF65-F5344CB8AC3E}">
        <p14:creationId xmlns:p14="http://schemas.microsoft.com/office/powerpoint/2010/main" val="262453135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fi-FI" smtClean="0"/>
          </a:p>
        </p:txBody>
      </p:sp>
      <p:sp>
        <p:nvSpPr>
          <p:cNvPr id="1351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fi-FI" smtClean="0"/>
              <a:t>Harjoittelu</a:t>
            </a:r>
          </a:p>
          <a:p>
            <a:pPr lvl="1" eaLnBrk="1" hangingPunct="1"/>
            <a:r>
              <a:rPr lang="fi-FI" smtClean="0"/>
              <a:t>Lihasryhmä väsytetään harjoituksen aikana totaalisesti perusliikkeillä (samat kuin maksimivoimassa)</a:t>
            </a:r>
          </a:p>
          <a:p>
            <a:pPr lvl="1" eaLnBrk="1" hangingPunct="1"/>
            <a:r>
              <a:rPr lang="fi-FI" smtClean="0"/>
              <a:t>Väsytystä täydennetään eristävillä liikkeillä, jotka ajavat lihakset lopulliseen pumppiin</a:t>
            </a:r>
          </a:p>
          <a:p>
            <a:pPr lvl="2" eaLnBrk="1" hangingPunct="1"/>
            <a:r>
              <a:rPr lang="fi-FI" smtClean="0"/>
              <a:t>Liike yhden nivelen vaikutuspiiriin</a:t>
            </a:r>
          </a:p>
        </p:txBody>
      </p:sp>
    </p:spTree>
    <p:extLst>
      <p:ext uri="{BB962C8B-B14F-4D97-AF65-F5344CB8AC3E}">
        <p14:creationId xmlns:p14="http://schemas.microsoft.com/office/powerpoint/2010/main" val="329279847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fi-FI" smtClean="0"/>
          </a:p>
        </p:txBody>
      </p:sp>
      <p:sp>
        <p:nvSpPr>
          <p:cNvPr id="1361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fi-FI" smtClean="0"/>
              <a:t>Tauot 1-3min</a:t>
            </a:r>
          </a:p>
          <a:p>
            <a:pPr eaLnBrk="1" hangingPunct="1"/>
            <a:r>
              <a:rPr lang="fi-FI" smtClean="0"/>
              <a:t>6-12 toistoa/sarja</a:t>
            </a:r>
          </a:p>
          <a:p>
            <a:pPr eaLnBrk="1" hangingPunct="1"/>
            <a:r>
              <a:rPr lang="fi-FI" smtClean="0"/>
              <a:t>Harjoitusvastus 60-85% maksimista</a:t>
            </a:r>
          </a:p>
          <a:p>
            <a:pPr eaLnBrk="1" hangingPunct="1"/>
            <a:r>
              <a:rPr lang="fi-FI" smtClean="0"/>
              <a:t>Harjoituksen pituus 45-60min eli lyhyt ja ytimekäs</a:t>
            </a:r>
          </a:p>
        </p:txBody>
      </p:sp>
    </p:spTree>
    <p:extLst>
      <p:ext uri="{BB962C8B-B14F-4D97-AF65-F5344CB8AC3E}">
        <p14:creationId xmlns:p14="http://schemas.microsoft.com/office/powerpoint/2010/main" val="7218293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fi-FI" smtClean="0"/>
              <a:t>Liike = esim. penkkipunnerrus</a:t>
            </a:r>
          </a:p>
          <a:p>
            <a:r>
              <a:rPr lang="fi-FI" smtClean="0"/>
              <a:t>Toisto = yksittäinen liikesuoritus</a:t>
            </a:r>
          </a:p>
          <a:p>
            <a:r>
              <a:rPr lang="fi-FI" smtClean="0"/>
              <a:t>Toiston vaiheet</a:t>
            </a:r>
          </a:p>
          <a:p>
            <a:pPr lvl="1"/>
            <a:r>
              <a:rPr lang="fi-FI" smtClean="0"/>
              <a:t>Voittava</a:t>
            </a:r>
          </a:p>
          <a:p>
            <a:pPr lvl="1"/>
            <a:r>
              <a:rPr lang="fi-FI" smtClean="0"/>
              <a:t>Jarruttava</a:t>
            </a:r>
          </a:p>
          <a:p>
            <a:pPr lvl="1"/>
            <a:r>
              <a:rPr lang="fi-FI" smtClean="0"/>
              <a:t>Paikallaan pitävä</a:t>
            </a:r>
          </a:p>
          <a:p>
            <a:r>
              <a:rPr lang="fi-FI" smtClean="0"/>
              <a:t>Suoritusnopeus</a:t>
            </a:r>
          </a:p>
          <a:p>
            <a:pPr lvl="1"/>
            <a:r>
              <a:rPr lang="fi-FI" smtClean="0"/>
              <a:t>Kesto- ja perusvoimaharjoittelussa rauhallinen</a:t>
            </a:r>
          </a:p>
          <a:p>
            <a:pPr lvl="1"/>
            <a:r>
              <a:rPr lang="fi-FI" smtClean="0"/>
              <a:t>Nopeus- ja maksimivoimaharjoittelussa räjähtävä</a:t>
            </a:r>
          </a:p>
          <a:p>
            <a:r>
              <a:rPr lang="fi-FI" smtClean="0"/>
              <a:t>Sarja = sisältää tietyn määrän toistoja (merkitään ennen toistoja)</a:t>
            </a:r>
          </a:p>
        </p:txBody>
      </p:sp>
    </p:spTree>
    <p:extLst>
      <p:ext uri="{BB962C8B-B14F-4D97-AF65-F5344CB8AC3E}">
        <p14:creationId xmlns:p14="http://schemas.microsoft.com/office/powerpoint/2010/main" val="4268829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fi-FI" smtClean="0"/>
          </a:p>
        </p:txBody>
      </p:sp>
      <p:sp>
        <p:nvSpPr>
          <p:cNvPr id="1372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fi-FI" smtClean="0"/>
              <a:t>Jaettu ohjelma</a:t>
            </a:r>
          </a:p>
          <a:p>
            <a:pPr lvl="1" eaLnBrk="1" hangingPunct="1"/>
            <a:r>
              <a:rPr lang="fi-FI" smtClean="0"/>
              <a:t>3</a:t>
            </a:r>
            <a:r>
              <a:rPr lang="fi-FI" smtClean="0">
                <a:sym typeface="Wingdings" pitchFamily="2" charset="2"/>
              </a:rPr>
              <a:t> jopa 6</a:t>
            </a:r>
          </a:p>
          <a:p>
            <a:pPr lvl="1" eaLnBrk="1" hangingPunct="1"/>
            <a:r>
              <a:rPr lang="fi-FI" smtClean="0">
                <a:sym typeface="Wingdings" pitchFamily="2" charset="2"/>
              </a:rPr>
              <a:t>Mitä suurempi jako, sitä enemmän ehtii yhtä lihasryhmää rasittaa harjoituksen aikana, lisäksi palautuminen varmistuu, kun treenikierto pitenee</a:t>
            </a:r>
          </a:p>
          <a:p>
            <a:pPr lvl="1" eaLnBrk="1" hangingPunct="1">
              <a:buFontTx/>
              <a:buNone/>
            </a:pPr>
            <a:endParaRPr lang="fi-FI" smtClean="0"/>
          </a:p>
        </p:txBody>
      </p:sp>
    </p:spTree>
    <p:extLst>
      <p:ext uri="{BB962C8B-B14F-4D97-AF65-F5344CB8AC3E}">
        <p14:creationId xmlns:p14="http://schemas.microsoft.com/office/powerpoint/2010/main" val="330547558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fi-FI" smtClean="0"/>
          </a:p>
        </p:txBody>
      </p:sp>
      <p:sp>
        <p:nvSpPr>
          <p:cNvPr id="1382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609600" indent="-609600" eaLnBrk="1" hangingPunct="1"/>
            <a:r>
              <a:rPr lang="fi-FI" smtClean="0"/>
              <a:t>Esimerkiksi (4 – jakoinen ohjelma)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fi-FI" smtClean="0"/>
              <a:t>Päivä: rinta, olkapäät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fi-FI" smtClean="0"/>
              <a:t>Päivä: jalat 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fi-FI" smtClean="0"/>
              <a:t>Päivä: selkä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fi-FI" smtClean="0"/>
              <a:t>Päivä: käsivarret ja vatsa</a:t>
            </a:r>
          </a:p>
        </p:txBody>
      </p:sp>
    </p:spTree>
    <p:extLst>
      <p:ext uri="{BB962C8B-B14F-4D97-AF65-F5344CB8AC3E}">
        <p14:creationId xmlns:p14="http://schemas.microsoft.com/office/powerpoint/2010/main" val="412316972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fi-FI" smtClean="0"/>
          </a:p>
        </p:txBody>
      </p:sp>
      <p:sp>
        <p:nvSpPr>
          <p:cNvPr id="1392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fi-FI" smtClean="0"/>
              <a:t>Tehokeinot käyttöön vasta, kun perusharjoittelu ei enää tuota tuloksia</a:t>
            </a:r>
          </a:p>
          <a:p>
            <a:pPr lvl="1" eaLnBrk="1" hangingPunct="1"/>
            <a:r>
              <a:rPr lang="fi-FI" smtClean="0"/>
              <a:t>Tavallinen kuntoilija ei tarvitse</a:t>
            </a:r>
          </a:p>
        </p:txBody>
      </p:sp>
    </p:spTree>
    <p:extLst>
      <p:ext uri="{BB962C8B-B14F-4D97-AF65-F5344CB8AC3E}">
        <p14:creationId xmlns:p14="http://schemas.microsoft.com/office/powerpoint/2010/main" val="179617772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Kiinteytyminen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6318062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fi-FI" smtClean="0"/>
              <a:t>Painonhallinta ja kiinteytyminen</a:t>
            </a:r>
          </a:p>
        </p:txBody>
      </p:sp>
      <p:sp>
        <p:nvSpPr>
          <p:cNvPr id="1710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fi-FI" smtClean="0"/>
              <a:t>Suositeltava painonpudotustahti on noin 0,5kg viikossa </a:t>
            </a:r>
          </a:p>
          <a:p>
            <a:pPr lvl="1" eaLnBrk="1" hangingPunct="1"/>
            <a:r>
              <a:rPr lang="fi-FI" smtClean="0"/>
              <a:t>Toteutuu noin 500 kalorin päivittäisellä energiavajeella</a:t>
            </a:r>
          </a:p>
          <a:p>
            <a:pPr lvl="1" eaLnBrk="1" hangingPunct="1"/>
            <a:r>
              <a:rPr lang="fi-FI" smtClean="0"/>
              <a:t>Mitä maltillisempi tahti, sitä enemmän säilyy lihasta ja sitä pysyvämpiä ovat tulokset</a:t>
            </a:r>
          </a:p>
        </p:txBody>
      </p:sp>
    </p:spTree>
    <p:extLst>
      <p:ext uri="{BB962C8B-B14F-4D97-AF65-F5344CB8AC3E}">
        <p14:creationId xmlns:p14="http://schemas.microsoft.com/office/powerpoint/2010/main" val="428497095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fi-FI" smtClean="0"/>
          </a:p>
        </p:txBody>
      </p:sp>
      <p:sp>
        <p:nvSpPr>
          <p:cNvPr id="1720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fi-FI" smtClean="0"/>
              <a:t>Kiinteytyminen on mm.</a:t>
            </a:r>
          </a:p>
          <a:p>
            <a:pPr lvl="1" eaLnBrk="1" hangingPunct="1"/>
            <a:r>
              <a:rPr lang="fi-FI" smtClean="0"/>
              <a:t>Rasvaprosentin pienenemistä</a:t>
            </a:r>
          </a:p>
          <a:p>
            <a:pPr lvl="1" eaLnBrk="1" hangingPunct="1"/>
            <a:r>
              <a:rPr lang="fi-FI" smtClean="0"/>
              <a:t>Lihasmassan kasvamista</a:t>
            </a:r>
          </a:p>
          <a:p>
            <a:pPr lvl="1" eaLnBrk="1" hangingPunct="1"/>
            <a:endParaRPr lang="fi-FI" smtClean="0"/>
          </a:p>
          <a:p>
            <a:pPr lvl="1" eaLnBrk="1" hangingPunct="1">
              <a:buFont typeface="Wingdings" pitchFamily="2" charset="2"/>
              <a:buChar char="à"/>
            </a:pPr>
            <a:r>
              <a:rPr lang="fi-FI" smtClean="0">
                <a:sym typeface="Wingdings" pitchFamily="2" charset="2"/>
              </a:rPr>
              <a:t>Harjoituksissa yhdistyvät pitkäkestoiset aerobiset harjoitukset ja lihaskuntoharjoittelu</a:t>
            </a:r>
          </a:p>
          <a:p>
            <a:pPr lvl="1" eaLnBrk="1" hangingPunct="1">
              <a:buFont typeface="Wingdings" pitchFamily="2" charset="2"/>
              <a:buChar char="à"/>
            </a:pPr>
            <a:r>
              <a:rPr lang="fi-FI" smtClean="0"/>
              <a:t>Ruokavaliolla liikuntaa suurempi merkitys</a:t>
            </a:r>
          </a:p>
          <a:p>
            <a:pPr lvl="1" eaLnBrk="1" hangingPunct="1">
              <a:buFont typeface="Wingdings" pitchFamily="2" charset="2"/>
              <a:buChar char="à"/>
            </a:pPr>
            <a:r>
              <a:rPr lang="fi-FI" smtClean="0"/>
              <a:t>Paljon hyötyliikuntaa päivittäin</a:t>
            </a:r>
          </a:p>
        </p:txBody>
      </p:sp>
    </p:spTree>
    <p:extLst>
      <p:ext uri="{BB962C8B-B14F-4D97-AF65-F5344CB8AC3E}">
        <p14:creationId xmlns:p14="http://schemas.microsoft.com/office/powerpoint/2010/main" val="124572754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fi-FI" smtClean="0"/>
          </a:p>
        </p:txBody>
      </p:sp>
      <p:sp>
        <p:nvSpPr>
          <p:cNvPr id="1730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fi-FI" smtClean="0"/>
              <a:t>”Kiinteä vartalo on aktiivisen elämäntavan ja (arkisten) terveiden valintojen summa”</a:t>
            </a:r>
          </a:p>
        </p:txBody>
      </p:sp>
    </p:spTree>
    <p:extLst>
      <p:ext uri="{BB962C8B-B14F-4D97-AF65-F5344CB8AC3E}">
        <p14:creationId xmlns:p14="http://schemas.microsoft.com/office/powerpoint/2010/main" val="39848053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fi-FI" smtClean="0"/>
              <a:t>Kuorma</a:t>
            </a:r>
          </a:p>
          <a:p>
            <a:r>
              <a:rPr lang="fi-FI" smtClean="0"/>
              <a:t>Palautus</a:t>
            </a:r>
          </a:p>
          <a:p>
            <a:pPr lvl="1"/>
            <a:r>
              <a:rPr lang="fi-FI" smtClean="0"/>
              <a:t>Sarjapalautus</a:t>
            </a:r>
          </a:p>
          <a:p>
            <a:pPr lvl="1"/>
            <a:r>
              <a:rPr lang="fi-FI" smtClean="0"/>
              <a:t>Liikepalautus</a:t>
            </a:r>
          </a:p>
          <a:p>
            <a:r>
              <a:rPr lang="fi-FI"/>
              <a:t>Liikkeen merkitseminen: kyykky 3 x 12 x 80kg</a:t>
            </a:r>
          </a:p>
          <a:p>
            <a:endParaRPr lang="fi-FI" smtClean="0"/>
          </a:p>
          <a:p>
            <a:pPr lvl="1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00521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 smtClean="0"/>
              <a:t>Voimaportaat (luokka ja alalaji)</a:t>
            </a:r>
          </a:p>
        </p:txBody>
      </p:sp>
      <p:sp>
        <p:nvSpPr>
          <p:cNvPr id="1095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fi-FI" smtClean="0"/>
              <a:t>Nopeusvoima</a:t>
            </a:r>
          </a:p>
          <a:p>
            <a:pPr lvl="1" eaLnBrk="1" hangingPunct="1">
              <a:lnSpc>
                <a:spcPct val="90000"/>
              </a:lnSpc>
            </a:pPr>
            <a:r>
              <a:rPr lang="fi-FI" smtClean="0"/>
              <a:t>Räjähtävä voima</a:t>
            </a:r>
          </a:p>
          <a:p>
            <a:pPr lvl="1" eaLnBrk="1" hangingPunct="1">
              <a:lnSpc>
                <a:spcPct val="90000"/>
              </a:lnSpc>
            </a:pPr>
            <a:r>
              <a:rPr lang="fi-FI" smtClean="0"/>
              <a:t>Pikavoima</a:t>
            </a:r>
          </a:p>
          <a:p>
            <a:pPr eaLnBrk="1" hangingPunct="1">
              <a:lnSpc>
                <a:spcPct val="90000"/>
              </a:lnSpc>
            </a:pPr>
            <a:r>
              <a:rPr lang="fi-FI" smtClean="0"/>
              <a:t>Maksimivoima</a:t>
            </a:r>
          </a:p>
          <a:p>
            <a:pPr lvl="1" eaLnBrk="1" hangingPunct="1">
              <a:lnSpc>
                <a:spcPct val="90000"/>
              </a:lnSpc>
            </a:pPr>
            <a:r>
              <a:rPr lang="fi-FI" smtClean="0"/>
              <a:t>Maksimivoima</a:t>
            </a:r>
          </a:p>
          <a:p>
            <a:pPr lvl="1" eaLnBrk="1" hangingPunct="1">
              <a:lnSpc>
                <a:spcPct val="90000"/>
              </a:lnSpc>
            </a:pPr>
            <a:r>
              <a:rPr lang="fi-FI" smtClean="0"/>
              <a:t>Perusvoima</a:t>
            </a:r>
          </a:p>
          <a:p>
            <a:pPr eaLnBrk="1" hangingPunct="1">
              <a:lnSpc>
                <a:spcPct val="90000"/>
              </a:lnSpc>
            </a:pPr>
            <a:r>
              <a:rPr lang="fi-FI" smtClean="0"/>
              <a:t>Kestovoima</a:t>
            </a:r>
          </a:p>
          <a:p>
            <a:pPr lvl="1" eaLnBrk="1" hangingPunct="1">
              <a:lnSpc>
                <a:spcPct val="90000"/>
              </a:lnSpc>
            </a:pPr>
            <a:r>
              <a:rPr lang="fi-FI" smtClean="0"/>
              <a:t>Voimakestävyys</a:t>
            </a:r>
          </a:p>
          <a:p>
            <a:pPr lvl="1" eaLnBrk="1" hangingPunct="1">
              <a:lnSpc>
                <a:spcPct val="90000"/>
              </a:lnSpc>
            </a:pPr>
            <a:r>
              <a:rPr lang="fi-FI" smtClean="0"/>
              <a:t>Lihaskestävyys</a:t>
            </a:r>
          </a:p>
        </p:txBody>
      </p:sp>
    </p:spTree>
    <p:extLst>
      <p:ext uri="{BB962C8B-B14F-4D97-AF65-F5344CB8AC3E}">
        <p14:creationId xmlns:p14="http://schemas.microsoft.com/office/powerpoint/2010/main" val="588282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Harjoitusohjelma ja tulosten edellytykset</a:t>
            </a:r>
            <a:endParaRPr lang="fi-FI"/>
          </a:p>
        </p:txBody>
      </p:sp>
      <p:sp>
        <p:nvSpPr>
          <p:cNvPr id="5" name="Tekstin paikkamerkki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74229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rkkeri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Erkkeri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rkkeri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675</TotalTime>
  <Words>1375</Words>
  <Application>Microsoft Office PowerPoint</Application>
  <PresentationFormat>Näytössä katseltava diaesitys (4:3)</PresentationFormat>
  <Paragraphs>278</Paragraphs>
  <Slides>66</Slides>
  <Notes>0</Notes>
  <HiddenSlides>0</HiddenSlides>
  <MMClips>0</MMClips>
  <ScaleCrop>false</ScaleCrop>
  <HeadingPairs>
    <vt:vector size="4" baseType="variant">
      <vt:variant>
        <vt:lpstr>Teema</vt:lpstr>
      </vt:variant>
      <vt:variant>
        <vt:i4>1</vt:i4>
      </vt:variant>
      <vt:variant>
        <vt:lpstr>Dian otsikot</vt:lpstr>
      </vt:variant>
      <vt:variant>
        <vt:i4>66</vt:i4>
      </vt:variant>
    </vt:vector>
  </HeadingPairs>
  <TitlesOfParts>
    <vt:vector size="67" baseType="lpstr">
      <vt:lpstr>Erkkeri</vt:lpstr>
      <vt:lpstr>Lihaskuntoharjoittelu</vt:lpstr>
      <vt:lpstr>Yleisiä tavoitteita </vt:lpstr>
      <vt:lpstr>Kuntosaliharjoittelun hyötyjä nuorelle</vt:lpstr>
      <vt:lpstr>Kuntosaliharjoittelun hyötyjä ikääntyneelle</vt:lpstr>
      <vt:lpstr>Termit</vt:lpstr>
      <vt:lpstr>PowerPoint-esitys</vt:lpstr>
      <vt:lpstr>PowerPoint-esitys</vt:lpstr>
      <vt:lpstr>Voimaportaat (luokka ja alalaji)</vt:lpstr>
      <vt:lpstr>Harjoitusohjelma ja tulosten edellytykset</vt:lpstr>
      <vt:lpstr>Superkompensaatio</vt:lpstr>
      <vt:lpstr>1. Suunnitelmallisuus</vt:lpstr>
      <vt:lpstr>2. Säännöllisyys ja jatkuvuus</vt:lpstr>
      <vt:lpstr>3. Kuormitus ja nousujohteisuus</vt:lpstr>
      <vt:lpstr>PowerPoint-esitys</vt:lpstr>
      <vt:lpstr>PowerPoint-esitys</vt:lpstr>
      <vt:lpstr>Harjoituksen kesto</vt:lpstr>
      <vt:lpstr> Keinoja ylikuormittamiseen</vt:lpstr>
      <vt:lpstr>Sarjamäärät</vt:lpstr>
      <vt:lpstr>PowerPoint-esitys</vt:lpstr>
      <vt:lpstr>4. Harjoittelun, levon ja ravinnon oikea suhde</vt:lpstr>
      <vt:lpstr>PowerPoint-esitys</vt:lpstr>
      <vt:lpstr>PowerPoint-esitys</vt:lpstr>
      <vt:lpstr>PowerPoint-esitys</vt:lpstr>
      <vt:lpstr>Tärkeimmät palauttavat toimet</vt:lpstr>
      <vt:lpstr>PowerPoint-esitys</vt:lpstr>
      <vt:lpstr>PowerPoint-esitys</vt:lpstr>
      <vt:lpstr>PowerPoint-esitys</vt:lpstr>
      <vt:lpstr>PowerPoint-esitys</vt:lpstr>
      <vt:lpstr>5. Monipuolisuus</vt:lpstr>
      <vt:lpstr>Voimaportaat ja harjoitusohjelman jakaminen</vt:lpstr>
      <vt:lpstr>Kestovoima</vt:lpstr>
      <vt:lpstr>Maksimivoima</vt:lpstr>
      <vt:lpstr>Nopeusvoima</vt:lpstr>
      <vt:lpstr>Harjoitusohjelman jakaminen</vt:lpstr>
      <vt:lpstr>PowerPoint-esitys</vt:lpstr>
      <vt:lpstr>Lihasryhmien harjoitusjärjestys (isoimmat ensin)</vt:lpstr>
      <vt:lpstr>Liikkeiden järjestys</vt:lpstr>
      <vt:lpstr>Alkulämmittely ja loppujäähdyttely</vt:lpstr>
      <vt:lpstr>Alkulämmittely</vt:lpstr>
      <vt:lpstr>Huomioitavat asiat alkulämmittelyssä</vt:lpstr>
      <vt:lpstr>PowerPoint-esitys</vt:lpstr>
      <vt:lpstr>Loppujäähdyttely</vt:lpstr>
      <vt:lpstr>Aloittelijan harjoitusohjelma</vt:lpstr>
      <vt:lpstr>Maksimivoima</vt:lpstr>
      <vt:lpstr>Maksimivoiman tuottaminen</vt:lpstr>
      <vt:lpstr>PowerPoint-esitys</vt:lpstr>
      <vt:lpstr>PowerPoint-esitys</vt:lpstr>
      <vt:lpstr>PowerPoint-esitys</vt:lpstr>
      <vt:lpstr>PowerPoint-esitys</vt:lpstr>
      <vt:lpstr>Harjoitusohjelma maksimivoiman hankintaan</vt:lpstr>
      <vt:lpstr>PowerPoint-esitys</vt:lpstr>
      <vt:lpstr>PowerPoint-esitys</vt:lpstr>
      <vt:lpstr>Lihasmassa</vt:lpstr>
      <vt:lpstr>Lihasmassan hankinta</vt:lpstr>
      <vt:lpstr>Perusperiaatteet</vt:lpstr>
      <vt:lpstr>Perusperiaatteet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Kiinteytyminen</vt:lpstr>
      <vt:lpstr>Painonhallinta ja kiinteytyminen</vt:lpstr>
      <vt:lpstr>PowerPoint-esitys</vt:lpstr>
      <vt:lpstr>PowerPoint-esitys</vt:lpstr>
    </vt:vector>
  </TitlesOfParts>
  <Company>Kouvolan Kaupunki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Voimaharjoittelu</dc:title>
  <dc:creator>Saarivirta Sampo</dc:creator>
  <cp:lastModifiedBy>Saarivirta Sampo</cp:lastModifiedBy>
  <cp:revision>33</cp:revision>
  <dcterms:created xsi:type="dcterms:W3CDTF">2018-01-29T20:32:09Z</dcterms:created>
  <dcterms:modified xsi:type="dcterms:W3CDTF">2018-02-01T18:28:39Z</dcterms:modified>
</cp:coreProperties>
</file>