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4" r:id="rId4"/>
    <p:sldId id="262" r:id="rId5"/>
    <p:sldId id="257" r:id="rId6"/>
    <p:sldId id="259" r:id="rId7"/>
    <p:sldId id="260" r:id="rId8"/>
    <p:sldId id="263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leikki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59725" y="5878286"/>
            <a:ext cx="8926285" cy="63572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i-FI" sz="1800" dirty="0" smtClean="0"/>
              <a:t>Lasten ja nuorten mielenterveyden </a:t>
            </a:r>
            <a:r>
              <a:rPr lang="fi-FI" sz="1800" dirty="0"/>
              <a:t>e</a:t>
            </a:r>
            <a:r>
              <a:rPr lang="fi-FI" sz="1800" dirty="0" smtClean="0"/>
              <a:t>distäminen																			</a:t>
            </a:r>
            <a:r>
              <a:rPr lang="fi-FI" sz="1800" dirty="0" err="1" smtClean="0"/>
              <a:t>J.p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1353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0953" y="968187"/>
            <a:ext cx="10784541" cy="1075765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latin typeface="+mn-lt"/>
              </a:rPr>
              <a:t>Alle kouluikäisen lapsen maailmassa leikki on ensisijainen toiminnallinen menetelmä.</a:t>
            </a:r>
            <a:endParaRPr lang="fi-FI" sz="2800" b="1" dirty="0">
              <a:latin typeface="+mn-lt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77" y="2205317"/>
            <a:ext cx="6185648" cy="40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4069" y="583474"/>
            <a:ext cx="10695789" cy="6447031"/>
          </a:xfrm>
        </p:spPr>
        <p:txBody>
          <a:bodyPr>
            <a:normAutofit fontScale="90000"/>
          </a:bodyPr>
          <a:lstStyle/>
          <a:p>
            <a:r>
              <a:rPr lang="fi-FI" sz="3100" dirty="0" smtClean="0">
                <a:latin typeface="+mn-lt"/>
              </a:rPr>
              <a:t>Leikki tuottaa lapselle iloa, onnea ja mielihyvää ja toimii juuri siksi mielenterveyttä edistävänä asiana. </a:t>
            </a:r>
            <a:r>
              <a:rPr lang="fi-FI" sz="4000" dirty="0" smtClean="0">
                <a:latin typeface="+mn-lt"/>
              </a:rPr>
              <a:t/>
            </a:r>
            <a:br>
              <a:rPr lang="fi-FI" sz="4000" dirty="0" smtClean="0">
                <a:latin typeface="+mn-lt"/>
              </a:rPr>
            </a:br>
            <a:r>
              <a:rPr lang="fi-FI" sz="4000" dirty="0" smtClean="0">
                <a:latin typeface="+mn-lt"/>
              </a:rPr>
              <a:t/>
            </a:r>
            <a:br>
              <a:rPr lang="fi-FI" sz="4000" dirty="0" smtClean="0">
                <a:latin typeface="+mn-lt"/>
              </a:rPr>
            </a:br>
            <a:r>
              <a:rPr lang="fi-FI" sz="4000" dirty="0">
                <a:latin typeface="+mn-lt"/>
              </a:rPr>
              <a:t/>
            </a:r>
            <a:br>
              <a:rPr lang="fi-FI" sz="4000" dirty="0">
                <a:latin typeface="+mn-lt"/>
              </a:rPr>
            </a:br>
            <a:r>
              <a:rPr lang="fi-FI" sz="2000" dirty="0" smtClean="0">
                <a:latin typeface="+mn-lt"/>
              </a:rPr>
              <a:t/>
            </a:r>
            <a:br>
              <a:rPr lang="fi-FI" sz="2000" dirty="0" smtClean="0">
                <a:latin typeface="+mn-lt"/>
              </a:rPr>
            </a:br>
            <a:r>
              <a:rPr lang="fi-FI" sz="2000" dirty="0" smtClean="0">
                <a:latin typeface="+mn-lt"/>
              </a:rPr>
              <a:t/>
            </a:r>
            <a:br>
              <a:rPr lang="fi-FI" sz="2000" dirty="0" smtClean="0">
                <a:latin typeface="+mn-lt"/>
              </a:rPr>
            </a:br>
            <a:r>
              <a:rPr lang="fi-FI" sz="2000" dirty="0" smtClean="0">
                <a:latin typeface="+mn-lt"/>
              </a:rPr>
              <a:t/>
            </a:r>
            <a:br>
              <a:rPr lang="fi-FI" sz="2000" dirty="0" smtClean="0">
                <a:latin typeface="+mn-lt"/>
              </a:rPr>
            </a:br>
            <a:r>
              <a:rPr lang="fi-FI" sz="2000" dirty="0">
                <a:latin typeface="+mn-lt"/>
              </a:rPr>
              <a:t/>
            </a:r>
            <a:br>
              <a:rPr lang="fi-FI" sz="2000" dirty="0">
                <a:latin typeface="+mn-lt"/>
              </a:rPr>
            </a:br>
            <a:r>
              <a:rPr lang="fi-FI" sz="2000" dirty="0" smtClean="0">
                <a:latin typeface="+mn-lt"/>
              </a:rPr>
              <a:t/>
            </a:r>
            <a:br>
              <a:rPr lang="fi-FI" sz="2000" dirty="0" smtClean="0">
                <a:latin typeface="+mn-lt"/>
              </a:rPr>
            </a:br>
            <a:r>
              <a:rPr lang="fi-FI" sz="2000" dirty="0">
                <a:latin typeface="+mn-lt"/>
              </a:rPr>
              <a:t>l</a:t>
            </a:r>
            <a:r>
              <a:rPr lang="fi-FI" sz="2000" dirty="0" smtClean="0">
                <a:latin typeface="+mn-lt"/>
              </a:rPr>
              <a:t>apsi leikkii yksin, yhdessä toisten lasten kanssa ja aikuisen kanssa. Leikit ovat erilaisia eri-ikäisillä lapsilla. Ikä-ja kehitystaso vaikuttavat leikkeihin. </a:t>
            </a:r>
            <a:br>
              <a:rPr lang="fi-FI" sz="2000" dirty="0" smtClean="0">
                <a:latin typeface="+mn-lt"/>
              </a:rPr>
            </a:br>
            <a:r>
              <a:rPr lang="fi-FI" sz="2000" dirty="0" smtClean="0">
                <a:latin typeface="+mn-lt"/>
              </a:rPr>
              <a:t/>
            </a:r>
            <a:br>
              <a:rPr lang="fi-FI" sz="2000" dirty="0" smtClean="0">
                <a:latin typeface="+mn-lt"/>
              </a:rPr>
            </a:br>
            <a:r>
              <a:rPr lang="fi-FI" sz="2000" dirty="0" smtClean="0">
                <a:latin typeface="+mn-lt"/>
              </a:rPr>
              <a:t/>
            </a:r>
            <a:br>
              <a:rPr lang="fi-FI" sz="2000" dirty="0" smtClean="0">
                <a:latin typeface="+mn-lt"/>
              </a:rPr>
            </a:br>
            <a:r>
              <a:rPr lang="fi-FI" sz="2000" dirty="0">
                <a:latin typeface="+mn-lt"/>
              </a:rPr>
              <a:t/>
            </a:r>
            <a:br>
              <a:rPr lang="fi-FI" sz="2000" dirty="0">
                <a:latin typeface="+mn-lt"/>
              </a:rPr>
            </a:br>
            <a:r>
              <a:rPr lang="fi-FI" sz="2000" dirty="0" smtClean="0">
                <a:latin typeface="+mn-lt"/>
              </a:rPr>
              <a:t>Lasten Leikit kehittyvät esine-ja toimintaleikkien kautta symbolileikkeihin sekä mielikuvitusleikkeihin ja sosiaalisiin sääntöleikkeihin. </a:t>
            </a:r>
            <a:r>
              <a:rPr lang="fi-FI" sz="4000" dirty="0">
                <a:latin typeface="+mn-lt"/>
              </a:rPr>
              <a:t/>
            </a:r>
            <a:br>
              <a:rPr lang="fi-FI" sz="4000" dirty="0">
                <a:latin typeface="+mn-lt"/>
              </a:rPr>
            </a:br>
            <a:r>
              <a:rPr lang="fi-FI" sz="4000" dirty="0" smtClean="0">
                <a:latin typeface="+mn-lt"/>
              </a:rPr>
              <a:t/>
            </a:r>
            <a:br>
              <a:rPr lang="fi-FI" sz="4000" dirty="0" smtClean="0">
                <a:latin typeface="+mn-lt"/>
              </a:rPr>
            </a:br>
            <a:r>
              <a:rPr lang="fi-FI" sz="4000" dirty="0">
                <a:latin typeface="+mn-lt"/>
              </a:rPr>
              <a:t/>
            </a:r>
            <a:br>
              <a:rPr lang="fi-FI" sz="4000" dirty="0">
                <a:latin typeface="+mn-lt"/>
              </a:rPr>
            </a:br>
            <a:r>
              <a:rPr lang="fi-FI" sz="4000" dirty="0" smtClean="0">
                <a:latin typeface="+mn-lt"/>
              </a:rPr>
              <a:t/>
            </a:r>
            <a:br>
              <a:rPr lang="fi-FI" sz="4000" dirty="0" smtClean="0">
                <a:latin typeface="+mn-lt"/>
              </a:rPr>
            </a:br>
            <a:endParaRPr lang="fi-FI" sz="4000" dirty="0">
              <a:latin typeface="+mn-lt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891" y="1710400"/>
            <a:ext cx="3579223" cy="20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021976" y="726141"/>
            <a:ext cx="50695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Lapsi leikkii aina kun hänellä on siihen mahdollisuus.</a:t>
            </a:r>
            <a:br>
              <a:rPr lang="fi-FI" sz="2400" dirty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Hän nauttii leikistä ja hänellä on siihen vahva sisäinen motivaatio. Leikki tuottaa iloa ja </a:t>
            </a:r>
            <a:endParaRPr lang="fi-FI" sz="2400" dirty="0" smtClean="0"/>
          </a:p>
          <a:p>
            <a:r>
              <a:rPr lang="fi-FI" sz="2400" dirty="0" smtClean="0"/>
              <a:t>mielihyvää.</a:t>
            </a:r>
          </a:p>
          <a:p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Monipuolinen ympäristö ja välineet mahdollistavat erilaiset leikit, joissa lapsi voi kehittää huomaamattaan monia taitoja.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16" y="2581835"/>
            <a:ext cx="5356279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858000" y="336176"/>
            <a:ext cx="48140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Leikki on kuviteltu maailma, jonka kautta voidaan heijastaa todellisia tapahtumia. </a:t>
            </a:r>
          </a:p>
          <a:p>
            <a:endParaRPr lang="fi-FI" sz="2400" dirty="0"/>
          </a:p>
          <a:p>
            <a:r>
              <a:rPr lang="fi-FI" sz="2400" dirty="0"/>
              <a:t>Se on lapselle ominainen tapa toimia, jonka kautta hän jäsentää ympäröivää maailmaa sekä pyrkii ymmärtämään sitä. </a:t>
            </a:r>
          </a:p>
          <a:p>
            <a:endParaRPr lang="fi-FI" sz="2400" dirty="0"/>
          </a:p>
          <a:p>
            <a:r>
              <a:rPr lang="fi-FI" sz="2400" dirty="0"/>
              <a:t>Se tekee lapselle mahdolliseksi asioita, joihin hän ei vielä muuten kykene. </a:t>
            </a:r>
          </a:p>
          <a:p>
            <a:endParaRPr lang="fi-FI" sz="2400" dirty="0"/>
          </a:p>
          <a:p>
            <a:r>
              <a:rPr lang="fi-FI" sz="2400" dirty="0"/>
              <a:t>Leikki on myös kommunikaation keino, jolla lapsi on yhteydessä muihin ja ympäröivään maailmaansa.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58" y="1806328"/>
            <a:ext cx="4848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58" y="779088"/>
            <a:ext cx="4848225" cy="322897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689" y="3159218"/>
            <a:ext cx="4848225" cy="322897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228478" y="1680753"/>
            <a:ext cx="5301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AIKUISEN JA LAPSEN YHTEINEN LEIKKI  VAHVISTAA VUOROVAIKUTUSTA JA TUNNEYHTEYTTÄ.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 flipH="1">
            <a:off x="1291758" y="4624251"/>
            <a:ext cx="4429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YHDESSÄ KOETTU JA JAETTU ILO SEKÄ KOSKETUS ON MERKITYKSELLISTÄ SEKÄ LAPSELLE ETTÄ VANHEMMALLE.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95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62" y="1192234"/>
            <a:ext cx="4848225" cy="3228975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295944" y="4772297"/>
            <a:ext cx="8232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smtClean="0"/>
              <a:t>Positiiviset kokemukset toisen </a:t>
            </a:r>
            <a:r>
              <a:rPr lang="fi-FI" sz="2000" dirty="0"/>
              <a:t>ihmisen kanssa </a:t>
            </a:r>
            <a:r>
              <a:rPr lang="fi-FI" sz="2000" dirty="0" smtClean="0"/>
              <a:t>luovat pohjan </a:t>
            </a:r>
            <a:r>
              <a:rPr lang="fi-FI" sz="2000" dirty="0"/>
              <a:t>kyvylle ottaa muut ihmiset huomioon. Lapselle syntyy kaipuu kokea uudelleen yhteys toisen ihmisen kanssa. </a:t>
            </a:r>
            <a:endParaRPr lang="fi-FI" sz="2000" dirty="0" smtClean="0"/>
          </a:p>
          <a:p>
            <a:pPr algn="ctr"/>
            <a:r>
              <a:rPr lang="fi-FI" sz="2000" dirty="0" smtClean="0"/>
              <a:t>Leikeissä mahdollistuvat positiiviset vuorovaikutuskohtaamiset. </a:t>
            </a:r>
            <a:endParaRPr lang="fi-FI" sz="20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623" y="1579085"/>
            <a:ext cx="4421082" cy="284212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flipH="1">
            <a:off x="6908073" y="1192234"/>
            <a:ext cx="377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Lapsi leikkii vertaiskaverin kanssa.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217862" y="690119"/>
            <a:ext cx="48482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Lapsi leikkii aikuisen kanssa.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584960" y="5521234"/>
            <a:ext cx="9370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Utelias </a:t>
            </a:r>
            <a:r>
              <a:rPr lang="fi-FI" dirty="0"/>
              <a:t>tutkiminen, leikki ja hyvä hoiva ovat keskeisiä hyvää oloa tuottavia tekijöitä lapsen </a:t>
            </a:r>
            <a:r>
              <a:rPr lang="fi-FI" dirty="0" smtClean="0"/>
              <a:t>elämässä.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620487"/>
            <a:ext cx="3057525" cy="4572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967" y="1291999"/>
            <a:ext cx="48482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688" y="618564"/>
            <a:ext cx="6858000" cy="4572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232211" y="5553635"/>
            <a:ext cx="7960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LEIKKIVÄ LAPSI ON ONNELLINEN LAPSI!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5840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79</TotalTime>
  <Words>294</Words>
  <Application>Microsoft Office PowerPoint</Application>
  <PresentationFormat>Laajakuva</PresentationFormat>
  <Paragraphs>22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leikki</vt:lpstr>
      <vt:lpstr>Alle kouluikäisen lapsen maailmassa leikki on ensisijainen toiminnallinen menetelmä.</vt:lpstr>
      <vt:lpstr>Leikki tuottaa lapselle iloa, onnea ja mielihyvää ja toimii juuri siksi mielenterveyttä edistävänä asiana.         lapsi leikkii yksin, yhdessä toisten lasten kanssa ja aikuisen kanssa. Leikit ovat erilaisia eri-ikäisillä lapsilla. Ikä-ja kehitystaso vaikuttavat leikkeihin.     Lasten Leikit kehittyvät esine-ja toimintaleikkien kautta symbolileikkeihin sekä mielikuvitusleikkeihin ja sosiaalisiin sääntöleikkeihin.   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leikki</dc:title>
  <dc:creator>Paronen Johanna</dc:creator>
  <cp:lastModifiedBy>Paronen Johanna</cp:lastModifiedBy>
  <cp:revision>20</cp:revision>
  <dcterms:created xsi:type="dcterms:W3CDTF">2021-02-10T07:34:26Z</dcterms:created>
  <dcterms:modified xsi:type="dcterms:W3CDTF">2021-02-10T09:14:25Z</dcterms:modified>
</cp:coreProperties>
</file>