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sola Nina" initials="MN" lastIdx="1" clrIdx="0">
    <p:extLst>
      <p:ext uri="{19B8F6BF-5375-455C-9EA6-DF929625EA0E}">
        <p15:presenceInfo xmlns:p15="http://schemas.microsoft.com/office/powerpoint/2012/main" userId="S-1-5-21-329068152-1177238915-839522115-46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CC234-D849-4A9A-BF40-89CC69D006A9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39B6-96FB-4A3C-AECC-EB1E8CD54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95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39B6-96FB-4A3C-AECC-EB1E8CD5442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30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692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29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10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03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600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3887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48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7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42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44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6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07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87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13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9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329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63EE-CA1C-434F-90F0-398112D57621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E2B3832-6883-4465-B4B5-3031058B4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72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kuaakkosetdiplomi.fi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julkari.fi/bitstream/handle/10024/135907/URN_ISBN_978-952-302-992-7.pdf?sequence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8413" y="522421"/>
            <a:ext cx="7070355" cy="1278466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800" b="1" dirty="0" smtClean="0"/>
              <a:t>VARHAISKASVATUKSEN RUOKAILUSUOSITUS</a:t>
            </a:r>
            <a:endParaRPr lang="fi-FI" sz="4800" b="1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945">
            <a:off x="6416719" y="1257190"/>
            <a:ext cx="4513262" cy="4082450"/>
          </a:xfrm>
        </p:spPr>
      </p:pic>
      <p:sp>
        <p:nvSpPr>
          <p:cNvPr id="8" name="Tekstin paikkamerkki 7"/>
          <p:cNvSpPr>
            <a:spLocks noGrp="1"/>
          </p:cNvSpPr>
          <p:nvPr>
            <p:ph type="body" sz="half" idx="2"/>
          </p:nvPr>
        </p:nvSpPr>
        <p:spPr>
          <a:xfrm>
            <a:off x="677333" y="1940011"/>
            <a:ext cx="5340405" cy="44484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Suositusten tarkoitus on antaa yleiset suuntaviivat lasten ravitsemuksen edistämisestä ja ravitsemuksellisesti riittävän ja terveyttä edistävän ruoan tarjoamisesta ja ruokakasvatuksesta </a:t>
            </a:r>
            <a:r>
              <a:rPr lang="fi-FI" sz="2000" dirty="0" smtClean="0"/>
              <a:t>varhaiskasvatuksessa</a:t>
            </a: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Suositukset koskevat kunnallista varhaiskasvatusta ja yksityisiä palvelun tuottajia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Soveltuvin osin hyvä noudattaa myös muussa varhaiskasvatuksessa, kuten kerho- ja leikkipuistotoiminnassa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87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" y="160638"/>
            <a:ext cx="11590639" cy="1491968"/>
          </a:xfrm>
        </p:spPr>
        <p:txBody>
          <a:bodyPr>
            <a:noAutofit/>
          </a:bodyPr>
          <a:lstStyle/>
          <a:p>
            <a:r>
              <a:rPr lang="fi-FI" sz="4400" b="1" dirty="0"/>
              <a:t>MITÄ </a:t>
            </a:r>
            <a:r>
              <a:rPr lang="fi-FI" sz="4400" b="1" dirty="0" smtClean="0"/>
              <a:t>VARHAISKASVATUKSEN RUOKAKASVATUS </a:t>
            </a:r>
            <a:r>
              <a:rPr lang="fi-FI" sz="4400" b="1" dirty="0"/>
              <a:t>ON</a:t>
            </a:r>
            <a:endParaRPr lang="fi-FI" sz="44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54" y="2022987"/>
            <a:ext cx="3939881" cy="3665538"/>
          </a:xfrm>
        </p:spPr>
      </p:pic>
      <p:sp>
        <p:nvSpPr>
          <p:cNvPr id="5" name="Tekstin paikkamerkki 4"/>
          <p:cNvSpPr>
            <a:spLocks noGrp="1"/>
          </p:cNvSpPr>
          <p:nvPr>
            <p:ph type="body" sz="half" idx="2"/>
          </p:nvPr>
        </p:nvSpPr>
        <p:spPr>
          <a:xfrm>
            <a:off x="393129" y="1825598"/>
            <a:ext cx="4821422" cy="503240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Keskeisenä </a:t>
            </a:r>
            <a:r>
              <a:rPr lang="fi-FI" sz="2000" dirty="0"/>
              <a:t>tavoitteena on edistää myönteistä suhtautumista ruokaan ja syömiseen sekä tukea monipuolisia ja terveellisiä </a:t>
            </a:r>
            <a:r>
              <a:rPr lang="fi-FI" sz="2000" dirty="0" smtClean="0"/>
              <a:t>ruokatottumuksia</a:t>
            </a:r>
          </a:p>
          <a:p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Toteutetaan </a:t>
            </a:r>
            <a:r>
              <a:rPr lang="fi-FI" sz="2000" dirty="0"/>
              <a:t>p</a:t>
            </a:r>
            <a:r>
              <a:rPr lang="fi-FI" sz="2000" dirty="0" smtClean="0"/>
              <a:t>äivittäisissä </a:t>
            </a:r>
            <a:r>
              <a:rPr lang="fi-FI" sz="2000" dirty="0"/>
              <a:t>ateriahetkissä kuin osana varhaiskasvatuksen muuta </a:t>
            </a:r>
            <a:r>
              <a:rPr lang="fi-FI" sz="2000" dirty="0" smtClean="0"/>
              <a:t>toimintaa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0881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8735" y="514924"/>
            <a:ext cx="4083127" cy="1278466"/>
          </a:xfrm>
        </p:spPr>
        <p:txBody>
          <a:bodyPr>
            <a:noAutofit/>
          </a:bodyPr>
          <a:lstStyle/>
          <a:p>
            <a:r>
              <a:rPr lang="fi-FI" sz="4400" b="1" dirty="0" smtClean="0"/>
              <a:t>SAPERE MENETELMÄ</a:t>
            </a:r>
            <a:endParaRPr lang="fi-FI" sz="4400" b="1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81916" y="1825599"/>
            <a:ext cx="5995315" cy="503240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Aistilähtöinen </a:t>
            </a:r>
            <a:r>
              <a:rPr lang="fi-FI" sz="1800" dirty="0"/>
              <a:t>ruokakasvatus tukee varhaiskasvatussuunnitelmassa mainittuja ruokakasvatuksen tavoitteita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 SAPERESSA ruokaa tarkastellaan lapsilähtöisestä näkökulmasta: ruoasta opitaan yhdessä aistimalla, tutkimalla, kokeilemalla, ihmettelemällä ja </a:t>
            </a:r>
            <a:r>
              <a:rPr lang="fi-FI" sz="1800" dirty="0" smtClean="0"/>
              <a:t>leikkimällä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 </a:t>
            </a:r>
            <a:r>
              <a:rPr lang="fi-FI" sz="1800" dirty="0"/>
              <a:t>Pääpaino on lasten aktiivisessa osallistumisessa, omissa aistikokemuksissa ja niiden </a:t>
            </a:r>
            <a:r>
              <a:rPr lang="fi-FI" sz="1800" dirty="0" smtClean="0"/>
              <a:t>ilmaisemisessa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Jokaiselle </a:t>
            </a:r>
            <a:r>
              <a:rPr lang="fi-FI" sz="1800" dirty="0"/>
              <a:t>annetaan iästä riippumatta oikeus henkilökohtaiseen kokemiseen; ei ole olemassa oikeaa tai väärää tapaa tehdä ruoasta havaintoja. </a:t>
            </a:r>
            <a:endParaRPr lang="fi-FI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Jokaisella </a:t>
            </a:r>
            <a:r>
              <a:rPr lang="fi-FI" sz="1800" dirty="0"/>
              <a:t>on myös oikeus olla kokeilematta tai maistamatta. </a:t>
            </a:r>
            <a:endParaRPr lang="fi-FI" sz="18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77231" y="391357"/>
            <a:ext cx="4513541" cy="5526437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89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ESKARIT OPETUSKEITTIÖLLÄ</a:t>
            </a:r>
            <a:endParaRPr lang="fi-FI" b="1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55" y="1676830"/>
            <a:ext cx="4030996" cy="4674543"/>
          </a:xfrm>
        </p:spPr>
      </p:pic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1049311" y="1691031"/>
            <a:ext cx="4184034" cy="3880773"/>
          </a:xfrm>
        </p:spPr>
        <p:txBody>
          <a:bodyPr>
            <a:normAutofit/>
          </a:bodyPr>
          <a:lstStyle/>
          <a:p>
            <a:r>
              <a:rPr lang="fi-FI" sz="2400" dirty="0" smtClean="0"/>
              <a:t>Lapset valmistivat yhdessä opiskelijoiden kanssa lounaan </a:t>
            </a:r>
            <a:r>
              <a:rPr lang="fi-FI" sz="2400" dirty="0" err="1" smtClean="0"/>
              <a:t>Sapere</a:t>
            </a:r>
            <a:r>
              <a:rPr lang="fi-FI" sz="2400" dirty="0" smtClean="0"/>
              <a:t>-menetelmällä</a:t>
            </a:r>
          </a:p>
          <a:p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795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84504" cy="873211"/>
          </a:xfrm>
        </p:spPr>
        <p:txBody>
          <a:bodyPr>
            <a:normAutofit fontScale="90000"/>
          </a:bodyPr>
          <a:lstStyle/>
          <a:p>
            <a:r>
              <a:rPr lang="fi-FI" sz="4400" b="1" dirty="0" smtClean="0"/>
              <a:t>VARHAISKASVATUSSUUNNITELMAAN KIRJATAAN:</a:t>
            </a:r>
            <a:endParaRPr lang="fi-FI" sz="44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77334" y="1950523"/>
            <a:ext cx="5365120" cy="4400849"/>
          </a:xfrm>
        </p:spPr>
        <p:txBody>
          <a:bodyPr>
            <a:noAutofit/>
          </a:bodyPr>
          <a:lstStyle/>
          <a:p>
            <a:r>
              <a:rPr lang="fi-FI" sz="2000" dirty="0"/>
              <a:t>L</a:t>
            </a:r>
            <a:r>
              <a:rPr lang="fi-FI" sz="2000" dirty="0" smtClean="0"/>
              <a:t>apsen </a:t>
            </a:r>
            <a:r>
              <a:rPr lang="fi-FI" sz="2000" dirty="0"/>
              <a:t>ruokailuun ja syömisen kehittymiseen liittyvät </a:t>
            </a:r>
            <a:r>
              <a:rPr lang="fi-FI" sz="2000" dirty="0" smtClean="0"/>
              <a:t>pedagogiset ja tarvittaessa </a:t>
            </a:r>
            <a:r>
              <a:rPr lang="fi-FI" sz="2000" dirty="0"/>
              <a:t>myös kasvun ja oppimisen tukeen liittyvät </a:t>
            </a:r>
            <a:r>
              <a:rPr lang="fi-FI" sz="2000" dirty="0" smtClean="0"/>
              <a:t>tavoitteet</a:t>
            </a:r>
          </a:p>
          <a:p>
            <a:r>
              <a:rPr lang="fi-FI" sz="2000" dirty="0" smtClean="0"/>
              <a:t>Lapsen </a:t>
            </a:r>
            <a:r>
              <a:rPr lang="fi-FI" sz="2000" dirty="0"/>
              <a:t>ruokailuun liittyvät yksilölliset tarpeet ja mahdollinen </a:t>
            </a:r>
            <a:r>
              <a:rPr lang="fi-FI" sz="2000" dirty="0" smtClean="0"/>
              <a:t>erityisruokavalio</a:t>
            </a:r>
          </a:p>
          <a:p>
            <a:r>
              <a:rPr lang="fi-FI" sz="2000" dirty="0" smtClean="0"/>
              <a:t>Suunnitelmaa </a:t>
            </a:r>
            <a:r>
              <a:rPr lang="fi-FI" sz="2000" dirty="0"/>
              <a:t>laadittaessa huomioidaan myös lapsen kulttuurinen ja katsomuksellinen tausta, kuten perheen etnisen taustan, uskonnon tai eettisen vakaumuksen mukainen </a:t>
            </a:r>
            <a:r>
              <a:rPr lang="fi-FI" sz="2000" dirty="0" smtClean="0"/>
              <a:t>ruokavalio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42454" y="1925810"/>
            <a:ext cx="4832506" cy="3880773"/>
          </a:xfrm>
        </p:spPr>
        <p:txBody>
          <a:bodyPr>
            <a:noAutofit/>
          </a:bodyPr>
          <a:lstStyle/>
          <a:p>
            <a:r>
              <a:rPr lang="fi-FI" sz="2000" dirty="0"/>
              <a:t>Suunnitelmassa voidaan kuvata lapsen ruokailun yleistä sujumista ja vahvuuksia, kiinnostuksen kohteita sekä yksilöllisiä tarpeita (esimerkiksi ruoan rakenteeseen, syömisen karkea- ja hienomotorisiin valmiuksiin, pureskelun kehittymiseen, kotona käytettyyn ruokajuomaan, valikoivaan syömiseen ja mahdollisiin muihin syömisen pulmiin liittyviä kysymyksiä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883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422"/>
          </a:xfrm>
        </p:spPr>
        <p:txBody>
          <a:bodyPr/>
          <a:lstStyle/>
          <a:p>
            <a:pPr algn="ctr"/>
            <a:r>
              <a:rPr lang="fi-FI" b="1" dirty="0" smtClean="0"/>
              <a:t>LAADULLISIA TEKIJÖITÄ</a:t>
            </a: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77334" y="1248032"/>
            <a:ext cx="8596668" cy="5375189"/>
          </a:xfrm>
        </p:spPr>
        <p:txBody>
          <a:bodyPr/>
          <a:lstStyle/>
          <a:p>
            <a:endParaRPr lang="fi-FI" dirty="0" smtClean="0"/>
          </a:p>
          <a:p>
            <a:r>
              <a:rPr lang="fi-FI" sz="2800" b="1" dirty="0" smtClean="0"/>
              <a:t>LASTEN JA VANHEMPIEN OSALLISUUS-&gt; TÄRKEÄTÄ KEHITTÄMISEN KANNALTA!</a:t>
            </a:r>
          </a:p>
          <a:p>
            <a:endParaRPr lang="fi-FI" sz="2800" b="1" dirty="0"/>
          </a:p>
          <a:p>
            <a:r>
              <a:rPr lang="fi-FI" sz="2800" b="1" dirty="0" smtClean="0"/>
              <a:t>PALAUTTEESEEN REAGOIDAAN ASIALLISESTI</a:t>
            </a:r>
          </a:p>
          <a:p>
            <a:endParaRPr lang="fi-FI" sz="2800" b="1" dirty="0" smtClean="0"/>
          </a:p>
          <a:p>
            <a:r>
              <a:rPr lang="fi-FI" sz="2800" b="1" dirty="0" smtClean="0"/>
              <a:t>OSAAMISEN PÄIVITYS</a:t>
            </a:r>
          </a:p>
          <a:p>
            <a:endParaRPr lang="fi-FI" sz="2800" b="1" dirty="0" smtClean="0"/>
          </a:p>
          <a:p>
            <a:r>
              <a:rPr lang="fi-FI" sz="2800" b="1" dirty="0" smtClean="0"/>
              <a:t>MAKUDIPLOMI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901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b="1" dirty="0" smtClean="0"/>
              <a:t>MAKUAAKKOSET DIPLOMI</a:t>
            </a:r>
            <a:endParaRPr lang="fi-FI" sz="4400" b="1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7311323" y="733643"/>
            <a:ext cx="4185623" cy="576262"/>
          </a:xfrm>
        </p:spPr>
        <p:txBody>
          <a:bodyPr/>
          <a:lstStyle/>
          <a:p>
            <a:r>
              <a:rPr lang="fi-FI" dirty="0" smtClean="0"/>
              <a:t>ARVIOINNIN TYÖKALU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8611" y="1327214"/>
            <a:ext cx="4185623" cy="5419575"/>
          </a:xfrm>
        </p:spPr>
        <p:txBody>
          <a:bodyPr/>
          <a:lstStyle/>
          <a:p>
            <a:r>
              <a:rPr lang="fi-FI" dirty="0" smtClean="0"/>
              <a:t>Päiväkodille myönnettävä tunnustus ravitsemuksellisesti, kasvatuksellisesti ja ekologisesti kestävän päiväkotiruokailun edistämisestä</a:t>
            </a:r>
          </a:p>
          <a:p>
            <a:r>
              <a:rPr lang="fi-FI" dirty="0" smtClean="0"/>
              <a:t>45 ruokailun ja ruokakasvatuksen arviointikriteeriä</a:t>
            </a:r>
          </a:p>
          <a:p>
            <a:r>
              <a:rPr lang="fi-FI" dirty="0" smtClean="0"/>
              <a:t>Diplomi myönnetään, mikäli kriteereistä 85 % toteutuu</a:t>
            </a:r>
          </a:p>
          <a:p>
            <a:r>
              <a:rPr lang="fi-FI" dirty="0" smtClean="0"/>
              <a:t>Diplomia voivat hakea kaikki yksityiset ja kunnalliset päiväkodit yhteistyössä ruokailusta vastaavan palvelun tuottajan kanssa</a:t>
            </a:r>
          </a:p>
          <a:p>
            <a:r>
              <a:rPr lang="fi-FI" dirty="0" smtClean="0"/>
              <a:t>Hakeminen milloin vain, kehitystoimenpiteet voi tehdä haluprosessin aikana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MAKUAAKKOSET DIPLOMI</a:t>
            </a:r>
            <a:endParaRPr lang="fi-FI" dirty="0"/>
          </a:p>
          <a:p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63" y="2430802"/>
            <a:ext cx="3982110" cy="3298620"/>
          </a:xfrm>
        </p:spPr>
      </p:pic>
    </p:spTree>
    <p:extLst>
      <p:ext uri="{BB962C8B-B14F-4D97-AF65-F5344CB8AC3E}">
        <p14:creationId xmlns:p14="http://schemas.microsoft.com/office/powerpoint/2010/main" val="42941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45746" y="5189838"/>
            <a:ext cx="10048330" cy="118624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Lähde: </a:t>
            </a:r>
            <a:r>
              <a:rPr lang="fi-FI" dirty="0" smtClean="0">
                <a:hlinkClick r:id="rId2"/>
              </a:rPr>
              <a:t>Terveyttä ja iloa ruoasta – varhaiskasvatuksen ruokailusuositus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52" y="197708"/>
            <a:ext cx="6516460" cy="3660737"/>
          </a:xfrm>
        </p:spPr>
      </p:pic>
    </p:spTree>
    <p:extLst>
      <p:ext uri="{BB962C8B-B14F-4D97-AF65-F5344CB8AC3E}">
        <p14:creationId xmlns:p14="http://schemas.microsoft.com/office/powerpoint/2010/main" val="23858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316</Words>
  <Application>Microsoft Office PowerPoint</Application>
  <PresentationFormat>Laajakuva</PresentationFormat>
  <Paragraphs>40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Pinta</vt:lpstr>
      <vt:lpstr>VARHAISKASVATUKSEN RUOKAILUSUOSITUS</vt:lpstr>
      <vt:lpstr>MITÄ VARHAISKASVATUKSEN RUOKAKASVATUS ON</vt:lpstr>
      <vt:lpstr>SAPERE MENETELMÄ</vt:lpstr>
      <vt:lpstr>ESKARIT OPETUSKEITTIÖLLÄ</vt:lpstr>
      <vt:lpstr>VARHAISKASVATUSSUUNNITELMAAN KIRJATAAN:</vt:lpstr>
      <vt:lpstr>LAADULLISIA TEKIJÖITÄ</vt:lpstr>
      <vt:lpstr>MAKUAAKKOSET DIPLOMI</vt:lpstr>
      <vt:lpstr>Lähde: Terveyttä ja iloa ruoasta – varhaiskasvatuksen ruokailusuositus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RUOKAKASVATUS ON</dc:title>
  <dc:creator>Metsola Nina</dc:creator>
  <cp:lastModifiedBy>Metsola Nina</cp:lastModifiedBy>
  <cp:revision>14</cp:revision>
  <dcterms:created xsi:type="dcterms:W3CDTF">2021-03-10T16:34:58Z</dcterms:created>
  <dcterms:modified xsi:type="dcterms:W3CDTF">2021-03-10T18:45:32Z</dcterms:modified>
</cp:coreProperties>
</file>