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FD7390-6095-4480-91DF-3D770D2E7B77}" type="datetimeFigureOut">
              <a:rPr lang="fi-FI" smtClean="0"/>
              <a:t>23.4.2020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979D02-EF03-42CA-9FF9-BABFE5F644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677585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fi-FI" altLang="fi-FI" dirty="0" smtClean="0"/>
              <a:t>Suomessa n. 500 000 diabeetikkoa, suurin osa (75-80% T2DM)</a:t>
            </a:r>
          </a:p>
          <a:p>
            <a:pPr eaLnBrk="1" hangingPunct="1"/>
            <a:r>
              <a:rPr lang="fi-FI" altLang="fi-FI" dirty="0" smtClean="0"/>
              <a:t>Moni sairastaa diabetesta tietämättään.</a:t>
            </a:r>
          </a:p>
          <a:p>
            <a:pPr eaLnBrk="1" hangingPunct="1"/>
            <a:r>
              <a:rPr lang="fi-FI" altLang="fi-FI" dirty="0" smtClean="0"/>
              <a:t>Koko maailman yleisyys v. 2003 163 milj., v. 2025 333 miljoonaa </a:t>
            </a:r>
          </a:p>
          <a:p>
            <a:r>
              <a:rPr lang="en-US" b="1" dirty="0" smtClean="0"/>
              <a:t>415 million</a:t>
            </a:r>
            <a:r>
              <a:rPr lang="en-US" b="1" baseline="0" dirty="0" smtClean="0"/>
              <a:t> </a:t>
            </a:r>
            <a:r>
              <a:rPr lang="en-US" dirty="0" smtClean="0"/>
              <a:t>adults have diabetes.</a:t>
            </a:r>
            <a:br>
              <a:rPr lang="en-US" dirty="0" smtClean="0"/>
            </a:br>
            <a:r>
              <a:rPr lang="en-US" dirty="0" smtClean="0"/>
              <a:t>By 2040 this will rise to</a:t>
            </a:r>
            <a:r>
              <a:rPr lang="en-US" baseline="0" dirty="0" smtClean="0"/>
              <a:t> </a:t>
            </a:r>
            <a:r>
              <a:rPr lang="en-US" b="1" dirty="0" smtClean="0"/>
              <a:t>642 million.</a:t>
            </a:r>
          </a:p>
          <a:p>
            <a:pPr eaLnBrk="1" hangingPunct="1"/>
            <a:endParaRPr lang="fi-FI" altLang="fi-FI" dirty="0" smtClean="0"/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B1A8727-4836-4999-8157-780371BCBE4B}" type="slidenum"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i-FI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809601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fi-FI" altLang="fi-FI" sz="1200" dirty="0" smtClean="0"/>
              <a:t>korkeat virtsamäärät</a:t>
            </a:r>
          </a:p>
          <a:p>
            <a:pPr eaLnBrk="1" hangingPunct="1"/>
            <a:r>
              <a:rPr lang="fi-FI" altLang="fi-FI" sz="1200" dirty="0" smtClean="0"/>
              <a:t>toistuvat tulehdukset, VTI, ruusu, pneumonia,</a:t>
            </a:r>
          </a:p>
          <a:p>
            <a:pPr eaLnBrk="1" hangingPunct="1"/>
            <a:r>
              <a:rPr lang="fi-FI" altLang="fi-FI" sz="1200" dirty="0" smtClean="0"/>
              <a:t>ihotulehdukset</a:t>
            </a:r>
          </a:p>
          <a:p>
            <a:pPr eaLnBrk="1" hangingPunct="1"/>
            <a:r>
              <a:rPr lang="fi-FI" altLang="fi-FI" sz="1200" dirty="0" smtClean="0"/>
              <a:t>haavojen huono paraneminen</a:t>
            </a:r>
          </a:p>
          <a:p>
            <a:pPr eaLnBrk="1" hangingPunct="1"/>
            <a:r>
              <a:rPr lang="fi-FI" altLang="fi-FI" sz="1200" dirty="0" smtClean="0"/>
              <a:t>väsymys, huimaus</a:t>
            </a:r>
          </a:p>
          <a:p>
            <a:pPr eaLnBrk="1" hangingPunct="1"/>
            <a:r>
              <a:rPr lang="fi-FI" altLang="fi-FI" sz="1200" dirty="0" smtClean="0"/>
              <a:t>painonlasku</a:t>
            </a:r>
          </a:p>
          <a:p>
            <a:pPr eaLnBrk="1" hangingPunct="1"/>
            <a:r>
              <a:rPr lang="fi-FI" altLang="fi-FI" sz="1200" dirty="0" smtClean="0"/>
              <a:t>näkökyvyn heikkeneminen</a:t>
            </a:r>
          </a:p>
          <a:p>
            <a:pPr eaLnBrk="1" hangingPunct="1"/>
            <a:r>
              <a:rPr lang="fi-FI" altLang="fi-FI" sz="1200" dirty="0" smtClean="0"/>
              <a:t>mielialan lasku</a:t>
            </a:r>
          </a:p>
          <a:p>
            <a:pPr eaLnBrk="1" hangingPunct="1"/>
            <a:r>
              <a:rPr lang="fi-FI" altLang="fi-FI" sz="1200" dirty="0" smtClean="0"/>
              <a:t>muistin, älyllisen suorituskyvyn heikkeneminen</a:t>
            </a:r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B1A8727-4836-4999-8157-780371BCBE4B}" type="slidenum"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i-FI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827685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10E8323-FFF5-4483-B4C5-D4291A149A4F}" type="slidenum">
              <a:rPr kumimoji="0" lang="fi-FI" altLang="fi-FI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fi-FI" altLang="fi-FI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i-FI" altLang="fi-FI" smtClean="0"/>
          </a:p>
        </p:txBody>
      </p:sp>
    </p:spTree>
    <p:extLst>
      <p:ext uri="{BB962C8B-B14F-4D97-AF65-F5344CB8AC3E}">
        <p14:creationId xmlns:p14="http://schemas.microsoft.com/office/powerpoint/2010/main" val="4860509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fi-FI" altLang="fi-FI" sz="1200" dirty="0" smtClean="0"/>
              <a:t>Kohonnut paastoplasman sokeri 6,1 – 6,9 </a:t>
            </a:r>
            <a:r>
              <a:rPr lang="fi-FI" altLang="fi-FI" sz="1200" dirty="0" err="1" smtClean="0"/>
              <a:t>mmol</a:t>
            </a:r>
            <a:r>
              <a:rPr lang="fi-FI" altLang="fi-FI" sz="1200" dirty="0" smtClean="0"/>
              <a:t>/l</a:t>
            </a:r>
          </a:p>
          <a:p>
            <a:pPr eaLnBrk="1" hangingPunct="1"/>
            <a:r>
              <a:rPr lang="fi-FI" altLang="fi-FI" sz="1200" dirty="0" smtClean="0"/>
              <a:t>Heikentynyt sokerinsieto 7,8 – 11 </a:t>
            </a:r>
            <a:r>
              <a:rPr lang="fi-FI" altLang="fi-FI" sz="1200" dirty="0" err="1" smtClean="0"/>
              <a:t>mmol</a:t>
            </a:r>
            <a:r>
              <a:rPr lang="fi-FI" altLang="fi-FI" sz="1200" dirty="0" smtClean="0"/>
              <a:t>/l</a:t>
            </a:r>
            <a:endParaRPr lang="fi-FI" altLang="fi-FI" sz="1200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B1A8727-4836-4999-8157-780371BCBE4B}" type="slidenum"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fi-FI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456653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/>
            <a:r>
              <a:rPr lang="fi-FI" altLang="fi-FI" dirty="0" smtClean="0"/>
              <a:t>HbA1c</a:t>
            </a:r>
          </a:p>
          <a:p>
            <a:pPr lvl="1" eaLnBrk="1" hangingPunct="1"/>
            <a:r>
              <a:rPr lang="fi-FI" altLang="fi-FI" dirty="0" smtClean="0"/>
              <a:t>Omaseuranta/</a:t>
            </a:r>
            <a:r>
              <a:rPr lang="fi-FI" altLang="fi-FI" dirty="0" err="1" smtClean="0"/>
              <a:t>kth</a:t>
            </a:r>
            <a:r>
              <a:rPr lang="fi-FI" altLang="fi-FI" dirty="0" smtClean="0"/>
              <a:t> seuranta</a:t>
            </a:r>
          </a:p>
          <a:p>
            <a:pPr lvl="1" eaLnBrk="1" hangingPunct="1"/>
            <a:r>
              <a:rPr lang="fi-FI" altLang="fi-FI" dirty="0" smtClean="0"/>
              <a:t>Pistospaikat, pistotekniikka, VS-mittaustekniikka</a:t>
            </a:r>
          </a:p>
          <a:p>
            <a:pPr lvl="1" eaLnBrk="1" hangingPunct="1"/>
            <a:r>
              <a:rPr lang="fi-FI" altLang="fi-FI" dirty="0" smtClean="0"/>
              <a:t>Jalkojen kunto</a:t>
            </a:r>
          </a:p>
          <a:p>
            <a:pPr lvl="1" eaLnBrk="1" hangingPunct="1"/>
            <a:r>
              <a:rPr lang="fi-FI" altLang="fi-FI" dirty="0" smtClean="0"/>
              <a:t>Painonhallinta, paino, iäkkään potilaan paino otettava säännöllisesti</a:t>
            </a:r>
          </a:p>
          <a:p>
            <a:pPr lvl="1" eaLnBrk="1" hangingPunct="1"/>
            <a:r>
              <a:rPr lang="fi-FI" altLang="fi-FI" dirty="0" smtClean="0"/>
              <a:t>Tarvittaessa laboratoriokokeet (munuaisten toiminta, rasvat, veren hyytyminen</a:t>
            </a:r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B1A8727-4836-4999-8157-780371BCBE4B}" type="slidenum"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fi-FI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800267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A76EB9D5-7E1A-4433-8B21-2237CC26FA2C}" type="datetimeFigureOut">
              <a:rPr lang="en-US" dirty="0"/>
              <a:t>4/23/2020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6947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98A19-B9D6-4696-A74D-9FEF900C8B6A}" type="datetimeFigureOut">
              <a:rPr lang="en-US" dirty="0"/>
              <a:t>4/23/2020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4856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05100-39B0-4914-BBD6-34F267582565}" type="datetimeFigureOut">
              <a:rPr lang="en-US" dirty="0"/>
              <a:t>4/23/2020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7476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EF837-FEDB-44F2-8FB5-4F56FC548A33}" type="datetimeFigureOut">
              <a:rPr lang="en-US" dirty="0"/>
              <a:t>4/23/2020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09349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1784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600">
                <a:solidFill>
                  <a:schemeClr val="tx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4EC2AB55-62C0-407E-B706-C907B44B0BFC}" type="datetimeFigureOut">
              <a:rPr lang="en-US" dirty="0"/>
              <a:t>4/23/2020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74006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BB33F-FEF5-4E73-A5F9-307689FE77C6}" type="datetimeFigureOut">
              <a:rPr lang="en-US" dirty="0"/>
              <a:t>4/23/2020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8677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B5FA4-F0B8-4D71-BC92-932E3A1502F8}" type="datetimeFigureOut">
              <a:rPr lang="en-US" dirty="0"/>
              <a:t>4/23/2020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6414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89F80-C2CE-4D6A-80E4-D3515AD92BC6}" type="datetimeFigureOut">
              <a:rPr lang="en-US" dirty="0"/>
              <a:t>4/23/2020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8348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4220E-EF40-477E-B84C-637FC7CE78DB}" type="datetimeFigureOut">
              <a:rPr lang="en-US" dirty="0"/>
              <a:t>4/23/2020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6661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B8D63-E026-4E54-B301-C824E1BD14F3}" type="datetimeFigureOut">
              <a:rPr lang="en-US" dirty="0"/>
              <a:t>4/23/2020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86762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6C423185-9573-406A-8068-0AB4F2335019}" type="datetimeFigureOut">
              <a:rPr lang="en-US" dirty="0"/>
              <a:t>4/23/2020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4284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C5516DA-9D86-4E1E-A623-C11F9F74EB59}" type="datetimeFigureOut">
              <a:rPr lang="en-US" dirty="0"/>
              <a:t>4/23/2020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48535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</p:spTree>
    <p:extLst>
      <p:ext uri="{BB962C8B-B14F-4D97-AF65-F5344CB8AC3E}">
        <p14:creationId xmlns:p14="http://schemas.microsoft.com/office/powerpoint/2010/main" val="640208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fi-FI" altLang="fi-FI" b="1" i="0" dirty="0" smtClean="0"/>
              <a:t>T2DM</a:t>
            </a:r>
            <a:endParaRPr lang="fi-FI" altLang="fi-FI" b="1" i="0" dirty="0" smtClean="0"/>
          </a:p>
        </p:txBody>
      </p:sp>
      <p:sp>
        <p:nvSpPr>
          <p:cNvPr id="3075" name="Alaotsikko 2"/>
          <p:cNvSpPr>
            <a:spLocks noGrp="1"/>
          </p:cNvSpPr>
          <p:nvPr>
            <p:ph type="subTitle" idx="1"/>
          </p:nvPr>
        </p:nvSpPr>
        <p:spPr>
          <a:xfrm>
            <a:off x="1647952" y="4489870"/>
            <a:ext cx="9070848" cy="722210"/>
          </a:xfrm>
        </p:spPr>
        <p:txBody>
          <a:bodyPr>
            <a:normAutofit/>
          </a:bodyPr>
          <a:lstStyle/>
          <a:p>
            <a:pPr eaLnBrk="1" hangingPunct="1"/>
            <a:r>
              <a:rPr lang="fi-FI" altLang="fi-FI" dirty="0" smtClean="0"/>
              <a:t>Tyypin 2 diabetes</a:t>
            </a:r>
          </a:p>
          <a:p>
            <a:endParaRPr lang="fi-FI" altLang="fi-FI" dirty="0"/>
          </a:p>
          <a:p>
            <a:pPr eaLnBrk="1" hangingPunct="1"/>
            <a:endParaRPr lang="fi-FI" altLang="fi-FI" dirty="0" smtClean="0"/>
          </a:p>
        </p:txBody>
      </p:sp>
      <p:sp>
        <p:nvSpPr>
          <p:cNvPr id="3076" name="Päivämäärän paikkamerkki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192BDBF-334D-446C-8CC2-EC9872E18D6F}" type="datetime1">
              <a:rPr kumimoji="0" lang="fi-FI" sz="13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23.4.2020</a:t>
            </a:fld>
            <a:endParaRPr kumimoji="0" lang="fi-FI" sz="13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3077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587A2ED-36D0-4ED2-87CC-5002FA5D9C6A}" type="slidenum">
              <a:rPr kumimoji="0" lang="fi-FI" altLang="fi-FI" sz="1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i-FI" altLang="fi-FI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27668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 b="1" dirty="0" smtClean="0">
                <a:solidFill>
                  <a:schemeClr val="tx2">
                    <a:satMod val="130000"/>
                  </a:schemeClr>
                </a:solidFill>
              </a:rPr>
              <a:t>Tyypin 2 diabetes (T2DM)</a:t>
            </a:r>
            <a:endParaRPr lang="fi-FI" dirty="0"/>
          </a:p>
        </p:txBody>
      </p:sp>
      <p:sp>
        <p:nvSpPr>
          <p:cNvPr id="12291" name="Sisällön paikkamerkki 2"/>
          <p:cNvSpPr>
            <a:spLocks noGrp="1"/>
          </p:cNvSpPr>
          <p:nvPr>
            <p:ph idx="1"/>
          </p:nvPr>
        </p:nvSpPr>
        <p:spPr>
          <a:xfrm>
            <a:off x="1066800" y="2133600"/>
            <a:ext cx="8837613" cy="4038600"/>
          </a:xfrm>
        </p:spPr>
        <p:txBody>
          <a:bodyPr/>
          <a:lstStyle/>
          <a:p>
            <a:pPr marL="342900" lvl="1" indent="-342900">
              <a:buClr>
                <a:schemeClr val="bg2"/>
              </a:buClr>
              <a:buSzPct val="70000"/>
              <a:buFont typeface="Wingdings" panose="05000000000000000000" pitchFamily="2" charset="2"/>
              <a:buChar char="l"/>
            </a:pPr>
            <a:r>
              <a:rPr lang="fi-FI" altLang="fi-FI" sz="2800" dirty="0" smtClean="0"/>
              <a:t>Ylipaino ja kohonnut verenpaine tai rasva-aineenvaihdunnan häiriö </a:t>
            </a:r>
            <a:endParaRPr lang="fi-FI" altLang="fi-FI" sz="2800" dirty="0" smtClean="0"/>
          </a:p>
          <a:p>
            <a:pPr marL="342900" lvl="1" indent="-342900">
              <a:buClr>
                <a:schemeClr val="bg2"/>
              </a:buClr>
              <a:buSzPct val="70000"/>
              <a:buFont typeface="Wingdings" panose="05000000000000000000" pitchFamily="2" charset="2"/>
              <a:buChar char="l"/>
            </a:pPr>
            <a:r>
              <a:rPr lang="fi-FI" altLang="fi-FI" sz="2800" dirty="0" smtClean="0"/>
              <a:t>Perimällä selvä </a:t>
            </a:r>
            <a:r>
              <a:rPr lang="fi-FI" altLang="fi-FI" sz="2800" dirty="0" smtClean="0"/>
              <a:t>osuus. </a:t>
            </a:r>
          </a:p>
          <a:p>
            <a:pPr marL="342900" lvl="1" indent="-342900">
              <a:buClr>
                <a:schemeClr val="bg2"/>
              </a:buClr>
              <a:buSzPct val="70000"/>
              <a:buFont typeface="Wingdings" panose="05000000000000000000" pitchFamily="2" charset="2"/>
              <a:buChar char="l"/>
            </a:pPr>
            <a:r>
              <a:rPr lang="fi-FI" altLang="fi-FI" sz="2800" dirty="0" smtClean="0"/>
              <a:t>Tautiin liittyy sekä </a:t>
            </a:r>
            <a:r>
              <a:rPr lang="fi-FI" altLang="fi-FI" sz="2800" b="1" dirty="0" smtClean="0"/>
              <a:t>insuliininpuute </a:t>
            </a:r>
            <a:r>
              <a:rPr lang="fi-FI" altLang="fi-FI" sz="2800" dirty="0" smtClean="0"/>
              <a:t>että insuliinin heikentynyt vaikutus (</a:t>
            </a:r>
            <a:r>
              <a:rPr lang="fi-FI" altLang="fi-FI" sz="2800" b="1" dirty="0" smtClean="0"/>
              <a:t>insuliiniresistenssi</a:t>
            </a:r>
            <a:r>
              <a:rPr lang="fi-FI" altLang="fi-FI" sz="2800" dirty="0" smtClean="0"/>
              <a:t>).</a:t>
            </a:r>
          </a:p>
          <a:p>
            <a:pPr eaLnBrk="1" hangingPunct="1"/>
            <a:endParaRPr lang="fi-FI" altLang="fi-FI" dirty="0" smtClean="0"/>
          </a:p>
        </p:txBody>
      </p:sp>
      <p:sp>
        <p:nvSpPr>
          <p:cNvPr id="12292" name="Päivämäärän paikkamerkki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F19E957-ABDE-4F60-97E2-440F6F013EA2}" type="datetime1">
              <a:rPr kumimoji="0" lang="fi-FI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23.4.2020</a:t>
            </a:fld>
            <a:endParaRPr kumimoji="0" lang="fi-FI" sz="1000" b="0" i="0" u="none" strike="noStrike" kern="1200" cap="none" spc="0" normalizeH="0" baseline="0" noProof="0" smtClean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12293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D9912B-8851-462D-A1A9-3B8506017683}" type="slidenum">
              <a:rPr kumimoji="0" lang="fi-FI" altLang="fi-FI" sz="1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i-FI" altLang="fi-FI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22715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 sz="3600" dirty="0">
                <a:solidFill>
                  <a:schemeClr val="tx2">
                    <a:satMod val="130000"/>
                  </a:schemeClr>
                </a:solidFill>
              </a:rPr>
              <a:t>T2DM oireet</a:t>
            </a:r>
            <a:endParaRPr lang="fi-FI" sz="3600" dirty="0"/>
          </a:p>
        </p:txBody>
      </p:sp>
      <p:sp>
        <p:nvSpPr>
          <p:cNvPr id="14339" name="Sisällön paikkamerkki 2"/>
          <p:cNvSpPr>
            <a:spLocks noGrp="1"/>
          </p:cNvSpPr>
          <p:nvPr>
            <p:ph idx="1"/>
          </p:nvPr>
        </p:nvSpPr>
        <p:spPr>
          <a:xfrm>
            <a:off x="2279650" y="1989138"/>
            <a:ext cx="7696200" cy="4038600"/>
          </a:xfrm>
        </p:spPr>
        <p:txBody>
          <a:bodyPr/>
          <a:lstStyle/>
          <a:p>
            <a:pPr eaLnBrk="1" hangingPunct="1"/>
            <a:r>
              <a:rPr lang="fi-FI" altLang="fi-FI" sz="2800"/>
              <a:t>Usein oireeton</a:t>
            </a:r>
          </a:p>
          <a:p>
            <a:pPr eaLnBrk="1" hangingPunct="1"/>
            <a:r>
              <a:rPr lang="fi-FI" altLang="fi-FI" sz="2800"/>
              <a:t>Kehittyy salakavalasti pitkän ajan kuluessa</a:t>
            </a:r>
          </a:p>
          <a:p>
            <a:pPr eaLnBrk="1" hangingPunct="1"/>
            <a:r>
              <a:rPr lang="fi-FI" altLang="fi-FI" sz="2800"/>
              <a:t>Todetaan sattumalta. </a:t>
            </a:r>
          </a:p>
          <a:p>
            <a:pPr eaLnBrk="1" hangingPunct="1"/>
            <a:r>
              <a:rPr lang="fi-FI" altLang="fi-FI" sz="2800"/>
              <a:t>U-määrät+++ </a:t>
            </a:r>
          </a:p>
          <a:p>
            <a:pPr eaLnBrk="1" hangingPunct="1"/>
            <a:r>
              <a:rPr lang="fi-FI" altLang="fi-FI" sz="2800"/>
              <a:t>Jano </a:t>
            </a:r>
          </a:p>
          <a:p>
            <a:pPr eaLnBrk="1" hangingPunct="1"/>
            <a:r>
              <a:rPr lang="fi-FI" altLang="fi-FI" sz="2800"/>
              <a:t>Tahaton laihtuminen</a:t>
            </a:r>
          </a:p>
          <a:p>
            <a:pPr eaLnBrk="1" hangingPunct="1"/>
            <a:r>
              <a:rPr lang="fi-FI" altLang="fi-FI" sz="2800"/>
              <a:t>Väsymys</a:t>
            </a:r>
          </a:p>
          <a:p>
            <a:pPr eaLnBrk="1" hangingPunct="1"/>
            <a:endParaRPr lang="fi-FI" altLang="fi-FI" smtClean="0"/>
          </a:p>
        </p:txBody>
      </p:sp>
      <p:sp>
        <p:nvSpPr>
          <p:cNvPr id="14340" name="Päivämäärän paikkamerkki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80ADF7F-B59B-465B-AB94-63E44DF31103}" type="datetime1">
              <a:rPr kumimoji="0" lang="fi-FI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23.4.2020</a:t>
            </a:fld>
            <a:endParaRPr kumimoji="0" lang="fi-FI" sz="1000" b="0" i="0" u="none" strike="noStrike" kern="1200" cap="none" spc="0" normalizeH="0" baseline="0" noProof="0" smtClean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14341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F30283E-9654-4032-AD2C-5F31413A520B}" type="slidenum">
              <a:rPr kumimoji="0" lang="fi-FI" altLang="fi-FI" sz="1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i-FI" altLang="fi-FI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14758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i-FI" sz="3600">
                <a:solidFill>
                  <a:schemeClr val="tx2">
                    <a:satMod val="130000"/>
                  </a:schemeClr>
                </a:solidFill>
              </a:rPr>
              <a:t>Tyypin 2 diabeteksen hoitotyö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idx="1"/>
          </p:nvPr>
        </p:nvSpPr>
        <p:spPr>
          <a:xfrm>
            <a:off x="2247900" y="1907458"/>
            <a:ext cx="7696200" cy="4038600"/>
          </a:xfrm>
        </p:spPr>
        <p:txBody>
          <a:bodyPr>
            <a:normAutofit lnSpcReduction="10000"/>
          </a:bodyPr>
          <a:lstStyle/>
          <a:p>
            <a:pPr marL="365760" indent="-283464">
              <a:buFont typeface="Wingdings 2"/>
              <a:buChar char=""/>
              <a:defRPr/>
            </a:pPr>
            <a:r>
              <a:rPr lang="fi-FI" dirty="0"/>
              <a:t>Hyvät elämäntavat</a:t>
            </a:r>
          </a:p>
          <a:p>
            <a:pPr marL="365760" indent="-283464">
              <a:buNone/>
              <a:defRPr/>
            </a:pPr>
            <a:r>
              <a:rPr lang="fi-FI" sz="2400" dirty="0"/>
              <a:t>	</a:t>
            </a:r>
            <a:r>
              <a:rPr lang="fi-FI" sz="2600" dirty="0"/>
              <a:t>- vähärasvainen, vähäsokerinen ja kuituja sisältävä ruokavalio </a:t>
            </a:r>
          </a:p>
          <a:p>
            <a:pPr marL="365760" indent="-283464">
              <a:buNone/>
              <a:defRPr/>
            </a:pPr>
            <a:r>
              <a:rPr lang="fi-FI" sz="2600" dirty="0"/>
              <a:t>	- liikunta </a:t>
            </a:r>
          </a:p>
          <a:p>
            <a:pPr marL="365760" indent="-283464">
              <a:buNone/>
              <a:defRPr/>
            </a:pPr>
            <a:r>
              <a:rPr lang="fi-FI" sz="2600" dirty="0"/>
              <a:t>	</a:t>
            </a:r>
            <a:r>
              <a:rPr lang="fi-FI" sz="2600" dirty="0">
                <a:sym typeface="Wingdings" pitchFamily="2" charset="2"/>
              </a:rPr>
              <a:t> </a:t>
            </a:r>
            <a:r>
              <a:rPr lang="fi-FI" sz="2600" dirty="0"/>
              <a:t>pyritään normaalipainoon ja vaikutetaan suotuisasti verensokeriin, verenpaineeseen ja veren rasva-arvoihin</a:t>
            </a:r>
          </a:p>
          <a:p>
            <a:pPr marL="365760" indent="-283464">
              <a:buNone/>
              <a:defRPr/>
            </a:pPr>
            <a:r>
              <a:rPr lang="fi-FI" sz="2600" dirty="0"/>
              <a:t>	-  suolan käytön vähentäminen (alentaa verenpainetta) </a:t>
            </a:r>
            <a:br>
              <a:rPr lang="fi-FI" sz="2600" dirty="0"/>
            </a:br>
            <a:r>
              <a:rPr lang="fi-FI" sz="2600" dirty="0"/>
              <a:t>- tupakoinnin lopettaminen </a:t>
            </a:r>
            <a:r>
              <a:rPr lang="fi-FI" sz="2000" dirty="0"/>
              <a:t>(supistaa verisuonia ja verisuonet saattavat kalkkiutua ennenaikaisesti, mikä altistaa sepelvaltimotaudille ja jalkojen verenkiertohäiriöille</a:t>
            </a:r>
            <a:r>
              <a:rPr lang="fi-FI" sz="2000" dirty="0" smtClean="0"/>
              <a:t>)</a:t>
            </a:r>
            <a:endParaRPr lang="fi-FI" sz="2000" dirty="0"/>
          </a:p>
        </p:txBody>
      </p:sp>
      <p:sp>
        <p:nvSpPr>
          <p:cNvPr id="16388" name="Päivämäärän paikkamerkki 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717D727-FBFF-49BA-B5A2-B6318070D930}" type="datetime1">
              <a:rPr kumimoji="0" lang="fi-FI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23.4.2020</a:t>
            </a:fld>
            <a:endParaRPr kumimoji="0" lang="fi-FI" sz="1000" b="0" i="0" u="none" strike="noStrike" kern="1200" cap="none" spc="0" normalizeH="0" baseline="0" noProof="0" smtClean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16389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F6A8D1E-970B-4F0E-89C2-138702EE3ECA}" type="slidenum">
              <a:rPr kumimoji="0" lang="fi-FI" altLang="fi-FI" sz="1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fi-FI" altLang="fi-FI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6547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fi-FI" altLang="fi-FI" smtClean="0"/>
              <a:t>Taudin toteaminen, verensokerin viitearvot</a:t>
            </a:r>
          </a:p>
        </p:txBody>
      </p:sp>
      <p:sp>
        <p:nvSpPr>
          <p:cNvPr id="17411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endParaRPr lang="fi-FI" altLang="fi-FI" dirty="0" smtClean="0"/>
          </a:p>
          <a:p>
            <a:pPr eaLnBrk="1" hangingPunct="1"/>
            <a:r>
              <a:rPr lang="fi-FI" altLang="fi-FI" sz="2800" dirty="0" smtClean="0"/>
              <a:t>Terveellä paastoplasma 6 </a:t>
            </a:r>
            <a:r>
              <a:rPr lang="fi-FI" altLang="fi-FI" sz="2800" dirty="0" err="1" smtClean="0"/>
              <a:t>mmol</a:t>
            </a:r>
            <a:r>
              <a:rPr lang="fi-FI" altLang="fi-FI" sz="2800" dirty="0" smtClean="0"/>
              <a:t>/l tai alle</a:t>
            </a:r>
          </a:p>
          <a:p>
            <a:pPr eaLnBrk="1" hangingPunct="1"/>
            <a:r>
              <a:rPr lang="fi-FI" altLang="fi-FI" sz="2800" dirty="0" smtClean="0"/>
              <a:t>Kahden tunnin sokerirasituksessa verensokeri pysyy alle 7,8 </a:t>
            </a:r>
            <a:r>
              <a:rPr lang="fi-FI" altLang="fi-FI" sz="2800" dirty="0" err="1" smtClean="0"/>
              <a:t>mmol</a:t>
            </a:r>
            <a:r>
              <a:rPr lang="fi-FI" altLang="fi-FI" sz="2800" dirty="0" smtClean="0"/>
              <a:t>/l</a:t>
            </a:r>
          </a:p>
          <a:p>
            <a:pPr eaLnBrk="1" hangingPunct="1"/>
            <a:endParaRPr lang="fi-FI" altLang="fi-FI" sz="2800" dirty="0" smtClean="0"/>
          </a:p>
          <a:p>
            <a:pPr eaLnBrk="1" hangingPunct="1"/>
            <a:r>
              <a:rPr lang="fi-FI" altLang="fi-FI" sz="2800" dirty="0" smtClean="0"/>
              <a:t>Diabetesta sairastavalla tavoite 4-7mmol/l (paasto) tai alle 8mmol (10)</a:t>
            </a:r>
            <a:r>
              <a:rPr lang="fi-FI" altLang="fi-FI" sz="2800" dirty="0" err="1" smtClean="0"/>
              <a:t>mmol</a:t>
            </a:r>
            <a:r>
              <a:rPr lang="fi-FI" altLang="fi-FI" sz="2800" dirty="0" smtClean="0"/>
              <a:t>/l.</a:t>
            </a:r>
          </a:p>
        </p:txBody>
      </p:sp>
      <p:sp>
        <p:nvSpPr>
          <p:cNvPr id="17412" name="Päivämäärän paikkamerkki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FE8785C-A15C-4BED-94AE-72ED2493D229}" type="datetime1">
              <a:rPr kumimoji="0" lang="fi-FI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aramond" panose="02020404030301010803"/>
                <a:ea typeface="ＭＳ Ｐゴシック" pitchFamily="34" charset="-128"/>
                <a:cs typeface="+mn-cs"/>
              </a:rPr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23.4.2020</a:t>
            </a:fld>
            <a:endParaRPr kumimoji="0" lang="fi-FI" sz="1000" b="0" i="0" u="none" strike="noStrike" kern="1200" cap="none" spc="0" normalizeH="0" baseline="0" noProof="0" smtClean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Garamond" panose="02020404030301010803"/>
              <a:ea typeface="ＭＳ Ｐゴシック" pitchFamily="34" charset="-128"/>
              <a:cs typeface="+mn-cs"/>
            </a:endParaRPr>
          </a:p>
        </p:txBody>
      </p:sp>
      <p:sp>
        <p:nvSpPr>
          <p:cNvPr id="17413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5F03E9E-7A86-4AF2-8831-1C7E0E9ED78F}" type="slidenum">
              <a:rPr kumimoji="0" lang="fi-FI" altLang="fi-FI" sz="1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r>
              <a:rPr kumimoji="0" lang="fi-FI" altLang="fi-FI" sz="1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577187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sz="3600"/>
              <a:t>HOIDON ETENEMINEN</a:t>
            </a:r>
          </a:p>
        </p:txBody>
      </p:sp>
      <p:sp>
        <p:nvSpPr>
          <p:cNvPr id="19459" name="Sisällön paikkamerkki 2"/>
          <p:cNvSpPr>
            <a:spLocks noGrp="1"/>
          </p:cNvSpPr>
          <p:nvPr>
            <p:ph idx="1"/>
          </p:nvPr>
        </p:nvSpPr>
        <p:spPr>
          <a:xfrm>
            <a:off x="1066800" y="2205038"/>
            <a:ext cx="8909050" cy="4038600"/>
          </a:xfrm>
        </p:spPr>
        <p:txBody>
          <a:bodyPr/>
          <a:lstStyle/>
          <a:p>
            <a:pPr eaLnBrk="1" hangingPunct="1"/>
            <a:r>
              <a:rPr lang="fi-FI" altLang="fi-FI" sz="2800" dirty="0"/>
              <a:t>Elämäntapaohjaus, tarvittaessa laihdutus, tupakoimattomuus, liikunta, veren rasvat</a:t>
            </a:r>
          </a:p>
          <a:p>
            <a:pPr eaLnBrk="1" hangingPunct="1"/>
            <a:r>
              <a:rPr lang="fi-FI" altLang="fi-FI" sz="2800" dirty="0"/>
              <a:t>Ellei apua oraalinen lääke </a:t>
            </a:r>
            <a:r>
              <a:rPr lang="fi-FI" altLang="fi-FI" sz="2800" dirty="0">
                <a:sym typeface="Wingdings" panose="05000000000000000000" pitchFamily="2" charset="2"/>
              </a:rPr>
              <a:t> </a:t>
            </a:r>
            <a:r>
              <a:rPr lang="fi-FI" altLang="fi-FI" sz="2800" dirty="0"/>
              <a:t>toinen oraalinen </a:t>
            </a:r>
            <a:r>
              <a:rPr lang="fi-FI" altLang="fi-FI" sz="2800" dirty="0">
                <a:sym typeface="Wingdings" panose="05000000000000000000" pitchFamily="2" charset="2"/>
              </a:rPr>
              <a:t> </a:t>
            </a:r>
            <a:r>
              <a:rPr lang="fi-FI" altLang="fi-FI" sz="2800" dirty="0"/>
              <a:t>ins.+ </a:t>
            </a:r>
            <a:r>
              <a:rPr lang="fi-FI" altLang="fi-FI" sz="2800" dirty="0" err="1"/>
              <a:t>tbl</a:t>
            </a:r>
            <a:r>
              <a:rPr lang="fi-FI" altLang="fi-FI" sz="2800" dirty="0"/>
              <a:t> </a:t>
            </a:r>
            <a:r>
              <a:rPr lang="fi-FI" altLang="fi-FI" sz="2800" dirty="0">
                <a:sym typeface="Wingdings" panose="05000000000000000000" pitchFamily="2" charset="2"/>
              </a:rPr>
              <a:t> </a:t>
            </a:r>
            <a:r>
              <a:rPr lang="fi-FI" altLang="fi-FI" sz="2800" dirty="0"/>
              <a:t>insuliini</a:t>
            </a:r>
          </a:p>
          <a:p>
            <a:pPr eaLnBrk="1" hangingPunct="1">
              <a:buFontTx/>
              <a:buNone/>
            </a:pPr>
            <a:endParaRPr lang="fi-FI" altLang="fi-FI" dirty="0" smtClean="0"/>
          </a:p>
        </p:txBody>
      </p:sp>
      <p:sp>
        <p:nvSpPr>
          <p:cNvPr id="19460" name="Päivämäärän paikkamerkki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7E16D53-D36D-4B0C-8474-17C1010A008E}" type="datetime1">
              <a:rPr kumimoji="0" lang="fi-FI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aramond" panose="02020404030301010803"/>
                <a:ea typeface="ＭＳ Ｐゴシック" pitchFamily="34" charset="-128"/>
                <a:cs typeface="+mn-cs"/>
              </a:rPr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23.4.2020</a:t>
            </a:fld>
            <a:endParaRPr kumimoji="0" lang="fi-FI" sz="1000" b="0" i="0" u="none" strike="noStrike" kern="1200" cap="none" spc="0" normalizeH="0" baseline="0" noProof="0" smtClean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Garamond" panose="02020404030301010803"/>
              <a:ea typeface="ＭＳ Ｐゴシック" pitchFamily="34" charset="-128"/>
              <a:cs typeface="+mn-cs"/>
            </a:endParaRPr>
          </a:p>
        </p:txBody>
      </p:sp>
      <p:sp>
        <p:nvSpPr>
          <p:cNvPr id="19461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C38E3B7-83BA-48FD-BF36-9772C171852F}" type="slidenum">
              <a:rPr kumimoji="0" lang="fi-FI" altLang="fi-FI" sz="1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r>
              <a:rPr kumimoji="0" lang="fi-FI" altLang="fi-FI" sz="1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3506232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736059"/>
      </a:dk2>
      <a:lt2>
        <a:srgbClr val="E7E0C7"/>
      </a:lt2>
      <a:accent1>
        <a:srgbClr val="92B0C8"/>
      </a:accent1>
      <a:accent2>
        <a:srgbClr val="E37C3D"/>
      </a:accent2>
      <a:accent3>
        <a:srgbClr val="A5AB81"/>
      </a:accent3>
      <a:accent4>
        <a:srgbClr val="E9B635"/>
      </a:accent4>
      <a:accent5>
        <a:srgbClr val="7BA79D"/>
      </a:accent5>
      <a:accent6>
        <a:srgbClr val="968C8C"/>
      </a:accent6>
      <a:hlink>
        <a:srgbClr val="F7A115"/>
      </a:hlink>
      <a:folHlink>
        <a:srgbClr val="969696"/>
      </a:folHlink>
    </a:clrScheme>
    <a:fontScheme name="Savon">
      <a:majorFont>
        <a:latin typeface="Garamond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3F20CFC1-E34F-405B-AA49-5BE0E194F1B3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304</Words>
  <Application>Microsoft Office PowerPoint</Application>
  <PresentationFormat>Laajakuva</PresentationFormat>
  <Paragraphs>67</Paragraphs>
  <Slides>6</Slides>
  <Notes>5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3" baseType="lpstr">
      <vt:lpstr>ＭＳ Ｐゴシック</vt:lpstr>
      <vt:lpstr>Arial</vt:lpstr>
      <vt:lpstr>Calibri</vt:lpstr>
      <vt:lpstr>Garamond</vt:lpstr>
      <vt:lpstr>Wingdings</vt:lpstr>
      <vt:lpstr>Wingdings 2</vt:lpstr>
      <vt:lpstr>Savon</vt:lpstr>
      <vt:lpstr>T2DM</vt:lpstr>
      <vt:lpstr>Tyypin 2 diabetes (T2DM)</vt:lpstr>
      <vt:lpstr>T2DM oireet</vt:lpstr>
      <vt:lpstr>Tyypin 2 diabeteksen hoitotyö</vt:lpstr>
      <vt:lpstr>Taudin toteaminen, verensokerin viitearvot</vt:lpstr>
      <vt:lpstr>HOIDON ETENEMINEN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T2DM</dc:title>
  <dc:creator>Kurko Kaisa-Leea</dc:creator>
  <cp:lastModifiedBy>Kurko Kaisa-Leea</cp:lastModifiedBy>
  <cp:revision>1</cp:revision>
  <dcterms:created xsi:type="dcterms:W3CDTF">2020-04-23T10:56:08Z</dcterms:created>
  <dcterms:modified xsi:type="dcterms:W3CDTF">2020-04-23T10:56:25Z</dcterms:modified>
</cp:coreProperties>
</file>