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5" r:id="rId8"/>
    <p:sldId id="263" r:id="rId9"/>
    <p:sldId id="264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88" y="-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9AA64B-A959-4A41-A3AE-DE7531DD6679}" type="datetimeFigureOut">
              <a:rPr lang="fi-FI" smtClean="0"/>
              <a:pPr/>
              <a:t>10.2.2015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F8C4E-F0B5-4330-95D8-05E66174BB0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32797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45B39E-7B19-4CA8-A4D6-89B60EA22279}" type="datetimeFigureOut">
              <a:rPr lang="fi-FI" smtClean="0"/>
              <a:pPr/>
              <a:t>10.2.2015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AA6383-759D-4A8A-B7CA-3128183A5AB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139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8C8D7-C90E-4870-867F-8A797BEF21A4}" type="datetime1">
              <a:rPr lang="fi-FI" smtClean="0"/>
              <a:pPr/>
              <a:t>10.2.2015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9910-8B96-4331-B41D-3529B43A10FA}" type="datetime1">
              <a:rPr lang="fi-FI" smtClean="0"/>
              <a:pPr/>
              <a:t>10.2.2015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BDA0-2E70-4FE1-A956-2759F59A3C99}" type="datetime1">
              <a:rPr lang="fi-FI" smtClean="0"/>
              <a:pPr/>
              <a:t>10.2.2015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B19F7-A38B-4A5D-B362-DB2067648C05}" type="datetime1">
              <a:rPr lang="fi-FI" smtClean="0"/>
              <a:pPr/>
              <a:t>10.2.2015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F46EE-969F-49AE-847C-2B8814BC7D1D}" type="datetime1">
              <a:rPr lang="fi-FI" smtClean="0"/>
              <a:pPr/>
              <a:t>10.2.2015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CB69-6F10-4EAA-B947-A3B714EC1FEA}" type="datetime1">
              <a:rPr lang="fi-FI" smtClean="0"/>
              <a:pPr/>
              <a:t>10.2.2015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A3CD8-0CF4-4622-BCB6-344A4B1DFCC2}" type="datetime1">
              <a:rPr lang="fi-FI" smtClean="0"/>
              <a:pPr/>
              <a:t>10.2.2015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AD6E1-9A0F-486D-903B-79A0B97175AD}" type="datetime1">
              <a:rPr lang="fi-FI" smtClean="0"/>
              <a:pPr/>
              <a:t>10.2.2015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9310A-1FD0-45F0-8FD9-A83D6A314B58}" type="datetime1">
              <a:rPr lang="fi-FI" smtClean="0"/>
              <a:pPr/>
              <a:t>10.2.2015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29A2D-F7AA-4E94-9FBB-957043B8A6E5}" type="datetime1">
              <a:rPr lang="fi-FI" smtClean="0"/>
              <a:pPr/>
              <a:t>10.2.2015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69546-2BEC-4D81-9EC4-745DE9BB9048}" type="datetime1">
              <a:rPr lang="fi-FI" smtClean="0"/>
              <a:pPr/>
              <a:t>10.2.2015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0000"/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ADD11-17F1-4936-8A19-370727806FB9}" type="datetime1">
              <a:rPr lang="fi-FI" smtClean="0"/>
              <a:pPr/>
              <a:t>10.2.2015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17768-F008-4A68-9AFD-EF2E66118C5F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728191"/>
          </a:xfrm>
        </p:spPr>
        <p:txBody>
          <a:bodyPr>
            <a:normAutofit fontScale="90000"/>
          </a:bodyPr>
          <a:lstStyle/>
          <a:p>
            <a:r>
              <a:rPr lang="fi-FI" b="1" dirty="0" smtClean="0">
                <a:solidFill>
                  <a:srgbClr val="FF0000"/>
                </a:solidFill>
              </a:rPr>
              <a:t>Mitä toimintakyvyllä tarkoitetaan?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298032"/>
          </a:xfrm>
        </p:spPr>
        <p:txBody>
          <a:bodyPr>
            <a:normAutofit fontScale="92500" lnSpcReduction="20000"/>
          </a:bodyPr>
          <a:lstStyle/>
          <a:p>
            <a:endParaRPr lang="fi-FI" dirty="0" smtClean="0"/>
          </a:p>
          <a:p>
            <a:endParaRPr lang="fi-FI" dirty="0"/>
          </a:p>
          <a:p>
            <a:r>
              <a:rPr lang="fi-FI" dirty="0" smtClean="0">
                <a:solidFill>
                  <a:schemeClr val="tx1"/>
                </a:solidFill>
              </a:rPr>
              <a:t>Toimintakyvyn </a:t>
            </a:r>
            <a:r>
              <a:rPr lang="fi-FI" dirty="0">
                <a:solidFill>
                  <a:schemeClr val="tx1"/>
                </a:solidFill>
              </a:rPr>
              <a:t>käsite liittyy laajasti </a:t>
            </a:r>
            <a:r>
              <a:rPr lang="fi-FI">
                <a:solidFill>
                  <a:schemeClr val="tx1"/>
                </a:solidFill>
              </a:rPr>
              <a:t>ihmisen </a:t>
            </a:r>
            <a:r>
              <a:rPr lang="fi-FI" smtClean="0">
                <a:solidFill>
                  <a:schemeClr val="tx1"/>
                </a:solidFill>
              </a:rPr>
              <a:t>hyvinvointiin </a:t>
            </a:r>
            <a:endParaRPr lang="fi-FI" dirty="0" smtClean="0">
              <a:solidFill>
                <a:schemeClr val="tx1"/>
              </a:solidFill>
            </a:endParaRPr>
          </a:p>
          <a:p>
            <a:endParaRPr lang="fi-FI" dirty="0">
              <a:solidFill>
                <a:schemeClr val="tx1"/>
              </a:solidFill>
            </a:endParaRPr>
          </a:p>
          <a:p>
            <a:r>
              <a:rPr lang="fi-FI" dirty="0" smtClean="0">
                <a:solidFill>
                  <a:schemeClr val="tx1"/>
                </a:solidFill>
              </a:rPr>
              <a:t>Se </a:t>
            </a:r>
            <a:r>
              <a:rPr lang="fi-FI" dirty="0">
                <a:solidFill>
                  <a:schemeClr val="tx1"/>
                </a:solidFill>
              </a:rPr>
              <a:t>voidaan määrittää joko</a:t>
            </a:r>
          </a:p>
          <a:p>
            <a:pPr lvl="0"/>
            <a:r>
              <a:rPr lang="fi-FI" dirty="0">
                <a:solidFill>
                  <a:srgbClr val="FF0000"/>
                </a:solidFill>
              </a:rPr>
              <a:t>voimavaralähtöisesti</a:t>
            </a:r>
            <a:r>
              <a:rPr lang="fi-FI" dirty="0"/>
              <a:t> </a:t>
            </a:r>
            <a:r>
              <a:rPr lang="fi-FI" dirty="0">
                <a:solidFill>
                  <a:schemeClr val="tx1"/>
                </a:solidFill>
              </a:rPr>
              <a:t>eli jäljellä olevan toimintakyvyn tasona tai</a:t>
            </a:r>
          </a:p>
          <a:p>
            <a:pPr lvl="0"/>
            <a:r>
              <a:rPr lang="fi-FI" dirty="0">
                <a:solidFill>
                  <a:srgbClr val="FF0000"/>
                </a:solidFill>
              </a:rPr>
              <a:t>todettuina toiminnan </a:t>
            </a:r>
            <a:r>
              <a:rPr lang="fi-FI" dirty="0" smtClean="0">
                <a:solidFill>
                  <a:srgbClr val="FF0000"/>
                </a:solidFill>
              </a:rPr>
              <a:t>vajeina</a:t>
            </a:r>
            <a:endParaRPr lang="fi-FI" dirty="0"/>
          </a:p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1</a:t>
            </a:fld>
            <a:endParaRPr lang="fi-FI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ICF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Osa I: Toimintakyky ja toimintarajoitteet</a:t>
            </a:r>
          </a:p>
          <a:p>
            <a:pPr marL="971550" lvl="1" indent="-514350">
              <a:buAutoNum type="alphaLcParenR"/>
            </a:pPr>
            <a:r>
              <a:rPr lang="fi-FI" dirty="0" smtClean="0"/>
              <a:t>ruumiin/kehon toiminnot ja ruumiin rakenteet</a:t>
            </a:r>
          </a:p>
          <a:p>
            <a:pPr marL="971550" lvl="1" indent="-514350">
              <a:buAutoNum type="alphaLcParenR"/>
            </a:pPr>
            <a:r>
              <a:rPr lang="fi-FI" dirty="0" smtClean="0"/>
              <a:t>suoritukset </a:t>
            </a:r>
            <a:r>
              <a:rPr lang="fi-FI" dirty="0"/>
              <a:t>ja </a:t>
            </a:r>
            <a:r>
              <a:rPr lang="fi-FI" dirty="0" smtClean="0"/>
              <a:t>osallistuminen</a:t>
            </a:r>
          </a:p>
          <a:p>
            <a:pPr marL="971550" lvl="1" indent="-514350">
              <a:buNone/>
            </a:pPr>
            <a:endParaRPr lang="fi-FI" dirty="0"/>
          </a:p>
          <a:p>
            <a:r>
              <a:rPr lang="fi-FI" b="1" dirty="0"/>
              <a:t>Osa II: </a:t>
            </a:r>
            <a:r>
              <a:rPr lang="fi-FI" b="1" dirty="0" err="1"/>
              <a:t>Kontekstuaaliset</a:t>
            </a:r>
            <a:r>
              <a:rPr lang="fi-FI" b="1" dirty="0"/>
              <a:t> eli ihmisen elämänpiiriin kuuluvat tilannetekijät</a:t>
            </a:r>
            <a:endParaRPr lang="fi-FI" dirty="0"/>
          </a:p>
          <a:p>
            <a:pPr>
              <a:buNone/>
            </a:pPr>
            <a:r>
              <a:rPr lang="fi-FI" dirty="0" smtClean="0"/>
              <a:t>	c</a:t>
            </a:r>
            <a:r>
              <a:rPr lang="fi-FI" dirty="0"/>
              <a:t>) ympäristötekijät</a:t>
            </a:r>
          </a:p>
          <a:p>
            <a:pPr>
              <a:buNone/>
            </a:pPr>
            <a:r>
              <a:rPr lang="fi-FI" dirty="0" smtClean="0"/>
              <a:t>	d</a:t>
            </a:r>
            <a:r>
              <a:rPr lang="fi-FI" dirty="0"/>
              <a:t>) </a:t>
            </a:r>
            <a:r>
              <a:rPr lang="fi-FI" dirty="0" smtClean="0"/>
              <a:t>yksilötekijät</a:t>
            </a:r>
            <a:endParaRPr lang="fi-FI" dirty="0"/>
          </a:p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10</a:t>
            </a:fld>
            <a:endParaRPr lang="fi-FI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>
                <a:solidFill>
                  <a:srgbClr val="FF0000"/>
                </a:solidFill>
              </a:rPr>
              <a:t>Osa I: Toimintakyky ja toimintarajoitteet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a) ruumiin/kehon toiminnot ja ruumiin rakenteet</a:t>
            </a:r>
          </a:p>
          <a:p>
            <a:pPr lvl="1"/>
            <a:r>
              <a:rPr lang="fi-FI" dirty="0" smtClean="0"/>
              <a:t>elinjärjestelmien fysiologiset </a:t>
            </a:r>
            <a:r>
              <a:rPr lang="fi-FI" dirty="0"/>
              <a:t>ja </a:t>
            </a:r>
            <a:r>
              <a:rPr lang="fi-FI" dirty="0" smtClean="0"/>
              <a:t>psykologiset toiminnot</a:t>
            </a:r>
          </a:p>
          <a:p>
            <a:pPr lvl="2"/>
            <a:r>
              <a:rPr lang="fi-FI" dirty="0"/>
              <a:t>e</a:t>
            </a:r>
            <a:r>
              <a:rPr lang="fi-FI" dirty="0" smtClean="0"/>
              <a:t>sim. aistitoiminnot </a:t>
            </a:r>
            <a:r>
              <a:rPr lang="fi-FI" dirty="0"/>
              <a:t>sekä tuki- ja liikuntaelimistöön liittyviä </a:t>
            </a:r>
            <a:r>
              <a:rPr lang="fi-FI" dirty="0" smtClean="0"/>
              <a:t>toiminnot</a:t>
            </a:r>
          </a:p>
          <a:p>
            <a:pPr lvl="1"/>
            <a:r>
              <a:rPr lang="fi-FI" dirty="0" smtClean="0"/>
              <a:t>ruumiin anatomiset osat </a:t>
            </a:r>
          </a:p>
          <a:p>
            <a:pPr lvl="2"/>
            <a:r>
              <a:rPr lang="fi-FI" dirty="0"/>
              <a:t>e</a:t>
            </a:r>
            <a:r>
              <a:rPr lang="fi-FI" dirty="0" smtClean="0"/>
              <a:t>sim. silmä, korva </a:t>
            </a:r>
            <a:r>
              <a:rPr lang="fi-FI" dirty="0"/>
              <a:t>ja niihin </a:t>
            </a:r>
            <a:r>
              <a:rPr lang="fi-FI" dirty="0" smtClean="0"/>
              <a:t>liittyvät rakenteet</a:t>
            </a:r>
            <a:endParaRPr lang="fi-FI" dirty="0"/>
          </a:p>
          <a:p>
            <a:pPr>
              <a:buNone/>
            </a:pP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11</a:t>
            </a:fld>
            <a:endParaRPr lang="fi-FI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Osa I jatkuu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/>
              <a:t>b) suoritukset ja osallistuminen</a:t>
            </a:r>
          </a:p>
          <a:p>
            <a:pPr lvl="1"/>
            <a:r>
              <a:rPr lang="fi-FI" dirty="0" smtClean="0"/>
              <a:t>tehtävät </a:t>
            </a:r>
            <a:r>
              <a:rPr lang="fi-FI" dirty="0"/>
              <a:t>tai </a:t>
            </a:r>
            <a:r>
              <a:rPr lang="fi-FI" dirty="0" smtClean="0"/>
              <a:t>toimet, </a:t>
            </a:r>
            <a:r>
              <a:rPr lang="fi-FI" dirty="0"/>
              <a:t>joita henkilö </a:t>
            </a:r>
            <a:r>
              <a:rPr lang="fi-FI" dirty="0" smtClean="0"/>
              <a:t>toteuttaa</a:t>
            </a:r>
          </a:p>
          <a:p>
            <a:pPr lvl="2"/>
            <a:r>
              <a:rPr lang="fi-FI" dirty="0" smtClean="0"/>
              <a:t>esimerkiksi </a:t>
            </a:r>
            <a:r>
              <a:rPr lang="fi-FI" dirty="0"/>
              <a:t>liikkuminen, kommunikointi ja itsestä </a:t>
            </a:r>
            <a:r>
              <a:rPr lang="fi-FI" dirty="0" smtClean="0"/>
              <a:t>huolehtiminen</a:t>
            </a:r>
          </a:p>
          <a:p>
            <a:pPr lvl="2">
              <a:buNone/>
            </a:pPr>
            <a:endParaRPr lang="fi-FI" dirty="0" smtClean="0"/>
          </a:p>
          <a:p>
            <a:pPr lvl="1"/>
            <a:r>
              <a:rPr lang="fi-FI" dirty="0" smtClean="0"/>
              <a:t>osallisuus </a:t>
            </a:r>
            <a:r>
              <a:rPr lang="fi-FI" dirty="0"/>
              <a:t>elämän eri </a:t>
            </a:r>
            <a:r>
              <a:rPr lang="fi-FI" dirty="0" smtClean="0"/>
              <a:t>tilanteisiin</a:t>
            </a:r>
          </a:p>
          <a:p>
            <a:pPr lvl="2"/>
            <a:r>
              <a:rPr lang="fi-FI" dirty="0" smtClean="0"/>
              <a:t>esimerkiksi </a:t>
            </a:r>
            <a:r>
              <a:rPr lang="fi-FI" dirty="0"/>
              <a:t>ystävien tapaaminen tai yhdistystoimintaan </a:t>
            </a:r>
            <a:r>
              <a:rPr lang="fi-FI" dirty="0" smtClean="0"/>
              <a:t>osallistuminen</a:t>
            </a:r>
            <a:endParaRPr lang="fi-FI" dirty="0"/>
          </a:p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12</a:t>
            </a:fld>
            <a:endParaRPr lang="fi-FI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3200" b="1" dirty="0" smtClean="0">
                <a:solidFill>
                  <a:srgbClr val="FF0000"/>
                </a:solidFill>
              </a:rPr>
              <a:t>Osa II: </a:t>
            </a:r>
            <a:r>
              <a:rPr lang="fi-FI" sz="3200" b="1" dirty="0" err="1" smtClean="0">
                <a:solidFill>
                  <a:srgbClr val="FF0000"/>
                </a:solidFill>
              </a:rPr>
              <a:t>Kontekstuaaliset</a:t>
            </a:r>
            <a:r>
              <a:rPr lang="fi-FI" sz="3200" b="1" dirty="0" smtClean="0">
                <a:solidFill>
                  <a:srgbClr val="FF0000"/>
                </a:solidFill>
              </a:rPr>
              <a:t> eli ihmisen elämänpiiriin kuuluvat tilannetekijät</a:t>
            </a:r>
            <a:r>
              <a:rPr lang="fi-FI" sz="3200" dirty="0" smtClean="0">
                <a:solidFill>
                  <a:srgbClr val="FF0000"/>
                </a:solidFill>
              </a:rPr>
              <a:t/>
            </a:r>
            <a:br>
              <a:rPr lang="fi-FI" sz="3200" dirty="0" smtClean="0">
                <a:solidFill>
                  <a:srgbClr val="FF0000"/>
                </a:solidFill>
              </a:rPr>
            </a:br>
            <a:endParaRPr lang="fi-FI" sz="3200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henkilön elämä </a:t>
            </a:r>
            <a:r>
              <a:rPr lang="fi-FI" dirty="0"/>
              <a:t>ja elämisen koko </a:t>
            </a:r>
            <a:r>
              <a:rPr lang="fi-FI" dirty="0" smtClean="0"/>
              <a:t>tausta</a:t>
            </a:r>
          </a:p>
          <a:p>
            <a:r>
              <a:rPr lang="fi-FI" dirty="0" smtClean="0"/>
              <a:t>voivat </a:t>
            </a:r>
            <a:r>
              <a:rPr lang="fi-FI" dirty="0"/>
              <a:t>vaikuttaa myönteisesti tai kielteisesti henkilön suoriutumiseen yhteiskunnan jäsenenä, hänen kykyynsä toimia ja hänen kehonsa toimintoihin tai </a:t>
            </a:r>
            <a:r>
              <a:rPr lang="fi-FI" dirty="0" smtClean="0"/>
              <a:t>rakenteeseen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13</a:t>
            </a:fld>
            <a:endParaRPr lang="fi-FI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Osa II jatkuu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c) ympäristötekijät</a:t>
            </a:r>
          </a:p>
          <a:p>
            <a:pPr lvl="2">
              <a:buNone/>
            </a:pPr>
            <a:r>
              <a:rPr lang="fi-FI" dirty="0" smtClean="0"/>
              <a:t>-fyysinen</a:t>
            </a:r>
            <a:r>
              <a:rPr lang="fi-FI" dirty="0"/>
              <a:t>, sosiaalinen ja asenneympäristö, jossa ihmiset elävät ja </a:t>
            </a:r>
            <a:r>
              <a:rPr lang="fi-FI" dirty="0" smtClean="0"/>
              <a:t>asuvat</a:t>
            </a:r>
          </a:p>
          <a:p>
            <a:r>
              <a:rPr lang="fi-FI" dirty="0"/>
              <a:t>d) </a:t>
            </a:r>
            <a:r>
              <a:rPr lang="fi-FI" dirty="0" smtClean="0"/>
              <a:t>yksilötekijät</a:t>
            </a:r>
            <a:endParaRPr lang="fi-FI" sz="1200" dirty="0"/>
          </a:p>
          <a:p>
            <a:pPr lvl="1"/>
            <a:r>
              <a:rPr lang="fi-FI" dirty="0" smtClean="0"/>
              <a:t>mm</a:t>
            </a:r>
            <a:r>
              <a:rPr lang="fi-FI" dirty="0"/>
              <a:t>. sukupuoli ja </a:t>
            </a:r>
            <a:r>
              <a:rPr lang="fi-FI" dirty="0" smtClean="0"/>
              <a:t>ikä</a:t>
            </a:r>
            <a:endParaRPr lang="fi-FI" sz="800" dirty="0"/>
          </a:p>
          <a:p>
            <a:pPr lvl="2">
              <a:buNone/>
            </a:pP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14</a:t>
            </a:fld>
            <a:endParaRPr lang="fi-FI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Toimintakyvyn arviointi 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edellyttää </a:t>
            </a:r>
            <a:r>
              <a:rPr lang="fi-FI" dirty="0"/>
              <a:t>laajaa osaamista ja </a:t>
            </a:r>
            <a:r>
              <a:rPr lang="fi-FI" dirty="0" err="1"/>
              <a:t>moniammatillista</a:t>
            </a:r>
            <a:r>
              <a:rPr lang="fi-FI" dirty="0"/>
              <a:t> yhteistyötä, jossa hyödynnetään sosiaalityön, kuntoutuksen, hoitotyön ja lääketieteen ammattilaisten </a:t>
            </a:r>
            <a:r>
              <a:rPr lang="fi-FI" dirty="0" smtClean="0"/>
              <a:t>asiantuntemusta</a:t>
            </a:r>
          </a:p>
          <a:p>
            <a:r>
              <a:rPr lang="fi-FI" dirty="0"/>
              <a:t>Asiakkaan ja tarvittaessa myös hänen läheisensä arvio </a:t>
            </a:r>
            <a:r>
              <a:rPr lang="fi-FI" dirty="0" smtClean="0"/>
              <a:t>toimintakyvystä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15</a:t>
            </a:fld>
            <a:endParaRPr lang="fi-FI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Arviointi jatkuu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Tärkeää </a:t>
            </a:r>
            <a:r>
              <a:rPr lang="fi-FI" dirty="0" smtClean="0"/>
              <a:t>selvittää </a:t>
            </a:r>
            <a:r>
              <a:rPr lang="fi-FI" dirty="0"/>
              <a:t>ne tekijät, jotka vahvistavat tai estävät toimintakyvyn myönteisiä </a:t>
            </a:r>
            <a:r>
              <a:rPr lang="fi-FI" dirty="0" smtClean="0"/>
              <a:t>muutoksia</a:t>
            </a:r>
          </a:p>
          <a:p>
            <a:r>
              <a:rPr lang="fi-FI" dirty="0" smtClean="0"/>
              <a:t>Erilaisten arviointimenetelmien </a:t>
            </a:r>
            <a:r>
              <a:rPr lang="fi-FI" dirty="0"/>
              <a:t>lisäksi tarvitaan:</a:t>
            </a:r>
          </a:p>
          <a:p>
            <a:pPr lvl="1"/>
            <a:r>
              <a:rPr lang="fi-FI" dirty="0"/>
              <a:t>keskusteluja asiakkaan ja hänen läheisensä kanssa</a:t>
            </a:r>
          </a:p>
          <a:p>
            <a:pPr lvl="1"/>
            <a:r>
              <a:rPr lang="fi-FI" dirty="0"/>
              <a:t>päivittäisistä toiminnoista selviytymisen havainnointia</a:t>
            </a:r>
          </a:p>
          <a:p>
            <a:pPr lvl="1"/>
            <a:r>
              <a:rPr lang="fi-FI" dirty="0"/>
              <a:t>ympäristötekijöiden selvittämistä</a:t>
            </a:r>
          </a:p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16</a:t>
            </a:fld>
            <a:endParaRPr lang="fi-FI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Tavallisia lähihoitajan käyttämiä  arviointimenetelmiä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err="1" smtClean="0"/>
              <a:t>ADL-mittarit</a:t>
            </a:r>
            <a:endParaRPr lang="fi-FI" dirty="0" smtClean="0"/>
          </a:p>
          <a:p>
            <a:r>
              <a:rPr lang="fi-FI" dirty="0" err="1" smtClean="0"/>
              <a:t>IADL-mittarit</a:t>
            </a:r>
            <a:endParaRPr lang="fi-FI" dirty="0" smtClean="0"/>
          </a:p>
          <a:p>
            <a:r>
              <a:rPr lang="fi-FI" dirty="0" smtClean="0"/>
              <a:t>Kävelyn havainnointi: kävelytapa, matka ja nopeus</a:t>
            </a:r>
          </a:p>
          <a:p>
            <a:r>
              <a:rPr lang="fi-FI" dirty="0" smtClean="0"/>
              <a:t>Tuolista nousu: määrä, aika</a:t>
            </a:r>
          </a:p>
          <a:p>
            <a:r>
              <a:rPr lang="fi-FI" dirty="0" smtClean="0"/>
              <a:t>Perusterveyden tilan selvittäminen</a:t>
            </a:r>
          </a:p>
          <a:p>
            <a:r>
              <a:rPr lang="fi-FI" dirty="0" smtClean="0"/>
              <a:t>Kehon kuva</a:t>
            </a:r>
          </a:p>
          <a:p>
            <a:r>
              <a:rPr lang="fi-FI" dirty="0" smtClean="0"/>
              <a:t>Fyysisen aktiivisuuden mittaaminen</a:t>
            </a:r>
          </a:p>
          <a:p>
            <a:r>
              <a:rPr lang="fi-FI" dirty="0" smtClean="0"/>
              <a:t>Perusliikkumisen havainnointi</a:t>
            </a:r>
          </a:p>
          <a:p>
            <a:r>
              <a:rPr lang="fi-FI" dirty="0" smtClean="0"/>
              <a:t>Kivun arviointi</a:t>
            </a:r>
          </a:p>
          <a:p>
            <a:r>
              <a:rPr lang="fi-FI" dirty="0" smtClean="0"/>
              <a:t>Aistitoimintojen havainnointi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17</a:t>
            </a:fld>
            <a:endParaRPr lang="fi-F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Toimintakyky(laajasti)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endParaRPr lang="fi-FI" dirty="0"/>
          </a:p>
          <a:p>
            <a:r>
              <a:rPr lang="fi-FI" dirty="0" smtClean="0"/>
              <a:t>henkilö </a:t>
            </a:r>
            <a:r>
              <a:rPr lang="fi-FI" dirty="0"/>
              <a:t>selviytyy itselleen merkityksellisistä ja välttämättömistä jokapäiväisen elämän toiminnoista siinä ympäristössä, jossa hän </a:t>
            </a:r>
            <a:r>
              <a:rPr lang="fi-FI" dirty="0" smtClean="0"/>
              <a:t>elää</a:t>
            </a:r>
            <a:endParaRPr lang="fi-FI" dirty="0"/>
          </a:p>
          <a:p>
            <a:pPr>
              <a:buNone/>
            </a:pP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2</a:t>
            </a:fld>
            <a:endParaRPr lang="fi-FI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Henkilön arvio omasta toimintakyvystään 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on </a:t>
            </a:r>
            <a:r>
              <a:rPr lang="fi-FI" dirty="0" smtClean="0">
                <a:solidFill>
                  <a:srgbClr val="FF0000"/>
                </a:solidFill>
              </a:rPr>
              <a:t>vahvasti yhteydessä </a:t>
            </a:r>
            <a:r>
              <a:rPr lang="fi-FI" dirty="0"/>
              <a:t>hänen terveyteensä ja sairauksiinsa, toiveisiinsa, asenteisiinsa sekä tekijöihin, jotka haittaavat suoriutumista päivittäisissä perustoimissa, arjen askareissa, työssä, opiskelussa ja </a:t>
            </a:r>
            <a:r>
              <a:rPr lang="fi-FI" dirty="0" smtClean="0"/>
              <a:t>vapaa-ajanvietossa</a:t>
            </a:r>
            <a:endParaRPr lang="fi-FI" dirty="0"/>
          </a:p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3</a:t>
            </a:fld>
            <a:endParaRPr lang="fi-FI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Toimintakyvyn arvioinnissa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Tulee huomioida toimintakyvyn </a:t>
            </a:r>
            <a:r>
              <a:rPr lang="fi-FI" dirty="0"/>
              <a:t>eri ulottuvuudet:</a:t>
            </a:r>
          </a:p>
          <a:p>
            <a:pPr lvl="1"/>
            <a:r>
              <a:rPr lang="fi-FI" dirty="0" smtClean="0"/>
              <a:t>fyysinen</a:t>
            </a:r>
            <a:endParaRPr lang="fi-FI" dirty="0"/>
          </a:p>
          <a:p>
            <a:pPr lvl="1"/>
            <a:r>
              <a:rPr lang="fi-FI" dirty="0" smtClean="0"/>
              <a:t>kognitiivinen</a:t>
            </a:r>
            <a:endParaRPr lang="fi-FI" dirty="0"/>
          </a:p>
          <a:p>
            <a:pPr lvl="1"/>
            <a:r>
              <a:rPr lang="fi-FI" dirty="0" smtClean="0"/>
              <a:t>psyykkinen</a:t>
            </a:r>
            <a:endParaRPr lang="fi-FI" dirty="0"/>
          </a:p>
          <a:p>
            <a:pPr lvl="1"/>
            <a:r>
              <a:rPr lang="fi-FI" dirty="0"/>
              <a:t>sosiaalinen toimintakyky</a:t>
            </a:r>
          </a:p>
          <a:p>
            <a:r>
              <a:rPr lang="fi-FI" dirty="0" smtClean="0"/>
              <a:t>myös </a:t>
            </a:r>
            <a:r>
              <a:rPr lang="fi-FI" dirty="0"/>
              <a:t>asuin- ja elinympäristöön liittyvät, toimintakykyyn vaikuttavat tekijät </a:t>
            </a:r>
            <a:r>
              <a:rPr lang="fi-FI" dirty="0" smtClean="0"/>
              <a:t>tulee arvioida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4</a:t>
            </a:fld>
            <a:endParaRPr lang="fi-FI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rgbClr val="FF0000"/>
                </a:solidFill>
              </a:rPr>
              <a:t>Fyysinen toimintakyky</a:t>
            </a:r>
            <a:r>
              <a:rPr lang="fi-FI" dirty="0" smtClean="0">
                <a:solidFill>
                  <a:srgbClr val="FF0000"/>
                </a:solidFill>
              </a:rPr>
              <a:t> 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kyky </a:t>
            </a:r>
            <a:r>
              <a:rPr lang="fi-FI" dirty="0"/>
              <a:t>suoriutua fyysisesti:</a:t>
            </a:r>
          </a:p>
          <a:p>
            <a:pPr lvl="1"/>
            <a:r>
              <a:rPr lang="fi-FI" dirty="0"/>
              <a:t>päivittäisistä perustoiminnoista, </a:t>
            </a:r>
            <a:r>
              <a:rPr lang="fi-FI" dirty="0" smtClean="0"/>
              <a:t>kuten </a:t>
            </a:r>
            <a:r>
              <a:rPr lang="fi-FI" dirty="0"/>
              <a:t>syömisestä, juomisesta, nukkumisesta, pukeutumisesta, peseytymisestä, wc-käynneistä, siirtymisistä ja liikkumisesta</a:t>
            </a:r>
          </a:p>
          <a:p>
            <a:pPr lvl="0"/>
            <a:r>
              <a:rPr lang="fi-FI" dirty="0"/>
              <a:t>arjen askareiden hoitamisesta, kuten kotiaskareista, kodin laitteiden käyttämisestä ja asioinnista kodin ulkopuolella</a:t>
            </a:r>
          </a:p>
          <a:p>
            <a:pPr lvl="0"/>
            <a:r>
              <a:rPr lang="fi-FI" dirty="0"/>
              <a:t>mielekkäästä vapaa-ajanvietosta ja yhteydenpidosta sosiaaliseen verkostoon</a:t>
            </a:r>
          </a:p>
          <a:p>
            <a:pPr lvl="0"/>
            <a:r>
              <a:rPr lang="fi-FI" dirty="0"/>
              <a:t>työelämästä ja </a:t>
            </a:r>
            <a:r>
              <a:rPr lang="fi-FI" dirty="0" smtClean="0"/>
              <a:t>opiskelusta</a:t>
            </a:r>
            <a:endParaRPr lang="fi-FI" dirty="0"/>
          </a:p>
          <a:p>
            <a:r>
              <a:rPr lang="fi-FI" dirty="0"/>
              <a:t>Lisäksi terveydentila ja erilaisten toiminnan vajavuuksien esiintyminen voidaan määritellä kuuluviksi fyysisen toimintakyvyn käsitteeseen.</a:t>
            </a:r>
          </a:p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5</a:t>
            </a:fld>
            <a:endParaRPr lang="fi-FI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>Kognitiivinen (älyllinen) toimintakyky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käsittää mm:</a:t>
            </a:r>
            <a:endParaRPr lang="fi-FI" dirty="0"/>
          </a:p>
          <a:p>
            <a:pPr lvl="1"/>
            <a:r>
              <a:rPr lang="fi-FI" dirty="0"/>
              <a:t>muistin</a:t>
            </a:r>
          </a:p>
          <a:p>
            <a:pPr lvl="1"/>
            <a:r>
              <a:rPr lang="fi-FI" dirty="0"/>
              <a:t>oppimisen</a:t>
            </a:r>
          </a:p>
          <a:p>
            <a:pPr lvl="1"/>
            <a:r>
              <a:rPr lang="fi-FI" dirty="0"/>
              <a:t>keskittymisen</a:t>
            </a:r>
          </a:p>
          <a:p>
            <a:pPr lvl="1"/>
            <a:r>
              <a:rPr lang="fi-FI" dirty="0"/>
              <a:t>tarkkaavuuden</a:t>
            </a:r>
          </a:p>
          <a:p>
            <a:pPr lvl="1"/>
            <a:r>
              <a:rPr lang="fi-FI" dirty="0"/>
              <a:t>hahmottamisen</a:t>
            </a:r>
          </a:p>
          <a:p>
            <a:pPr lvl="1"/>
            <a:r>
              <a:rPr lang="fi-FI" dirty="0"/>
              <a:t>orientaation</a:t>
            </a:r>
          </a:p>
          <a:p>
            <a:pPr lvl="1"/>
            <a:r>
              <a:rPr lang="fi-FI" dirty="0"/>
              <a:t>tiedon käsittelyn</a:t>
            </a:r>
          </a:p>
          <a:p>
            <a:pPr lvl="1"/>
            <a:r>
              <a:rPr lang="fi-FI" dirty="0"/>
              <a:t>ongelmien ratkaisun</a:t>
            </a:r>
          </a:p>
          <a:p>
            <a:pPr lvl="1"/>
            <a:r>
              <a:rPr lang="fi-FI" dirty="0"/>
              <a:t>toiminnanohjauksen</a:t>
            </a:r>
          </a:p>
          <a:p>
            <a:pPr lvl="1"/>
            <a:r>
              <a:rPr lang="fi-FI" dirty="0"/>
              <a:t>kielellisen toiminnan</a:t>
            </a:r>
          </a:p>
          <a:p>
            <a:r>
              <a:rPr lang="fi-FI" dirty="0" smtClean="0"/>
              <a:t>myös </a:t>
            </a:r>
            <a:r>
              <a:rPr lang="fi-FI" dirty="0"/>
              <a:t>esimerkiksi oman terveydentilan tai toimintakyvyn </a:t>
            </a:r>
            <a:r>
              <a:rPr lang="fi-FI" dirty="0">
                <a:solidFill>
                  <a:srgbClr val="FF0000"/>
                </a:solidFill>
              </a:rPr>
              <a:t>realistinen </a:t>
            </a:r>
            <a:r>
              <a:rPr lang="fi-FI" dirty="0" smtClean="0">
                <a:solidFill>
                  <a:srgbClr val="FF0000"/>
                </a:solidFill>
              </a:rPr>
              <a:t>ymmärtäminen</a:t>
            </a:r>
            <a:endParaRPr lang="fi-FI" dirty="0">
              <a:solidFill>
                <a:srgbClr val="FF0000"/>
              </a:solidFill>
            </a:endParaRPr>
          </a:p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6</a:t>
            </a:fld>
            <a:endParaRPr lang="fi-FI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rgbClr val="FF0000"/>
                </a:solidFill>
              </a:rPr>
              <a:t>Psyykkinen toimintakyky 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liittyy </a:t>
            </a:r>
            <a:r>
              <a:rPr lang="fi-FI" dirty="0"/>
              <a:t>ihmisen elämänhallintaan ja -tyytyväisyyteen, mielenterveyteen ja psyykkiseen hyvinvointiin. </a:t>
            </a:r>
            <a:endParaRPr lang="fi-FI" dirty="0" smtClean="0"/>
          </a:p>
          <a:p>
            <a:r>
              <a:rPr lang="fi-FI" dirty="0" smtClean="0"/>
              <a:t>Psyykkinen </a:t>
            </a:r>
            <a:r>
              <a:rPr lang="fi-FI" dirty="0"/>
              <a:t>toimintakyky käsittää muun muassa:</a:t>
            </a:r>
          </a:p>
          <a:p>
            <a:pPr lvl="1"/>
            <a:r>
              <a:rPr lang="fi-FI" dirty="0"/>
              <a:t>itsearvostuksen</a:t>
            </a:r>
          </a:p>
          <a:p>
            <a:pPr lvl="1"/>
            <a:r>
              <a:rPr lang="fi-FI" dirty="0"/>
              <a:t>mielialan</a:t>
            </a:r>
          </a:p>
          <a:p>
            <a:pPr lvl="1"/>
            <a:r>
              <a:rPr lang="fi-FI" dirty="0"/>
              <a:t>omat voimavarat</a:t>
            </a:r>
          </a:p>
          <a:p>
            <a:pPr lvl="1"/>
            <a:r>
              <a:rPr lang="fi-FI" dirty="0"/>
              <a:t>erilaisista haasteista selviytymisen</a:t>
            </a:r>
          </a:p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7</a:t>
            </a:fld>
            <a:endParaRPr lang="fi-FI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rgbClr val="FF0000"/>
                </a:solidFill>
              </a:rPr>
              <a:t>Sosiaalinen toimintakyky 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käsittää </a:t>
            </a:r>
            <a:r>
              <a:rPr lang="fi-FI" dirty="0"/>
              <a:t>kyvyn toimia ja olla sosiaalisessa vuorovaikutuksessa toisten kanssa. </a:t>
            </a:r>
            <a:endParaRPr lang="fi-FI" dirty="0" smtClean="0"/>
          </a:p>
          <a:p>
            <a:r>
              <a:rPr lang="fi-FI" dirty="0" smtClean="0"/>
              <a:t>Sitä </a:t>
            </a:r>
            <a:r>
              <a:rPr lang="fi-FI" dirty="0"/>
              <a:t>määrittävät:</a:t>
            </a:r>
          </a:p>
          <a:p>
            <a:pPr lvl="1"/>
            <a:r>
              <a:rPr lang="fi-FI" dirty="0"/>
              <a:t>suhteet omaisiin ja ystäviin</a:t>
            </a:r>
          </a:p>
          <a:p>
            <a:pPr lvl="1"/>
            <a:r>
              <a:rPr lang="fi-FI" dirty="0"/>
              <a:t>vastuu läheisistä</a:t>
            </a:r>
          </a:p>
          <a:p>
            <a:pPr lvl="1"/>
            <a:r>
              <a:rPr lang="fi-FI" dirty="0"/>
              <a:t>sosiaalisten suhteiden sujuvuus</a:t>
            </a:r>
          </a:p>
          <a:p>
            <a:pPr lvl="1"/>
            <a:r>
              <a:rPr lang="fi-FI" dirty="0"/>
              <a:t>osallistuminen</a:t>
            </a:r>
          </a:p>
          <a:p>
            <a:pPr lvl="1"/>
            <a:r>
              <a:rPr lang="fi-FI" dirty="0"/>
              <a:t>elämän mielekkyys</a:t>
            </a:r>
          </a:p>
          <a:p>
            <a:r>
              <a:rPr lang="fi-FI" dirty="0"/>
              <a:t>Lisäksi vapaa-ajanvietto ja harrastukset yhdessä toisten kanssa kuuluvat sosiaalisen toimintakyvyn alueelle.</a:t>
            </a:r>
          </a:p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8</a:t>
            </a:fld>
            <a:endParaRPr lang="fi-FI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solidFill>
                  <a:srgbClr val="FF0000"/>
                </a:solidFill>
              </a:rPr>
              <a:t>Toimintakyvyn ICF -luokitus 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Maailman </a:t>
            </a:r>
            <a:r>
              <a:rPr lang="fi-FI" dirty="0"/>
              <a:t>terveysjärjestö WHO on kehittänyt ICF -luokituksen (International </a:t>
            </a:r>
            <a:r>
              <a:rPr lang="fi-FI" dirty="0" err="1"/>
              <a:t>Classification</a:t>
            </a:r>
            <a:r>
              <a:rPr lang="fi-FI" dirty="0"/>
              <a:t> of </a:t>
            </a:r>
            <a:r>
              <a:rPr lang="fi-FI" dirty="0" err="1"/>
              <a:t>Functioning</a:t>
            </a:r>
            <a:r>
              <a:rPr lang="fi-FI" dirty="0"/>
              <a:t>, </a:t>
            </a:r>
            <a:r>
              <a:rPr lang="fi-FI" dirty="0" err="1"/>
              <a:t>Disability</a:t>
            </a:r>
            <a:r>
              <a:rPr lang="fi-FI" dirty="0"/>
              <a:t> and Health) eli toimintakyvyn, toimintarajoitteiden ja terveyden kansainvälisen luokituksen.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17768-F008-4A68-9AFD-EF2E66118C5F}" type="slidenum">
              <a:rPr lang="fi-FI" smtClean="0"/>
              <a:pPr/>
              <a:t>9</a:t>
            </a:fld>
            <a:endParaRPr lang="fi-FI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532</Words>
  <Application>Microsoft Office PowerPoint</Application>
  <PresentationFormat>Näytössä katseltava diaesitys (4:3)</PresentationFormat>
  <Paragraphs>126</Paragraphs>
  <Slides>17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18" baseType="lpstr">
      <vt:lpstr>Office-teema</vt:lpstr>
      <vt:lpstr>Mitä toimintakyvyllä tarkoitetaan? </vt:lpstr>
      <vt:lpstr>Toimintakyky(laajasti)</vt:lpstr>
      <vt:lpstr>Henkilön arvio omasta toimintakyvystään </vt:lpstr>
      <vt:lpstr>Toimintakyvyn arvioinnissa</vt:lpstr>
      <vt:lpstr>Fyysinen toimintakyky </vt:lpstr>
      <vt:lpstr>Kognitiivinen (älyllinen) toimintakyky </vt:lpstr>
      <vt:lpstr>Psyykkinen toimintakyky </vt:lpstr>
      <vt:lpstr>Sosiaalinen toimintakyky </vt:lpstr>
      <vt:lpstr>Toimintakyvyn ICF -luokitus </vt:lpstr>
      <vt:lpstr>ICF</vt:lpstr>
      <vt:lpstr>Osa I: Toimintakyky ja toimintarajoitteet</vt:lpstr>
      <vt:lpstr>Osa I jatkuu</vt:lpstr>
      <vt:lpstr>Osa II: Kontekstuaaliset eli ihmisen elämänpiiriin kuuluvat tilannetekijät </vt:lpstr>
      <vt:lpstr>Osa II jatkuu</vt:lpstr>
      <vt:lpstr>Toimintakyvyn arviointi </vt:lpstr>
      <vt:lpstr>Arviointi jatkuu</vt:lpstr>
      <vt:lpstr>Tavallisia lähihoitajan käyttämiä  arviointimenetelmiä</vt:lpstr>
    </vt:vector>
  </TitlesOfParts>
  <Company>sote ksao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Mitä toimintakyvyllä tarkoitetaan?</dc:title>
  <dc:creator>puupera</dc:creator>
  <cp:lastModifiedBy>sari.puupera@ksao.fi</cp:lastModifiedBy>
  <cp:revision>10</cp:revision>
  <dcterms:created xsi:type="dcterms:W3CDTF">2012-12-04T08:41:50Z</dcterms:created>
  <dcterms:modified xsi:type="dcterms:W3CDTF">2015-02-10T11:09:20Z</dcterms:modified>
</cp:coreProperties>
</file>