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72" r:id="rId4"/>
    <p:sldId id="271" r:id="rId5"/>
    <p:sldId id="257" r:id="rId6"/>
    <p:sldId id="265" r:id="rId7"/>
    <p:sldId id="266" r:id="rId8"/>
    <p:sldId id="267" r:id="rId9"/>
    <p:sldId id="268" r:id="rId10"/>
    <p:sldId id="269" r:id="rId11"/>
    <p:sldId id="275" r:id="rId12"/>
    <p:sldId id="276" r:id="rId13"/>
    <p:sldId id="277" r:id="rId14"/>
    <p:sldId id="270" r:id="rId15"/>
    <p:sldId id="273" r:id="rId16"/>
    <p:sldId id="274" r:id="rId17"/>
    <p:sldId id="278" r:id="rId18"/>
    <p:sldId id="260" r:id="rId19"/>
    <p:sldId id="261" r:id="rId20"/>
    <p:sldId id="263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amulehti.fi/kotimaa/diabeteksen-hoito-mullistuu-uusi-laite-mittaa-verensokerin-ilman-vert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betes.fi/diabetestietoa/ruoka/tietoa_elintarvikkeista/hiilihydraattitaulukk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betes.fi/diabetes/ensiapu#Entliiankorkeaverensokeri" TargetMode="External"/><Relationship Id="rId2" Type="http://schemas.openxmlformats.org/officeDocument/2006/relationships/hyperlink" Target="http://www.diabetes.fi/diabetestietoa/tyyppi_1/verensokeri/ensiap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tsomo.fi/#!/jakso/33001005/studio55-fi/412647/diabet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xed.eu/fi/v/Victoza/5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Tyypin I diabetes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52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Insuliinimäärän laskeminen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Normaalipainoinen aikuinen tarvitsee perusinsuliinia yleensä 0,3-0,5 yksikköä painokiloa kohti vrk:ssa</a:t>
            </a:r>
          </a:p>
          <a:p>
            <a:r>
              <a:rPr lang="fi-FI" dirty="0" smtClean="0"/>
              <a:t>Erittäin yksilöllistä</a:t>
            </a:r>
          </a:p>
          <a:p>
            <a:r>
              <a:rPr lang="fi-FI" dirty="0" smtClean="0"/>
              <a:t>Perusinsuliinin osuus on yleensä puolet vrk:n kokonaisinsuliinimäärästä</a:t>
            </a:r>
          </a:p>
          <a:p>
            <a:r>
              <a:rPr lang="fi-FI" dirty="0" smtClean="0"/>
              <a:t>N. 10 g </a:t>
            </a:r>
            <a:r>
              <a:rPr lang="fi-FI" dirty="0" err="1" smtClean="0"/>
              <a:t>hh:a</a:t>
            </a:r>
            <a:r>
              <a:rPr lang="fi-FI" dirty="0" smtClean="0"/>
              <a:t> vaatii 0,5-2 yksikköä pikainsuliinia (erittäin yksilöllistä)</a:t>
            </a:r>
          </a:p>
          <a:p>
            <a:r>
              <a:rPr lang="fi-FI" dirty="0" smtClean="0"/>
              <a:t>Vs:n mittaus ennen ja jälkeen aterian!</a:t>
            </a:r>
          </a:p>
          <a:p>
            <a:r>
              <a:rPr lang="fi-FI" dirty="0">
                <a:hlinkClick r:id="rId2"/>
              </a:rPr>
              <a:t>http://www.aamulehti.fi/kotimaa/diabeteksen-hoito-mullistuu-uusi-laite-mittaa-verensokerin-ilman-verta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730" y="4810907"/>
            <a:ext cx="2770593" cy="19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Perusinsuliinin annostelu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Perus- eli pitkävaikutteisen insuliinin määrä sopivuudesta kertovat ennen ateriaa edeltävät </a:t>
            </a:r>
            <a:r>
              <a:rPr lang="fi-FI" dirty="0" err="1" smtClean="0"/>
              <a:t>vs</a:t>
            </a:r>
            <a:r>
              <a:rPr lang="fi-FI" dirty="0" smtClean="0"/>
              <a:t>-arvot</a:t>
            </a:r>
          </a:p>
          <a:p>
            <a:r>
              <a:rPr lang="fi-FI" dirty="0" smtClean="0"/>
              <a:t>Määrä on sopiva, kun </a:t>
            </a:r>
            <a:r>
              <a:rPr lang="fi-FI" dirty="0" err="1" smtClean="0"/>
              <a:t>vs</a:t>
            </a:r>
            <a:r>
              <a:rPr lang="fi-FI" dirty="0" smtClean="0"/>
              <a:t> ennen aamiaista ja päivän muita aterioita on 4-7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  <a:p>
            <a:r>
              <a:rPr lang="fi-FI" dirty="0" smtClean="0"/>
              <a:t>Aamu </a:t>
            </a:r>
            <a:r>
              <a:rPr lang="fi-FI" dirty="0" err="1" smtClean="0"/>
              <a:t>vs</a:t>
            </a:r>
            <a:r>
              <a:rPr lang="fi-FI" dirty="0" smtClean="0"/>
              <a:t> kertoo, onko perusinsuliinia ollut sopivasti yöllä</a:t>
            </a:r>
          </a:p>
          <a:p>
            <a:r>
              <a:rPr lang="fi-FI" dirty="0" smtClean="0"/>
              <a:t>Jos aamu </a:t>
            </a:r>
            <a:r>
              <a:rPr lang="fi-FI" dirty="0" err="1" smtClean="0"/>
              <a:t>vs</a:t>
            </a:r>
            <a:r>
              <a:rPr lang="fi-FI" dirty="0" smtClean="0"/>
              <a:t> matala, perusinsuliinia on vähennettävä tai päinvastoin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9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Ateriainsuliini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Monta yksikköä pikainsuliinia tarvitsen  kymmentä </a:t>
            </a:r>
            <a:r>
              <a:rPr lang="fi-FI" dirty="0" err="1" smtClean="0"/>
              <a:t>hiilihydraatigrammaa</a:t>
            </a:r>
            <a:r>
              <a:rPr lang="fi-FI" dirty="0" smtClean="0"/>
              <a:t> kohti?</a:t>
            </a:r>
          </a:p>
          <a:p>
            <a:r>
              <a:rPr lang="fi-FI" dirty="0" smtClean="0"/>
              <a:t>Aloitetaan pistämällä 0,5-1 yksikköä insuliinia 10 g:lle hiilihydraattia</a:t>
            </a:r>
          </a:p>
          <a:p>
            <a:r>
              <a:rPr lang="fi-FI" dirty="0" smtClean="0"/>
              <a:t>Vs-mittauksen ennen ja jälkeen syömisen</a:t>
            </a:r>
          </a:p>
          <a:p>
            <a:r>
              <a:rPr lang="fi-FI" dirty="0" smtClean="0"/>
              <a:t>Pikainsuliinin annos on sopiva, jo </a:t>
            </a:r>
            <a:r>
              <a:rPr lang="fi-FI" dirty="0" err="1" smtClean="0"/>
              <a:t>vs</a:t>
            </a:r>
            <a:r>
              <a:rPr lang="fi-FI" dirty="0" smtClean="0"/>
              <a:t>-arvo on sama tai korkeintaan 2-3 </a:t>
            </a:r>
            <a:r>
              <a:rPr lang="fi-FI" dirty="0" err="1" smtClean="0"/>
              <a:t>mmol</a:t>
            </a:r>
            <a:r>
              <a:rPr lang="fi-FI" dirty="0" smtClean="0"/>
              <a:t>/l korkeampi kuin ennen ateriaa</a:t>
            </a:r>
          </a:p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www.diabetes.fi/diabetestietoa/ruoka/tietoa_elintarvikkeista/hiilihydraattitaulukko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36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23489" y="624109"/>
            <a:ext cx="8915400" cy="5862659"/>
          </a:xfrm>
        </p:spPr>
        <p:txBody>
          <a:bodyPr>
            <a:normAutofit/>
          </a:bodyPr>
          <a:lstStyle/>
          <a:p>
            <a:r>
              <a:rPr lang="fi-FI" dirty="0"/>
              <a:t>Kokemuksesta tiedetään, että yleensä yksi yksikkö pikainsuliinia laskee verensokeria 2 </a:t>
            </a:r>
            <a:r>
              <a:rPr lang="fi-FI" dirty="0" err="1"/>
              <a:t>mmol</a:t>
            </a:r>
            <a:r>
              <a:rPr lang="fi-FI" dirty="0"/>
              <a:t>/l. Tämäkin suhde on hyvin yksilöllinen, ja jokaisen on selvitettävä se itse verensokeria mittaamalla. Mitä pienempi vuorokauden kokonaisinsuliiniannos on, sitä enemmän yksi yksikkö pikainsuliinia laskee verensokeria.</a:t>
            </a:r>
          </a:p>
          <a:p>
            <a:r>
              <a:rPr lang="fi-FI" dirty="0"/>
              <a:t>Apuna voi käyttää suuntaa antavaa 100-sääntöä: Luku sata jaetaan vuorokauden kokonaisinsuliiniannoksella ja tulos kertoo, kuinka monta </a:t>
            </a:r>
            <a:r>
              <a:rPr lang="fi-FI" dirty="0" err="1"/>
              <a:t>mmol</a:t>
            </a:r>
            <a:r>
              <a:rPr lang="fi-FI" dirty="0"/>
              <a:t>/l yksi yksikkö pikainsuliinia laskee verensokeria.</a:t>
            </a:r>
          </a:p>
          <a:p>
            <a:r>
              <a:rPr lang="fi-FI" b="1" dirty="0"/>
              <a:t>Esimerkki 100-säännöstä:</a:t>
            </a:r>
            <a:r>
              <a:rPr lang="fi-FI" dirty="0"/>
              <a:t> Henna käyttää perusinsuliinia 20 yksikköä ja pikainsuliinia 20 yksikköä päivässä. 100 jaettuna 40:llä on 2,5. Eli yksi yksikkö pikainsuliinia laskee Hennan verensokeria 2,5 </a:t>
            </a:r>
            <a:r>
              <a:rPr lang="fi-FI" dirty="0" err="1"/>
              <a:t>mmol</a:t>
            </a:r>
            <a:r>
              <a:rPr lang="fi-FI" dirty="0"/>
              <a:t>/l</a:t>
            </a:r>
            <a:r>
              <a:rPr lang="fi-FI" dirty="0" smtClean="0"/>
              <a:t>.</a:t>
            </a:r>
          </a:p>
          <a:p>
            <a:r>
              <a:rPr lang="fi-FI" b="1" dirty="0"/>
              <a:t>Esimerkki korkean verensokerin korjauksesta:</a:t>
            </a:r>
            <a:r>
              <a:rPr lang="fi-FI" dirty="0"/>
              <a:t> Henna pistää yhden yksikön pikainsuliinia kymmentä hiilihydraattigrammaa kohti. Hennan verensokeri on ennen lounasta 12 </a:t>
            </a:r>
            <a:r>
              <a:rPr lang="fi-FI" dirty="0" err="1"/>
              <a:t>mmol</a:t>
            </a:r>
            <a:r>
              <a:rPr lang="fi-FI" dirty="0"/>
              <a:t>/l. Hän syö lounaalla 40 grammaa hiilihydraattia ja pistää niitä varten 4 yksikköä pikainsuliinia sekä lisäksi 2 yksikköä korjausinsuliinia eli yhteensä 6 yksikköä pikainsuliinia. Ennen seuraavaa ateriaa Hennan verensokeri on 6,5 </a:t>
            </a:r>
            <a:r>
              <a:rPr lang="fi-FI" dirty="0" err="1"/>
              <a:t>mmol</a:t>
            </a:r>
            <a:r>
              <a:rPr lang="fi-FI" dirty="0"/>
              <a:t>/l.</a:t>
            </a:r>
          </a:p>
        </p:txBody>
      </p:sp>
    </p:spTree>
    <p:extLst>
      <p:ext uri="{BB962C8B-B14F-4D97-AF65-F5344CB8AC3E}">
        <p14:creationId xmlns:p14="http://schemas.microsoft.com/office/powerpoint/2010/main" val="3365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555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Matala verensokeri eli hypoglykemia, </a:t>
            </a:r>
            <a:r>
              <a:rPr lang="fi-FI" dirty="0" err="1" smtClean="0"/>
              <a:t>vs</a:t>
            </a:r>
            <a:r>
              <a:rPr lang="fi-FI" dirty="0" smtClean="0"/>
              <a:t> alle 4 </a:t>
            </a:r>
            <a:r>
              <a:rPr lang="fi-FI" dirty="0"/>
              <a:t>mmol/l </a:t>
            </a:r>
            <a:r>
              <a:rPr lang="fi-FI" sz="2000" dirty="0">
                <a:hlinkClick r:id="rId2"/>
              </a:rPr>
              <a:t>http://</a:t>
            </a:r>
            <a:r>
              <a:rPr lang="fi-FI" sz="2000" dirty="0" smtClean="0">
                <a:hlinkClick r:id="rId2"/>
              </a:rPr>
              <a:t>www.diabetes.fi/diabetestietoa/tyyppi_1/verensokeri/ensiapu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smtClean="0"/>
              <a:t>				</a:t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smtClean="0"/>
              <a:t>					Ensiapu: sokeria sisältävää </a:t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smtClean="0"/>
              <a:t>					ruokaa! Esim. 4-8 palaa </a:t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smtClean="0"/>
              <a:t>					sokeria</a:t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smtClean="0"/>
              <a:t>					Jos pot. tajuton, soita 112</a:t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smtClean="0"/>
              <a:t>					</a:t>
            </a:r>
            <a:r>
              <a:rPr lang="fi-FI" dirty="0" err="1" smtClean="0"/>
              <a:t>Glukagoni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						</a:t>
            </a:r>
            <a:r>
              <a:rPr lang="fi-FI" sz="1800" dirty="0">
                <a:hlinkClick r:id="rId3"/>
              </a:rPr>
              <a:t>https://</a:t>
            </a:r>
            <a:r>
              <a:rPr lang="fi-FI" sz="1600" dirty="0" smtClean="0">
                <a:hlinkClick r:id="rId3"/>
              </a:rPr>
              <a:t>www.diabetes.fi/diabetes/ensiapu#Entliiankorkeaverensokeri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4021" y="1975944"/>
            <a:ext cx="4971010" cy="48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Korkea verensokeri eli hyperglykemia ja </a:t>
            </a:r>
            <a:r>
              <a:rPr lang="fi-FI" dirty="0"/>
              <a:t>h</a:t>
            </a:r>
            <a:r>
              <a:rPr lang="fi-FI" dirty="0" smtClean="0"/>
              <a:t>appomyrkytys eli </a:t>
            </a:r>
            <a:r>
              <a:rPr lang="fi-FI" dirty="0" err="1" smtClean="0"/>
              <a:t>ketoasidoosi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/>
          <a:lstStyle/>
          <a:p>
            <a:r>
              <a:rPr lang="fi-FI" dirty="0" smtClean="0"/>
              <a:t>VS yli 11,1 </a:t>
            </a:r>
            <a:r>
              <a:rPr lang="fi-FI" dirty="0" err="1" smtClean="0"/>
              <a:t>mmol</a:t>
            </a:r>
            <a:r>
              <a:rPr lang="fi-FI" dirty="0" smtClean="0"/>
              <a:t>/l  kahden tunnin kuluttua ateriasta</a:t>
            </a:r>
          </a:p>
          <a:p>
            <a:r>
              <a:rPr lang="fi-FI" dirty="0" smtClean="0"/>
              <a:t>Mittaa </a:t>
            </a:r>
            <a:r>
              <a:rPr lang="fi-FI" dirty="0"/>
              <a:t>hapot aina, kun </a:t>
            </a:r>
            <a:r>
              <a:rPr lang="fi-FI" dirty="0" err="1"/>
              <a:t>vs</a:t>
            </a:r>
            <a:r>
              <a:rPr lang="fi-FI" dirty="0"/>
              <a:t> on toistuvasti yli 15 </a:t>
            </a:r>
            <a:r>
              <a:rPr lang="fi-FI" dirty="0" err="1"/>
              <a:t>mmol</a:t>
            </a:r>
            <a:r>
              <a:rPr lang="fi-FI" dirty="0"/>
              <a:t>/l tai kun on </a:t>
            </a:r>
            <a:r>
              <a:rPr lang="fi-FI" dirty="0" smtClean="0"/>
              <a:t>sairas</a:t>
            </a:r>
          </a:p>
          <a:p>
            <a:r>
              <a:rPr lang="fi-FI" dirty="0" smtClean="0"/>
              <a:t>Happojen ilmestyminen vereen merkitsee aina insuliinin puutetta, jolloin elimistön ei voi käyttää sokeria energianlähteenä, vaan se joutuu polttamaan rasvoja</a:t>
            </a:r>
          </a:p>
          <a:p>
            <a:r>
              <a:rPr lang="fi-FI" dirty="0" smtClean="0"/>
              <a:t>Korjausinsuliini </a:t>
            </a:r>
            <a:endParaRPr lang="fi-FI" dirty="0"/>
          </a:p>
          <a:p>
            <a:r>
              <a:rPr lang="fi-FI" dirty="0" smtClean="0"/>
              <a:t>Happomyrkytys on vaarallinen</a:t>
            </a:r>
          </a:p>
          <a:p>
            <a:r>
              <a:rPr lang="fi-FI" dirty="0" err="1" smtClean="0"/>
              <a:t>Diabeettinen</a:t>
            </a:r>
            <a:r>
              <a:rPr lang="fi-FI" dirty="0" smtClean="0"/>
              <a:t> kooma</a:t>
            </a:r>
          </a:p>
          <a:p>
            <a:r>
              <a:rPr lang="fi-FI" dirty="0" smtClean="0"/>
              <a:t>Sairaalassa sokeriarvojen </a:t>
            </a:r>
            <a:r>
              <a:rPr lang="fi-FI" smtClean="0"/>
              <a:t>ja happo-emästasapainon </a:t>
            </a:r>
            <a:r>
              <a:rPr lang="fi-FI" dirty="0" smtClean="0"/>
              <a:t>korjaus sekä nesteytys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1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327" y="0"/>
            <a:ext cx="7581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Diabeteksen lisäsairaudet (komplikaatiot)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Kehittyvät hiljalleen vuosien tai </a:t>
            </a:r>
            <a:r>
              <a:rPr lang="fi-FI" dirty="0"/>
              <a:t>v</a:t>
            </a:r>
            <a:r>
              <a:rPr lang="fi-FI" dirty="0" smtClean="0"/>
              <a:t>uosikymmenien kuluessa, useimmat johtuvat suurentuneesta sokeripitoisuudesta</a:t>
            </a:r>
          </a:p>
          <a:p>
            <a:r>
              <a:rPr lang="fi-FI" dirty="0" err="1"/>
              <a:t>Retinopatia</a:t>
            </a:r>
            <a:r>
              <a:rPr lang="fi-FI" dirty="0"/>
              <a:t>: Diabetes on johtava syy aikuisten sokeutumiseen.</a:t>
            </a:r>
          </a:p>
          <a:p>
            <a:r>
              <a:rPr lang="fi-FI" dirty="0" err="1"/>
              <a:t>Nefropatia</a:t>
            </a:r>
            <a:r>
              <a:rPr lang="fi-FI" dirty="0"/>
              <a:t>: Diabetes on johtava syy munuaissairauksiin.</a:t>
            </a:r>
          </a:p>
          <a:p>
            <a:r>
              <a:rPr lang="fi-FI" dirty="0" err="1"/>
              <a:t>Neuropatia</a:t>
            </a:r>
            <a:r>
              <a:rPr lang="fi-FI" dirty="0"/>
              <a:t>: Diabetes on johtava syy alaraaja-amputaatioihin.</a:t>
            </a:r>
          </a:p>
          <a:p>
            <a:r>
              <a:rPr lang="fi-FI" dirty="0"/>
              <a:t>Aivohalvaus: Diabeetikon riski on 2–4-kertainen.</a:t>
            </a:r>
          </a:p>
          <a:p>
            <a:r>
              <a:rPr lang="fi-FI" dirty="0"/>
              <a:t>Sydän- ja verisuonisairaudet: 75 % diabeetikoista kuolee sydän- ja verisuonitauteihin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58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Tyypin 2 diabeteksen lääkehoito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92925" y="2125785"/>
            <a:ext cx="8915400" cy="3777622"/>
          </a:xfrm>
        </p:spPr>
        <p:txBody>
          <a:bodyPr/>
          <a:lstStyle/>
          <a:p>
            <a:r>
              <a:rPr lang="fi-FI" dirty="0">
                <a:hlinkClick r:id="rId2"/>
              </a:rPr>
              <a:t>http://www.katsomo.fi/#!/</a:t>
            </a:r>
            <a:r>
              <a:rPr lang="fi-FI" dirty="0" smtClean="0">
                <a:hlinkClick r:id="rId2"/>
              </a:rPr>
              <a:t>jakso/33001005/studio55-fi/412647/diabetes</a:t>
            </a:r>
            <a:endParaRPr lang="fi-FI" dirty="0" smtClean="0"/>
          </a:p>
          <a:p>
            <a:r>
              <a:rPr lang="fi-FI" dirty="0" err="1" smtClean="0"/>
              <a:t>Metformiini</a:t>
            </a:r>
            <a:r>
              <a:rPr lang="fi-FI" dirty="0" smtClean="0"/>
              <a:t> </a:t>
            </a:r>
            <a:r>
              <a:rPr lang="fi-FI" dirty="0"/>
              <a:t>(</a:t>
            </a:r>
            <a:r>
              <a:rPr lang="fi-FI" dirty="0" err="1"/>
              <a:t>Diformin</a:t>
            </a:r>
            <a:r>
              <a:rPr lang="fi-FI" dirty="0"/>
              <a:t>, </a:t>
            </a:r>
            <a:r>
              <a:rPr lang="fi-FI" dirty="0" err="1"/>
              <a:t>Metforem</a:t>
            </a:r>
            <a:r>
              <a:rPr lang="fi-FI" dirty="0"/>
              <a:t>, </a:t>
            </a:r>
            <a:r>
              <a:rPr lang="fi-FI" dirty="0" err="1" smtClean="0"/>
              <a:t>ym</a:t>
            </a:r>
            <a:r>
              <a:rPr lang="fi-FI" smtClean="0"/>
              <a:t>)</a:t>
            </a:r>
            <a:endParaRPr lang="fi-FI" dirty="0" smtClean="0"/>
          </a:p>
          <a:p>
            <a:r>
              <a:rPr lang="fi-FI" dirty="0" smtClean="0"/>
              <a:t>Ykköslääkkeen asemassa</a:t>
            </a:r>
          </a:p>
          <a:p>
            <a:r>
              <a:rPr lang="fi-FI" dirty="0" smtClean="0"/>
              <a:t>Lisää insuliinin vaikutusta kudoksissa, vähentää maksan sokerintuotantoa</a:t>
            </a:r>
          </a:p>
          <a:p>
            <a:r>
              <a:rPr lang="fi-FI" dirty="0" smtClean="0"/>
              <a:t>Ei aiheuta painonlisäystä – jopa laskee painoa</a:t>
            </a:r>
          </a:p>
          <a:p>
            <a:r>
              <a:rPr lang="fi-FI" dirty="0" smtClean="0"/>
              <a:t>Ensisijaisesti ylipainoisille työikäisille aikuistyypin diabeetikoille</a:t>
            </a:r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006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Inkretiini</a:t>
            </a:r>
            <a:r>
              <a:rPr lang="fi-FI" dirty="0" smtClean="0"/>
              <a:t> (</a:t>
            </a:r>
            <a:r>
              <a:rPr lang="fi-FI" dirty="0" err="1" smtClean="0"/>
              <a:t>Victoza</a:t>
            </a:r>
            <a:r>
              <a:rPr lang="fi-FI" dirty="0" smtClean="0"/>
              <a:t> ja </a:t>
            </a:r>
            <a:r>
              <a:rPr lang="fi-FI" dirty="0" err="1" smtClean="0"/>
              <a:t>Byetta</a:t>
            </a:r>
            <a:r>
              <a:rPr lang="fi-FI" dirty="0" smtClean="0"/>
              <a:t>)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Inkretiinit</a:t>
            </a:r>
            <a:r>
              <a:rPr lang="fi-FI" dirty="0" smtClean="0"/>
              <a:t> ovat mahasuolikanavan hormoneja, jotka tehostavat insuliinin vaikutusta ruokailun yhteydessä</a:t>
            </a:r>
          </a:p>
          <a:p>
            <a:r>
              <a:rPr lang="fi-FI" dirty="0" smtClean="0"/>
              <a:t>Erittyvät varsin nopeasti </a:t>
            </a:r>
            <a:r>
              <a:rPr lang="fi-FI" dirty="0" err="1" smtClean="0"/>
              <a:t>tietyistä</a:t>
            </a:r>
            <a:r>
              <a:rPr lang="fi-FI" dirty="0" smtClean="0"/>
              <a:t> suoliston soluista erityisesti aterioinnin yhteydessä ja ne vaikuttavat haimaan</a:t>
            </a:r>
          </a:p>
          <a:p>
            <a:r>
              <a:rPr lang="fi-FI" dirty="0" smtClean="0"/>
              <a:t>Parantaa haiman kykyä havaita verensokerin nousu, stimuloivat haimaa tuottamaan insuliinia</a:t>
            </a:r>
          </a:p>
          <a:p>
            <a:r>
              <a:rPr lang="fi-FI" dirty="0" smtClean="0">
                <a:hlinkClick r:id="rId2"/>
              </a:rPr>
              <a:t>http</a:t>
            </a:r>
            <a:r>
              <a:rPr lang="fi-FI" dirty="0">
                <a:hlinkClick r:id="rId2"/>
              </a:rPr>
              <a:t>://rxed.eu/fi/v/Victoza/5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87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Elintoiminnoille välttämätöntä insuliinia ei erity, sillä insuliinia tuottavat haiman saarekesolut ovat tuhoutuneet</a:t>
            </a:r>
          </a:p>
          <a:p>
            <a:r>
              <a:rPr lang="fi-FI" dirty="0" smtClean="0"/>
              <a:t>Oireet: lisääntynyt virtsaneritys, jano, laihtuminen ja väsymys. Kehittyvät nopeasti, päivien tai viikkojen kuluessa.</a:t>
            </a:r>
          </a:p>
          <a:p>
            <a:r>
              <a:rPr lang="fi-FI" dirty="0" smtClean="0"/>
              <a:t>Sairastumisikä: yleensä alle 40-vuotiaana</a:t>
            </a:r>
          </a:p>
          <a:p>
            <a:r>
              <a:rPr lang="fi-FI" dirty="0" smtClean="0"/>
              <a:t>Hoito: jatkuva, elinikäinen insuliinihoito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84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Annetaan injektion ihon alle (</a:t>
            </a:r>
            <a:r>
              <a:rPr lang="fi-FI" dirty="0" err="1" smtClean="0"/>
              <a:t>s.c</a:t>
            </a:r>
            <a:r>
              <a:rPr lang="fi-FI" smtClean="0"/>
              <a:t>)</a:t>
            </a:r>
            <a:endParaRPr lang="fi-FI" dirty="0" smtClean="0"/>
          </a:p>
          <a:p>
            <a:r>
              <a:rPr lang="fi-FI" dirty="0" smtClean="0"/>
              <a:t>Eivät aiheuta hypoglykemiaa</a:t>
            </a:r>
          </a:p>
          <a:p>
            <a:r>
              <a:rPr lang="fi-FI" dirty="0" smtClean="0"/>
              <a:t>Eivät ole insuliineja!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88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Gliptiinit</a:t>
            </a:r>
            <a:r>
              <a:rPr lang="fi-FI" dirty="0" smtClean="0"/>
              <a:t> (</a:t>
            </a:r>
            <a:r>
              <a:rPr lang="fi-FI" dirty="0" err="1" smtClean="0"/>
              <a:t>Januvia</a:t>
            </a:r>
            <a:r>
              <a:rPr lang="fi-FI" dirty="0" smtClean="0"/>
              <a:t>, </a:t>
            </a:r>
            <a:r>
              <a:rPr lang="fi-FI" dirty="0" err="1" smtClean="0"/>
              <a:t>Galvus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Estävät </a:t>
            </a:r>
            <a:r>
              <a:rPr lang="fi-FI" dirty="0" err="1" smtClean="0"/>
              <a:t>inkretiinihormonien</a:t>
            </a:r>
            <a:r>
              <a:rPr lang="fi-FI" dirty="0" smtClean="0"/>
              <a:t> hajoamista ja lisäävät niiden pitoisuutta</a:t>
            </a:r>
          </a:p>
          <a:p>
            <a:r>
              <a:rPr lang="fi-FI" dirty="0" err="1" smtClean="0"/>
              <a:t>Inkretiinintehostaja</a:t>
            </a:r>
            <a:endParaRPr lang="fi-FI" dirty="0" smtClean="0"/>
          </a:p>
          <a:p>
            <a:r>
              <a:rPr lang="fi-FI" dirty="0" smtClean="0"/>
              <a:t>Tabletti</a:t>
            </a:r>
          </a:p>
          <a:p>
            <a:r>
              <a:rPr lang="fi-FI" dirty="0" smtClean="0"/>
              <a:t>Käytetään yhdessä ruokavalion ja liikunnan sekä muun verensokeria laskevan lääkityksen kanssa (</a:t>
            </a:r>
            <a:r>
              <a:rPr lang="fi-FI" dirty="0" err="1" smtClean="0"/>
              <a:t>Metformiini</a:t>
            </a:r>
            <a:r>
              <a:rPr lang="fi-FI" dirty="0" smtClean="0"/>
              <a:t>)</a:t>
            </a:r>
          </a:p>
          <a:p>
            <a:r>
              <a:rPr lang="fi-FI" dirty="0" smtClean="0"/>
              <a:t>Yhteiskäyttö insuliinin kanssa on mahdollista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5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Diabetes todetaan</a:t>
            </a:r>
            <a:r>
              <a:rPr lang="fi-FI" dirty="0"/>
              <a:t>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Kun on  diabeteksen oireita ja </a:t>
            </a:r>
          </a:p>
          <a:p>
            <a:pPr lvl="1"/>
            <a:r>
              <a:rPr lang="fi-FI" dirty="0" smtClean="0"/>
              <a:t>Paastoveren sokeripitoisuus on 7.0 </a:t>
            </a:r>
            <a:r>
              <a:rPr lang="fi-FI" dirty="0" err="1" smtClean="0"/>
              <a:t>mmol</a:t>
            </a:r>
            <a:r>
              <a:rPr lang="fi-FI" dirty="0" smtClean="0"/>
              <a:t>/l tai enemmän tai</a:t>
            </a:r>
          </a:p>
          <a:p>
            <a:pPr lvl="1"/>
            <a:r>
              <a:rPr lang="fi-FI" dirty="0" smtClean="0"/>
              <a:t>2 tunnin arvo sokerirasituskokeessa on plasmasta mitattuna  yli </a:t>
            </a:r>
            <a:r>
              <a:rPr lang="fi-FI" dirty="0"/>
              <a:t>11 </a:t>
            </a:r>
            <a:r>
              <a:rPr lang="fi-FI" dirty="0" err="1"/>
              <a:t>mmol</a:t>
            </a:r>
            <a:r>
              <a:rPr lang="fi-FI" dirty="0"/>
              <a:t>/l </a:t>
            </a:r>
            <a:endParaRPr lang="fi-FI" dirty="0" smtClean="0"/>
          </a:p>
          <a:p>
            <a:pPr lvl="1"/>
            <a:r>
              <a:rPr lang="fi-FI" dirty="0" smtClean="0"/>
              <a:t>Oireettomalla henkilöllä jompikumpi kohta tulee todeta vähintään kahdesti</a:t>
            </a:r>
          </a:p>
          <a:p>
            <a:r>
              <a:rPr lang="fi-FI" dirty="0" smtClean="0"/>
              <a:t>Verensokerin viitearvot:</a:t>
            </a:r>
          </a:p>
          <a:p>
            <a:pPr lvl="1"/>
            <a:r>
              <a:rPr lang="fi-FI" dirty="0" smtClean="0"/>
              <a:t>Paastoarvo 6 </a:t>
            </a:r>
            <a:r>
              <a:rPr lang="fi-FI" dirty="0" err="1" smtClean="0"/>
              <a:t>mmol</a:t>
            </a:r>
            <a:r>
              <a:rPr lang="fi-FI" dirty="0" smtClean="0"/>
              <a:t>/l tai vähemmän</a:t>
            </a:r>
          </a:p>
          <a:p>
            <a:pPr lvl="1"/>
            <a:r>
              <a:rPr lang="fi-FI" dirty="0" smtClean="0"/>
              <a:t>2 tunnin sokerirasituskoe pysyy alle 7,8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  <a:p>
            <a:pPr lvl="1"/>
            <a:r>
              <a:rPr lang="fi-FI" dirty="0" smtClean="0"/>
              <a:t>Heikentynyt sokerinsieto, kun VS 7,8-11 </a:t>
            </a:r>
            <a:r>
              <a:rPr lang="fi-FI" dirty="0" err="1" smtClean="0"/>
              <a:t>mmol</a:t>
            </a:r>
            <a:r>
              <a:rPr lang="fi-FI" dirty="0" smtClean="0"/>
              <a:t>/l sokerirasituskokeessa 2 tunnin kohdalla tai 2 h aterian jälkeen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88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Verensokeri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Omaseuranta!!</a:t>
            </a:r>
          </a:p>
          <a:p>
            <a:r>
              <a:rPr lang="fi-FI" dirty="0" smtClean="0"/>
              <a:t>Tavoitearvot (ovat yksilöllisiä):</a:t>
            </a:r>
          </a:p>
          <a:p>
            <a:pPr lvl="1"/>
            <a:r>
              <a:rPr lang="fi-FI" dirty="0" smtClean="0"/>
              <a:t>Ennen ateriaa 4-7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  <a:p>
            <a:pPr lvl="1"/>
            <a:r>
              <a:rPr lang="fi-FI" dirty="0" smtClean="0"/>
              <a:t>1,2-2 h aterian jälkeen 8-10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  <a:p>
            <a:pPr lvl="1"/>
            <a:r>
              <a:rPr lang="fi-FI" dirty="0" smtClean="0"/>
              <a:t>Nukkumaan mentäessä 6-8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  <a:p>
            <a:pPr lvl="1"/>
            <a:r>
              <a:rPr lang="fi-FI" dirty="0" smtClean="0"/>
              <a:t>Yöllä 4-7 </a:t>
            </a:r>
            <a:r>
              <a:rPr lang="fi-FI" dirty="0" err="1" smtClean="0"/>
              <a:t>mmol</a:t>
            </a:r>
            <a:r>
              <a:rPr lang="fi-FI" dirty="0" smtClean="0"/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38739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Insuliinihoito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Tyypin 1 </a:t>
            </a:r>
            <a:r>
              <a:rPr lang="fi-FI" sz="3200" dirty="0" err="1" smtClean="0"/>
              <a:t>db:ssä</a:t>
            </a:r>
            <a:r>
              <a:rPr lang="fi-FI" sz="3200" dirty="0" smtClean="0"/>
              <a:t> yleisin hoitomuoto on monipistoshoito: pitkävaikutteinen insuliini huolehtii </a:t>
            </a:r>
            <a:r>
              <a:rPr lang="fi-FI" sz="3200" dirty="0" err="1" smtClean="0"/>
              <a:t>vs</a:t>
            </a:r>
            <a:r>
              <a:rPr lang="fi-FI" sz="3200" dirty="0" smtClean="0"/>
              <a:t>-tasosta yöllä ja aterioiden välillä ja pikainsuliini pistetään aterioilla (huomioidaan aterian hiilihydraattipitoisuus, edeltävä </a:t>
            </a:r>
            <a:r>
              <a:rPr lang="fi-FI" sz="3200" dirty="0" err="1" smtClean="0"/>
              <a:t>vs</a:t>
            </a:r>
            <a:r>
              <a:rPr lang="fi-FI" sz="3200" dirty="0" smtClean="0"/>
              <a:t>-arvo)</a:t>
            </a:r>
          </a:p>
          <a:p>
            <a:r>
              <a:rPr lang="fi-FI" sz="3200" dirty="0" smtClean="0"/>
              <a:t>Monipistoshoito on joustavaa</a:t>
            </a:r>
          </a:p>
          <a:p>
            <a:pPr marL="0" indent="0">
              <a:buNone/>
            </a:pPr>
            <a:endParaRPr lang="fi-FI" sz="3200" dirty="0" smtClean="0"/>
          </a:p>
        </p:txBody>
      </p:sp>
    </p:spTree>
    <p:extLst>
      <p:ext uri="{BB962C8B-B14F-4D97-AF65-F5344CB8AC3E}">
        <p14:creationId xmlns:p14="http://schemas.microsoft.com/office/powerpoint/2010/main" val="32086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Pikainsuliineja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Lisproinsuliini</a:t>
            </a:r>
            <a:r>
              <a:rPr lang="fi-FI" dirty="0" smtClean="0"/>
              <a:t> (kauppanimi </a:t>
            </a:r>
            <a:r>
              <a:rPr lang="fi-FI" dirty="0" err="1" smtClean="0"/>
              <a:t>Humalog</a:t>
            </a:r>
            <a:r>
              <a:rPr lang="fi-FI" dirty="0" smtClean="0"/>
              <a:t>) alkaa 10-20 min, </a:t>
            </a:r>
            <a:r>
              <a:rPr lang="fi-FI" dirty="0" err="1" smtClean="0"/>
              <a:t>max</a:t>
            </a:r>
            <a:r>
              <a:rPr lang="fi-FI" dirty="0" smtClean="0"/>
              <a:t> 1-2 h, kest0 3-5h</a:t>
            </a:r>
          </a:p>
          <a:p>
            <a:r>
              <a:rPr lang="fi-FI" dirty="0" err="1" smtClean="0"/>
              <a:t>Aspartinsuliini</a:t>
            </a:r>
            <a:r>
              <a:rPr lang="fi-FI" dirty="0" smtClean="0"/>
              <a:t> (kauppanimi </a:t>
            </a:r>
            <a:r>
              <a:rPr lang="fi-FI" dirty="0" err="1" smtClean="0"/>
              <a:t>NovoRapid</a:t>
            </a:r>
            <a:r>
              <a:rPr lang="fi-FI" dirty="0" smtClean="0"/>
              <a:t>) 10-20 min, </a:t>
            </a:r>
            <a:r>
              <a:rPr lang="fi-FI" dirty="0" err="1" smtClean="0"/>
              <a:t>max</a:t>
            </a:r>
            <a:r>
              <a:rPr lang="fi-FI" dirty="0" smtClean="0"/>
              <a:t> 1-2 h, kesto 3-5 h</a:t>
            </a:r>
          </a:p>
          <a:p>
            <a:r>
              <a:rPr lang="fi-FI" dirty="0" err="1" smtClean="0"/>
              <a:t>Gluinsuliini</a:t>
            </a:r>
            <a:r>
              <a:rPr lang="fi-FI" dirty="0" smtClean="0"/>
              <a:t> (kauppanimi </a:t>
            </a:r>
            <a:r>
              <a:rPr lang="fi-FI" dirty="0" err="1" smtClean="0"/>
              <a:t>Apidra</a:t>
            </a:r>
            <a:r>
              <a:rPr lang="fi-FI" dirty="0" smtClean="0"/>
              <a:t>) alkaa 10-20 min, </a:t>
            </a:r>
            <a:r>
              <a:rPr lang="fi-FI" dirty="0" err="1" smtClean="0"/>
              <a:t>max</a:t>
            </a:r>
            <a:r>
              <a:rPr lang="fi-FI" dirty="0" smtClean="0"/>
              <a:t> 1-2 h, kesto 3-5 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9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Insuliinin pistäminen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Sopivat pistopaikat ovat vatsa, pakara ja reidet</a:t>
            </a:r>
          </a:p>
          <a:p>
            <a:r>
              <a:rPr lang="fi-FI" dirty="0" smtClean="0"/>
              <a:t>Nopeinta vatsan alueelta ---- ateriainsuliinit vatsaan</a:t>
            </a:r>
          </a:p>
          <a:p>
            <a:r>
              <a:rPr lang="fi-FI" dirty="0" smtClean="0"/>
              <a:t>Reidestä ja pakarasta hitaammin – pitkävaikutteiset insuliinit</a:t>
            </a:r>
          </a:p>
          <a:p>
            <a:r>
              <a:rPr lang="fi-FI" dirty="0" smtClean="0"/>
              <a:t>Lämpötilan kohoaminen, kuten esim. sauna ja liikunta nopeuttavat imeytymistä</a:t>
            </a:r>
          </a:p>
          <a:p>
            <a:r>
              <a:rPr lang="fi-FI" dirty="0" smtClean="0"/>
              <a:t>Pistopaikkoja on käytettävä laajasti, jotta ei synny kovettumia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2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Insuliini säilyttäminen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Jääkaapissa, +2-8 asteessa</a:t>
            </a:r>
          </a:p>
          <a:p>
            <a:r>
              <a:rPr lang="fi-FI" dirty="0" smtClean="0"/>
              <a:t>Käytössä oleva insuliini huoneenlämmössä, auringonvalolta ja lämmönlähteiltä suojassa</a:t>
            </a:r>
          </a:p>
          <a:p>
            <a:r>
              <a:rPr lang="fi-FI" dirty="0" smtClean="0"/>
              <a:t>Insuliinia on varjeltava kuumuudelta ja jäätymiseltä, talvella insuliinia on  hyvä kuljettaa vaatteiden alla</a:t>
            </a:r>
          </a:p>
        </p:txBody>
      </p:sp>
    </p:spTree>
    <p:extLst>
      <p:ext uri="{BB962C8B-B14F-4D97-AF65-F5344CB8AC3E}">
        <p14:creationId xmlns:p14="http://schemas.microsoft.com/office/powerpoint/2010/main" val="40946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iehkur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665</TotalTime>
  <Words>915</Words>
  <Application>Microsoft Office PowerPoint</Application>
  <PresentationFormat>Laajakuva</PresentationFormat>
  <Paragraphs>99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Kiehkura</vt:lpstr>
      <vt:lpstr>Tyypin I diabetes</vt:lpstr>
      <vt:lpstr>PowerPoint-esitys</vt:lpstr>
      <vt:lpstr>Diabetes todetaan:</vt:lpstr>
      <vt:lpstr>Verensokeri</vt:lpstr>
      <vt:lpstr>Insuliinihoito </vt:lpstr>
      <vt:lpstr>PowerPoint-esitys</vt:lpstr>
      <vt:lpstr>Pikainsuliineja</vt:lpstr>
      <vt:lpstr>Insuliinin pistäminen</vt:lpstr>
      <vt:lpstr>Insuliini säilyttäminen </vt:lpstr>
      <vt:lpstr>Insuliinimäärän laskeminen</vt:lpstr>
      <vt:lpstr>Perusinsuliinin annostelu</vt:lpstr>
      <vt:lpstr>Ateriainsuliini</vt:lpstr>
      <vt:lpstr>PowerPoint-esitys</vt:lpstr>
      <vt:lpstr>Matala verensokeri eli hypoglykemia, vs alle 4 mmol/l http://www.diabetes.fi/diabetestietoa/tyyppi_1/verensokeri/ensiapu             Ensiapu: sokeria sisältävää        ruokaa! Esim. 4-8 palaa        sokeria       Jos pot. tajuton, soita 112       Glukagoni       https://www.diabetes.fi/diabetes/ensiapu#Entliiankorkeaverensokeri   </vt:lpstr>
      <vt:lpstr>Korkea verensokeri eli hyperglykemia ja happomyrkytys eli ketoasidoosi</vt:lpstr>
      <vt:lpstr>PowerPoint-esitys</vt:lpstr>
      <vt:lpstr>Diabeteksen lisäsairaudet (komplikaatiot)</vt:lpstr>
      <vt:lpstr>Tyypin 2 diabeteksen lääkehoito</vt:lpstr>
      <vt:lpstr>Inkretiini (Victoza ja Byetta) </vt:lpstr>
      <vt:lpstr>PowerPoint-esitys</vt:lpstr>
      <vt:lpstr>Gliptiinit (Januvia, Galvus)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Diabeteksen uudistunut lääkehoito</dc:title>
  <dc:creator>Partanen Mari</dc:creator>
  <cp:lastModifiedBy>Partanen Mari</cp:lastModifiedBy>
  <cp:revision>77</cp:revision>
  <dcterms:created xsi:type="dcterms:W3CDTF">2016-04-11T10:13:22Z</dcterms:created>
  <dcterms:modified xsi:type="dcterms:W3CDTF">2021-03-10T10:39:46Z</dcterms:modified>
</cp:coreProperties>
</file>