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8" r:id="rId4"/>
    <p:sldId id="269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XE1yuL_ZU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OPpmT9GRj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B09193-C1F1-4816-9213-62D1FB439F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lääkityspoikkeama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F3C762B-2EF8-4264-91AC-C62F1C6A81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9546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4D3E28-FA37-405B-818C-34FF71993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44828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3E98A0-ABEE-4D7D-B9F5-E31FB57171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50504"/>
            <a:ext cx="10363826" cy="4885130"/>
          </a:xfrm>
        </p:spPr>
        <p:txBody>
          <a:bodyPr>
            <a:normAutofit fontScale="92500" lnSpcReduction="20000"/>
          </a:bodyPr>
          <a:lstStyle/>
          <a:p>
            <a:r>
              <a:rPr lang="fi-FI" sz="2800" dirty="0" err="1"/>
              <a:t>Who:n</a:t>
            </a:r>
            <a:r>
              <a:rPr lang="fi-FI" sz="2800" dirty="0"/>
              <a:t> ”viiden oikean listan” avulla voidaan välttää useimmat lääkehoidon toteuttamisen virheet</a:t>
            </a:r>
          </a:p>
          <a:p>
            <a:r>
              <a:rPr lang="fi-FI" sz="2800" dirty="0"/>
              <a:t>Tarkista aina, että annat:</a:t>
            </a:r>
          </a:p>
          <a:p>
            <a:pPr lvl="1"/>
            <a:r>
              <a:rPr lang="fi-FI" sz="2800" dirty="0"/>
              <a:t>Oikean annoksen</a:t>
            </a:r>
          </a:p>
          <a:p>
            <a:pPr lvl="1"/>
            <a:r>
              <a:rPr lang="fi-FI" sz="2800" dirty="0"/>
              <a:t>Oikeaa lääkettä </a:t>
            </a:r>
          </a:p>
          <a:p>
            <a:pPr lvl="1"/>
            <a:r>
              <a:rPr lang="fi-FI" sz="2800" dirty="0"/>
              <a:t>Oikeaan aikaan </a:t>
            </a:r>
          </a:p>
          <a:p>
            <a:pPr lvl="1"/>
            <a:r>
              <a:rPr lang="fi-FI" sz="2800" dirty="0"/>
              <a:t>Oikeaa antoreittiä</a:t>
            </a:r>
          </a:p>
          <a:p>
            <a:pPr lvl="1"/>
            <a:r>
              <a:rPr lang="fi-FI" sz="2800" dirty="0"/>
              <a:t>Oikealle </a:t>
            </a:r>
            <a:r>
              <a:rPr lang="fi-FI" sz="2800" dirty="0" smtClean="0"/>
              <a:t>potilaalle</a:t>
            </a:r>
          </a:p>
          <a:p>
            <a:pPr lvl="1"/>
            <a:r>
              <a:rPr lang="fi-FI" sz="2800" dirty="0" smtClean="0"/>
              <a:t>Myös: oikea ohjaus, oikea dokumentointi ja oikea </a:t>
            </a:r>
            <a:r>
              <a:rPr lang="fi-FI" sz="2800" dirty="0" smtClean="0"/>
              <a:t>vaikutus</a:t>
            </a:r>
          </a:p>
          <a:p>
            <a:pPr lvl="1"/>
            <a:r>
              <a:rPr lang="fi-FI" sz="2800" dirty="0">
                <a:hlinkClick r:id="rId2"/>
              </a:rPr>
              <a:t>Turvallinen lääkehoito 7o:n säännön mukaan - YouTube</a:t>
            </a:r>
            <a:endParaRPr lang="fi-FI" sz="28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390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3074EA-9B12-461E-9D97-1231CF38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DF5E6F-A7D4-4766-8EB9-39453BC0A4C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13648"/>
            <a:ext cx="10363826" cy="4177552"/>
          </a:xfrm>
        </p:spPr>
        <p:txBody>
          <a:bodyPr>
            <a:noAutofit/>
          </a:bodyPr>
          <a:lstStyle/>
          <a:p>
            <a:r>
              <a:rPr lang="fi-FI" sz="3200" dirty="0"/>
              <a:t>Yhdelle kymmenestä sairaalapotilaasta tapahtuu hoitoon liittyvä virhe</a:t>
            </a:r>
          </a:p>
          <a:p>
            <a:r>
              <a:rPr lang="fi-FI" sz="3200" dirty="0"/>
              <a:t>Näistä 1-2 prosentille koituva haitta on vakava, ja noin yksi tuhannesta kuolee tai vammautuu pysyvästi hoitohaitan seurauksena</a:t>
            </a:r>
          </a:p>
          <a:p>
            <a:r>
              <a:rPr lang="fi-FI" sz="3200" dirty="0"/>
              <a:t>Tutkimusten mukaan lääkehoidon poikkeamat ovat tärkein ryhmä terveydenhuollon poikkeamista</a:t>
            </a:r>
          </a:p>
        </p:txBody>
      </p:sp>
    </p:spTree>
    <p:extLst>
      <p:ext uri="{BB962C8B-B14F-4D97-AF65-F5344CB8AC3E}">
        <p14:creationId xmlns:p14="http://schemas.microsoft.com/office/powerpoint/2010/main" val="16387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237994-E9B9-42F0-87DB-FB88F26DE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12ED0CB1-BE49-4B03-B2F0-DA5D2D1665B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27E730-5E6B-4AE2-B5DC-612895B1C21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598516"/>
            <a:ext cx="10363826" cy="5811249"/>
          </a:xfrm>
        </p:spPr>
        <p:txBody>
          <a:bodyPr>
            <a:normAutofit/>
          </a:bodyPr>
          <a:lstStyle/>
          <a:p>
            <a:r>
              <a:rPr lang="fi-FI" sz="2400" dirty="0"/>
              <a:t>Kun lääkehoitoon liittyvä vaaratapahtuma havaitaan, tehdään välittömästi tarvittavat toimenpiteet vaaran poistamiseksi ja vaikutusten minimoimiseksi</a:t>
            </a:r>
          </a:p>
          <a:p>
            <a:r>
              <a:rPr lang="fi-FI" sz="2400" dirty="0"/>
              <a:t>Tapahtuma kirjataan potilastietojärjestelmään</a:t>
            </a:r>
          </a:p>
          <a:p>
            <a:r>
              <a:rPr lang="fi-FI" sz="2400" dirty="0"/>
              <a:t>Lääkehoitosuunnitelmassa on selkeät toimintaohjeet</a:t>
            </a:r>
          </a:p>
          <a:p>
            <a:r>
              <a:rPr lang="fi-FI" sz="2400" dirty="0"/>
              <a:t>Potilasta ja omaista </a:t>
            </a:r>
            <a:r>
              <a:rPr lang="fi-FI" sz="2400" dirty="0" err="1"/>
              <a:t>infotaan</a:t>
            </a:r>
            <a:r>
              <a:rPr lang="fi-FI" sz="2400" dirty="0"/>
              <a:t> mahdollisimman pian</a:t>
            </a:r>
          </a:p>
          <a:p>
            <a:r>
              <a:rPr lang="fi-FI" sz="2400" dirty="0"/>
              <a:t>Vaara –tai läheltä piti-tilanteesta tehdään ilmoitus </a:t>
            </a:r>
            <a:r>
              <a:rPr lang="fi-FI" sz="2400" dirty="0" err="1"/>
              <a:t>haiproon</a:t>
            </a:r>
            <a:endParaRPr lang="fi-FI" sz="2400" dirty="0"/>
          </a:p>
          <a:p>
            <a:r>
              <a:rPr lang="fi-FI" sz="2400" dirty="0" err="1"/>
              <a:t>Haipro</a:t>
            </a:r>
            <a:r>
              <a:rPr lang="fi-FI" sz="2400" dirty="0"/>
              <a:t>-terveydenhuollon vaaratapahtumien raportointijärjestelmä, johon työyksikössä havaitut lääkehoidon poikkeamat ja läheltä piti –tilanteet voidaan raportoida</a:t>
            </a:r>
          </a:p>
          <a:p>
            <a:r>
              <a:rPr lang="fi-FI" sz="2400" dirty="0">
                <a:hlinkClick r:id="rId2"/>
              </a:rPr>
              <a:t>https://www.youtube.com/watch?v=9OPpmT9GRjA</a:t>
            </a:r>
            <a:endParaRPr lang="fi-FI" sz="24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967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4EB43C-375C-48EE-A846-6A5B0ADD4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Lääkitysturvallisuutta parannetaan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F2360C-68EC-4A4A-99EE-72900CFF07F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18448"/>
            <a:ext cx="10363826" cy="4652682"/>
          </a:xfrm>
        </p:spPr>
        <p:txBody>
          <a:bodyPr>
            <a:normAutofit/>
          </a:bodyPr>
          <a:lstStyle/>
          <a:p>
            <a:r>
              <a:rPr lang="fi-FI" sz="3200" dirty="0"/>
              <a:t>Potilaan ajantasaisen lääkityksen varmistaminen</a:t>
            </a:r>
          </a:p>
          <a:p>
            <a:r>
              <a:rPr lang="fi-FI" sz="3200" dirty="0"/>
              <a:t>Lääkkeen tunnistaminen</a:t>
            </a:r>
          </a:p>
          <a:p>
            <a:r>
              <a:rPr lang="fi-FI" sz="3200" dirty="0"/>
              <a:t>Lääkemääräys</a:t>
            </a:r>
          </a:p>
          <a:p>
            <a:r>
              <a:rPr lang="fi-FI" sz="3200" dirty="0"/>
              <a:t>Lääkkeen anto</a:t>
            </a:r>
          </a:p>
          <a:p>
            <a:r>
              <a:rPr lang="fi-FI" sz="3200" dirty="0"/>
              <a:t>Potilaan seuranta</a:t>
            </a:r>
          </a:p>
          <a:p>
            <a:r>
              <a:rPr lang="fi-FI" sz="3200" dirty="0"/>
              <a:t>Erityisryhmien lääkehoidon toteuttaminen</a:t>
            </a:r>
          </a:p>
        </p:txBody>
      </p:sp>
    </p:spTree>
    <p:extLst>
      <p:ext uri="{BB962C8B-B14F-4D97-AF65-F5344CB8AC3E}">
        <p14:creationId xmlns:p14="http://schemas.microsoft.com/office/powerpoint/2010/main" val="95653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34</TotalTime>
  <Words>152</Words>
  <Application>Microsoft Office PowerPoint</Application>
  <PresentationFormat>Laajakuva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Tw Cen MT</vt:lpstr>
      <vt:lpstr>Pisara</vt:lpstr>
      <vt:lpstr>lääkityspoikkeama</vt:lpstr>
      <vt:lpstr>PowerPoint-esitys</vt:lpstr>
      <vt:lpstr>PowerPoint-esitys</vt:lpstr>
      <vt:lpstr>PowerPoint-esitys</vt:lpstr>
      <vt:lpstr>PowerPoint-esitys</vt:lpstr>
      <vt:lpstr>Lääkitysturvallisuutta parannetaan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lääkityspoikkeama</dc:title>
  <dc:creator>Mari Partanen</dc:creator>
  <cp:lastModifiedBy>Partanen Mari</cp:lastModifiedBy>
  <cp:revision>7</cp:revision>
  <dcterms:created xsi:type="dcterms:W3CDTF">2020-04-27T15:59:43Z</dcterms:created>
  <dcterms:modified xsi:type="dcterms:W3CDTF">2021-02-07T16:47:24Z</dcterms:modified>
</cp:coreProperties>
</file>