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4" r:id="rId2"/>
  </p:sldMasterIdLst>
  <p:notesMasterIdLst>
    <p:notesMasterId r:id="rId8"/>
  </p:notesMasterIdLst>
  <p:handoutMasterIdLst>
    <p:handoutMasterId r:id="rId9"/>
  </p:handoutMasterIdLst>
  <p:sldIdLst>
    <p:sldId id="257" r:id="rId3"/>
    <p:sldId id="282" r:id="rId4"/>
    <p:sldId id="283" r:id="rId5"/>
    <p:sldId id="285" r:id="rId6"/>
    <p:sldId id="286" r:id="rId7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B46EF7-9FAA-4076-91E5-82B1DBB7B4B1}" type="datetime1">
              <a:rPr lang="fi-FI" smtClean="0"/>
              <a:t>31.1.2022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7DAAA8-7CDE-4579-B0B3-D69FC0EDB35F}" type="datetime1">
              <a:rPr lang="fi-FI" smtClean="0"/>
              <a:t>31.1.2022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Suorakulmi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Suorakulmi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Suorakulmi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uora yhdysviiva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525C14C-32AC-4474-A426-CAA068386EA6}" type="datetime1">
              <a:rPr lang="fi-FI" smtClean="0"/>
              <a:t>31.1.2022</a:t>
            </a:fld>
            <a:endParaRPr lang="en-US" dirty="0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B4113D-3402-4654-A4B8-B80062F3F150}" type="datetime1">
              <a:rPr lang="fi-FI" smtClean="0"/>
              <a:t>31.1.2022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708E3F-763B-4352-8631-E68BAB4D2966}" type="datetime1">
              <a:rPr lang="fi-FI" smtClean="0"/>
              <a:t>31.1.2022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 latinLnBrk="0">
              <a:defRPr lang="fi-FI" sz="66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 latinLnBrk="0">
              <a:buNone/>
              <a:defRPr lang="fi-FI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133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Ryhmä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Puolivapaa piirto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grpSp>
            <p:nvGrpSpPr>
              <p:cNvPr id="12" name="Ryhmä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Puolivapaa piirto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14" name="Puolivapaa piirto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15" name="Puolivapaa piirto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16" name="Puolivapaa piirto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17" name="Puolivapaa piirto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18" name="Puolivapaa piirto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19" name="Puolivapaa piirto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0" name="Puolivapaa piirto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1" name="Puolivapaa piirto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2" name="Puolivapaa piirto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3" name="Puolivapaa piirto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4" name="Puolivapaa piirto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25" name="Puolivapaa piirto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6" name="Puolivapaa piirto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27" name="Puolivapaa piirto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28" name="Puolivapaa piirto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29" name="Puolivapaa piirto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30" name="Puolivapaa piirto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31" name="Puolivapaa piirto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32" name="Puolivapaa piirto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33" name="Puolivapaa piirto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34" name="Puolivapaa piirto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35" name="Puolivapaa piirto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36" name="Puolivapaa piirto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37" name="Puolivapaa piirto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38" name="Puolivapaa piirto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39" name="Puolivapaa piirto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40" name="Puolivapaa piirto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41" name="Puolivapaa piirto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42" name="Puolivapaa piirto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43" name="Puolivapaa piirto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44" name="Puolivapaa piirto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45" name="Puolivapaa piirto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46" name="Puolivapaa piirto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47" name="Puolivapaa piirto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48" name="Puolivapaa piirto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49" name="Puolivapaa piirto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50" name="Puolivapaa piirto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51" name="Puolivapaa piirto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52" name="Puolivapaa piirto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53" name="Puolivapaa piirto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54" name="Puolivapaa piirto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55" name="Puolivapaa piirto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56" name="Puolivapaa piirto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57" name="Puolivapaa piirto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58" name="Puolivapaa piirto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59" name="Puolivapaa piirto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60" name="Puolivapaa piirto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61" name="Puolivapaa piirto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  <p:sp>
              <p:nvSpPr>
                <p:cNvPr id="62" name="Puolivapaa piirto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fi-FI"/>
                </a:p>
              </p:txBody>
            </p:sp>
            <p:sp>
              <p:nvSpPr>
                <p:cNvPr id="63" name="Puolivapaa piirto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i-FI"/>
                </a:p>
              </p:txBody>
            </p:sp>
          </p:grpSp>
        </p:grpSp>
        <p:sp>
          <p:nvSpPr>
            <p:cNvPr id="10" name="Puolivapaa piirto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68" name="Kuvan paikkamerkki 67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fi-FI" sz="20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3394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so kuva ja kuvateksti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uolivapaa piirto 63"/>
          <p:cNvSpPr>
            <a:spLocks/>
          </p:cNvSpPr>
          <p:nvPr/>
        </p:nvSpPr>
        <p:spPr bwMode="auto">
          <a:xfrm>
            <a:off x="1185732" y="336529"/>
            <a:ext cx="9817165" cy="4933971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5" name="Puolivapaa piirto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6" name="Puolivapaa piirto 65"/>
          <p:cNvSpPr>
            <a:spLocks/>
          </p:cNvSpPr>
          <p:nvPr/>
        </p:nvSpPr>
        <p:spPr bwMode="auto">
          <a:xfrm>
            <a:off x="1255712" y="391886"/>
            <a:ext cx="9675672" cy="48024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7" name="Kuvan paikkamerkki 2"/>
          <p:cNvSpPr>
            <a:spLocks noGrp="1"/>
          </p:cNvSpPr>
          <p:nvPr>
            <p:ph type="pic" idx="1"/>
          </p:nvPr>
        </p:nvSpPr>
        <p:spPr>
          <a:xfrm>
            <a:off x="1315615" y="447869"/>
            <a:ext cx="9517225" cy="4638481"/>
          </a:xfrm>
          <a:custGeom>
            <a:avLst/>
            <a:gdLst/>
            <a:ahLst/>
            <a:cxnLst/>
            <a:rect l="l" t="t" r="r" b="b"/>
            <a:pathLst>
              <a:path w="951722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17225" y="3845897"/>
                </a:lnTo>
                <a:cubicBezTo>
                  <a:pt x="9449723" y="3889986"/>
                  <a:pt x="9385532" y="3939747"/>
                  <a:pt x="9323528" y="3999732"/>
                </a:cubicBezTo>
                <a:lnTo>
                  <a:pt x="9257247" y="3818831"/>
                </a:lnTo>
                <a:cubicBezTo>
                  <a:pt x="9052131" y="3981677"/>
                  <a:pt x="8945205" y="4121717"/>
                  <a:pt x="8857627" y="4294672"/>
                </a:cubicBezTo>
                <a:cubicBezTo>
                  <a:pt x="8681319" y="4204825"/>
                  <a:pt x="8419981" y="4168498"/>
                  <a:pt x="8212559" y="4152775"/>
                </a:cubicBezTo>
                <a:cubicBezTo>
                  <a:pt x="8260718" y="4342348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334276"/>
                  <a:pt x="1332334" y="4136900"/>
                </a:cubicBezTo>
                <a:cubicBezTo>
                  <a:pt x="1130179" y="4152623"/>
                  <a:pt x="875476" y="4188950"/>
                  <a:pt x="703644" y="4278797"/>
                </a:cubicBezTo>
                <a:cubicBezTo>
                  <a:pt x="618290" y="4105842"/>
                  <a:pt x="514079" y="3965802"/>
                  <a:pt x="314171" y="3802956"/>
                </a:cubicBezTo>
                <a:lnTo>
                  <a:pt x="249572" y="3983857"/>
                </a:lnTo>
                <a:cubicBezTo>
                  <a:pt x="171021" y="3905882"/>
                  <a:pt x="88868" y="3845185"/>
                  <a:pt x="0" y="3792938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 latinLnBrk="0">
              <a:buNone/>
              <a:defRPr lang="fi-FI" sz="20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69" name="Puolivapaa piirto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Puolivapaa piirto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71" name="Ryhmä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Puolivapaa piirto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Puolivapaa piirto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i-FI"/>
            </a:p>
          </p:txBody>
        </p:sp>
        <p:sp>
          <p:nvSpPr>
            <p:cNvPr id="74" name="Puolivapaa piirto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Puolivapaa piirto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Puolivapaa piirto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77" name="Ryhmä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Puolivapaa piirto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Puolivapaa piirto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i-FI"/>
            </a:p>
          </p:txBody>
        </p:sp>
        <p:sp>
          <p:nvSpPr>
            <p:cNvPr id="80" name="Puolivapaa piirto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Puolivapaa piirto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Puolivapaa piirto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665413" y="5410200"/>
            <a:ext cx="6858000" cy="9144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fi-FI"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t>31.1.2022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526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ks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t>31.1.2022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  <p:sp>
        <p:nvSpPr>
          <p:cNvPr id="5" name="Puolivapaa piirto 4"/>
          <p:cNvSpPr>
            <a:spLocks/>
          </p:cNvSpPr>
          <p:nvPr/>
        </p:nvSpPr>
        <p:spPr bwMode="auto">
          <a:xfrm>
            <a:off x="1169502" y="488128"/>
            <a:ext cx="9841398" cy="578307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Puolivapaa piirto 9"/>
          <p:cNvSpPr>
            <a:spLocks/>
          </p:cNvSpPr>
          <p:nvPr/>
        </p:nvSpPr>
        <p:spPr bwMode="auto">
          <a:xfrm>
            <a:off x="1359236" y="681199"/>
            <a:ext cx="9462092" cy="5379058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Puolivapaa piirto 9"/>
          <p:cNvSpPr>
            <a:spLocks/>
          </p:cNvSpPr>
          <p:nvPr/>
        </p:nvSpPr>
        <p:spPr bwMode="auto">
          <a:xfrm>
            <a:off x="1463084" y="770297"/>
            <a:ext cx="9267384" cy="518886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Kuvan paikkamerkki 56"/>
          <p:cNvSpPr>
            <a:spLocks noGrp="1"/>
          </p:cNvSpPr>
          <p:nvPr>
            <p:ph type="pic" sz="quarter" idx="15"/>
          </p:nvPr>
        </p:nvSpPr>
        <p:spPr>
          <a:xfrm>
            <a:off x="1584584" y="848633"/>
            <a:ext cx="9048132" cy="5017062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355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uvaa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t>31.1.2022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  <p:sp>
        <p:nvSpPr>
          <p:cNvPr id="9" name="Puolivapaa piirto 8"/>
          <p:cNvSpPr>
            <a:spLocks/>
          </p:cNvSpPr>
          <p:nvPr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Puolivapaa piirto 9"/>
          <p:cNvSpPr>
            <a:spLocks/>
          </p:cNvSpPr>
          <p:nvPr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Puolivapaa piirto 10"/>
          <p:cNvSpPr>
            <a:spLocks/>
          </p:cNvSpPr>
          <p:nvPr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2" name="Kuvan paikkamerkki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3" name="Puolivapaa piirto 5"/>
          <p:cNvSpPr>
            <a:spLocks/>
          </p:cNvSpPr>
          <p:nvPr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Puolivapaa piirto 5"/>
          <p:cNvSpPr>
            <a:spLocks/>
          </p:cNvSpPr>
          <p:nvPr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Puolivapaa piirto 5"/>
          <p:cNvSpPr>
            <a:spLocks/>
          </p:cNvSpPr>
          <p:nvPr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16" name="Kuvan paikkamerkki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454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t>31.1.2022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  <p:sp>
        <p:nvSpPr>
          <p:cNvPr id="17" name="Puolivapaa piirto 5"/>
          <p:cNvSpPr>
            <a:spLocks/>
          </p:cNvSpPr>
          <p:nvPr/>
        </p:nvSpPr>
        <p:spPr bwMode="auto">
          <a:xfrm rot="5142891" flipH="1" flipV="1">
            <a:off x="247644" y="1721806"/>
            <a:ext cx="4929972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8" name="Puolivapaa piirto 5"/>
          <p:cNvSpPr>
            <a:spLocks/>
          </p:cNvSpPr>
          <p:nvPr/>
        </p:nvSpPr>
        <p:spPr bwMode="auto">
          <a:xfrm rot="5239426" flipH="1" flipV="1">
            <a:off x="357111" y="1796769"/>
            <a:ext cx="472838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9" name="Puolivapaa piirto 5"/>
          <p:cNvSpPr>
            <a:spLocks/>
          </p:cNvSpPr>
          <p:nvPr/>
        </p:nvSpPr>
        <p:spPr bwMode="auto">
          <a:xfrm rot="16039426" flipV="1">
            <a:off x="479976" y="1881660"/>
            <a:ext cx="4513028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20" name="Puolivapaa piirto 5"/>
          <p:cNvSpPr>
            <a:spLocks/>
          </p:cNvSpPr>
          <p:nvPr/>
        </p:nvSpPr>
        <p:spPr bwMode="auto">
          <a:xfrm rot="5245851" flipH="1">
            <a:off x="6988110" y="1660590"/>
            <a:ext cx="4876799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Puolivapaa piirto 5"/>
          <p:cNvSpPr>
            <a:spLocks/>
          </p:cNvSpPr>
          <p:nvPr/>
        </p:nvSpPr>
        <p:spPr bwMode="auto">
          <a:xfrm rot="5400000" flipH="1">
            <a:off x="7081289" y="1726284"/>
            <a:ext cx="4725692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Puolivapaa piirto 5"/>
          <p:cNvSpPr>
            <a:spLocks/>
          </p:cNvSpPr>
          <p:nvPr/>
        </p:nvSpPr>
        <p:spPr bwMode="auto">
          <a:xfrm rot="16200000">
            <a:off x="7174180" y="1791642"/>
            <a:ext cx="4510462" cy="30912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23" name="Puolivapaa piirto 5"/>
          <p:cNvSpPr>
            <a:spLocks/>
          </p:cNvSpPr>
          <p:nvPr/>
        </p:nvSpPr>
        <p:spPr bwMode="auto">
          <a:xfrm rot="5400000" flipH="1" flipV="1">
            <a:off x="3411348" y="1401382"/>
            <a:ext cx="5366130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Puolivapaa piirto 5"/>
          <p:cNvSpPr>
            <a:spLocks/>
          </p:cNvSpPr>
          <p:nvPr/>
        </p:nvSpPr>
        <p:spPr bwMode="auto">
          <a:xfrm rot="5400000" flipH="1" flipV="1">
            <a:off x="3498864" y="1461258"/>
            <a:ext cx="5191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Puolivapaa piirto 5"/>
          <p:cNvSpPr>
            <a:spLocks/>
          </p:cNvSpPr>
          <p:nvPr/>
        </p:nvSpPr>
        <p:spPr bwMode="auto">
          <a:xfrm rot="5400000" flipH="1" flipV="1">
            <a:off x="3599500" y="1547247"/>
            <a:ext cx="4949756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26" name="Kuvan paikkamerkki 23"/>
          <p:cNvSpPr>
            <a:spLocks noGrp="1"/>
          </p:cNvSpPr>
          <p:nvPr>
            <p:ph type="pic" sz="quarter" idx="13"/>
          </p:nvPr>
        </p:nvSpPr>
        <p:spPr>
          <a:xfrm>
            <a:off x="1295401" y="1267339"/>
            <a:ext cx="2899856" cy="4319920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fi-FI" sz="18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7" name="Kuvan paikkamerkki 23"/>
          <p:cNvSpPr>
            <a:spLocks noGrp="1"/>
          </p:cNvSpPr>
          <p:nvPr>
            <p:ph type="pic" sz="quarter" idx="14"/>
          </p:nvPr>
        </p:nvSpPr>
        <p:spPr>
          <a:xfrm>
            <a:off x="4512088" y="872538"/>
            <a:ext cx="3147670" cy="468980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fi-FI" sz="18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8" name="Kuvan paikkamerkki 23"/>
          <p:cNvSpPr>
            <a:spLocks noGrp="1"/>
          </p:cNvSpPr>
          <p:nvPr>
            <p:ph type="pic" sz="quarter" idx="15"/>
          </p:nvPr>
        </p:nvSpPr>
        <p:spPr>
          <a:xfrm>
            <a:off x="7989807" y="1177218"/>
            <a:ext cx="2890736" cy="4319929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 latinLnBrk="0">
              <a:buNone/>
              <a:defRPr lang="fi-FI" sz="18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58259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ja kuva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uolivapaa piirto 23"/>
          <p:cNvSpPr>
            <a:spLocks/>
          </p:cNvSpPr>
          <p:nvPr/>
        </p:nvSpPr>
        <p:spPr bwMode="auto">
          <a:xfrm rot="10800000">
            <a:off x="822959" y="1630677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Puolivapaa piirto 9"/>
          <p:cNvSpPr>
            <a:spLocks/>
          </p:cNvSpPr>
          <p:nvPr/>
        </p:nvSpPr>
        <p:spPr bwMode="auto">
          <a:xfrm rot="10800000">
            <a:off x="970662" y="1739065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Puolivapaa piirto 9"/>
          <p:cNvSpPr>
            <a:spLocks/>
          </p:cNvSpPr>
          <p:nvPr/>
        </p:nvSpPr>
        <p:spPr bwMode="auto">
          <a:xfrm rot="10800000">
            <a:off x="1022003" y="1800807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Puolivapaa piirto 26"/>
          <p:cNvSpPr>
            <a:spLocks/>
          </p:cNvSpPr>
          <p:nvPr/>
        </p:nvSpPr>
        <p:spPr bwMode="auto">
          <a:xfrm rot="5106336">
            <a:off x="4893039" y="1012328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Puolivapaa piirto 9"/>
          <p:cNvSpPr>
            <a:spLocks/>
          </p:cNvSpPr>
          <p:nvPr/>
        </p:nvSpPr>
        <p:spPr bwMode="auto">
          <a:xfrm rot="5106336">
            <a:off x="5015934" y="1096160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Puolivapaa piirto 9"/>
          <p:cNvSpPr>
            <a:spLocks/>
          </p:cNvSpPr>
          <p:nvPr/>
        </p:nvSpPr>
        <p:spPr bwMode="auto">
          <a:xfrm rot="5106336">
            <a:off x="5073495" y="1163712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Puolivapaa piirto 29"/>
          <p:cNvSpPr>
            <a:spLocks/>
          </p:cNvSpPr>
          <p:nvPr/>
        </p:nvSpPr>
        <p:spPr bwMode="auto">
          <a:xfrm rot="5837788">
            <a:off x="7669629" y="2059872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Puolivapaa piirto 9"/>
          <p:cNvSpPr>
            <a:spLocks/>
          </p:cNvSpPr>
          <p:nvPr/>
        </p:nvSpPr>
        <p:spPr bwMode="auto">
          <a:xfrm rot="5837788">
            <a:off x="7774010" y="2167696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2" name="Puolivapaa piirto 9"/>
          <p:cNvSpPr>
            <a:spLocks/>
          </p:cNvSpPr>
          <p:nvPr/>
        </p:nvSpPr>
        <p:spPr bwMode="auto">
          <a:xfrm rot="5837788">
            <a:off x="7816672" y="2218287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Puolivapaa piirto 32"/>
          <p:cNvSpPr>
            <a:spLocks/>
          </p:cNvSpPr>
          <p:nvPr/>
        </p:nvSpPr>
        <p:spPr bwMode="auto">
          <a:xfrm flipH="1">
            <a:off x="6019800" y="3959649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Puolivapaa piirto 33"/>
          <p:cNvSpPr>
            <a:spLocks/>
          </p:cNvSpPr>
          <p:nvPr/>
        </p:nvSpPr>
        <p:spPr bwMode="auto">
          <a:xfrm flipH="1">
            <a:off x="6071617" y="4009786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Puolivapaa piirto 34"/>
          <p:cNvSpPr>
            <a:spLocks/>
          </p:cNvSpPr>
          <p:nvPr/>
        </p:nvSpPr>
        <p:spPr bwMode="auto">
          <a:xfrm flipH="1">
            <a:off x="6118185" y="4059989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Kuvan paikkamerkki 37"/>
          <p:cNvSpPr>
            <a:spLocks noGrp="1"/>
          </p:cNvSpPr>
          <p:nvPr>
            <p:ph type="pic" sz="quarter" idx="13"/>
          </p:nvPr>
        </p:nvSpPr>
        <p:spPr>
          <a:xfrm>
            <a:off x="1103403" y="1875186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Kuvan paikkamerkki 37"/>
          <p:cNvSpPr>
            <a:spLocks noGrp="1"/>
          </p:cNvSpPr>
          <p:nvPr>
            <p:ph type="pic" sz="quarter" idx="14"/>
          </p:nvPr>
        </p:nvSpPr>
        <p:spPr>
          <a:xfrm>
            <a:off x="5613953" y="592466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8" name="Kuvan paikkamerkki 37"/>
          <p:cNvSpPr>
            <a:spLocks noGrp="1"/>
          </p:cNvSpPr>
          <p:nvPr>
            <p:ph type="pic" sz="quarter" idx="15"/>
          </p:nvPr>
        </p:nvSpPr>
        <p:spPr>
          <a:xfrm>
            <a:off x="8444150" y="1622343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82794" y="4226768"/>
            <a:ext cx="2590801" cy="1793032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lang="fi-FI" sz="16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t>31.1.2022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14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ljä kuvaa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uolivapaa piirto 5"/>
          <p:cNvSpPr>
            <a:spLocks/>
          </p:cNvSpPr>
          <p:nvPr/>
        </p:nvSpPr>
        <p:spPr bwMode="auto">
          <a:xfrm rot="21432709">
            <a:off x="6324263" y="3487057"/>
            <a:ext cx="4288074" cy="297496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t>31.1.2022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  <p:sp>
        <p:nvSpPr>
          <p:cNvPr id="29" name="Puolivapaa piirto 5"/>
          <p:cNvSpPr>
            <a:spLocks/>
          </p:cNvSpPr>
          <p:nvPr/>
        </p:nvSpPr>
        <p:spPr bwMode="auto">
          <a:xfrm flipV="1">
            <a:off x="6288832" y="223934"/>
            <a:ext cx="4298931" cy="30144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Puolivapaa piirto 5"/>
          <p:cNvSpPr>
            <a:spLocks/>
          </p:cNvSpPr>
          <p:nvPr/>
        </p:nvSpPr>
        <p:spPr bwMode="auto">
          <a:xfrm rot="160574" flipV="1">
            <a:off x="6341325" y="304472"/>
            <a:ext cx="4188922" cy="287391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1" name="Puolivapaa piirto 5"/>
          <p:cNvSpPr>
            <a:spLocks/>
          </p:cNvSpPr>
          <p:nvPr/>
        </p:nvSpPr>
        <p:spPr bwMode="auto">
          <a:xfrm rot="10960574" flipH="1" flipV="1">
            <a:off x="6428390" y="357897"/>
            <a:ext cx="3998139" cy="27401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32" name="Puolivapaa piirto 5"/>
          <p:cNvSpPr>
            <a:spLocks/>
          </p:cNvSpPr>
          <p:nvPr/>
        </p:nvSpPr>
        <p:spPr bwMode="auto">
          <a:xfrm flipH="1">
            <a:off x="1656574" y="3430171"/>
            <a:ext cx="4203052" cy="291464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Puolivapaa piirto 5"/>
          <p:cNvSpPr>
            <a:spLocks/>
          </p:cNvSpPr>
          <p:nvPr/>
        </p:nvSpPr>
        <p:spPr bwMode="auto">
          <a:xfrm flipH="1">
            <a:off x="1711524" y="3498638"/>
            <a:ext cx="4054926" cy="278198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4" name="Puolivapaa piirto 5"/>
          <p:cNvSpPr>
            <a:spLocks/>
          </p:cNvSpPr>
          <p:nvPr/>
        </p:nvSpPr>
        <p:spPr bwMode="auto">
          <a:xfrm rot="10800000">
            <a:off x="1795205" y="3576013"/>
            <a:ext cx="3870246" cy="26525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35" name="Puolivapaa piirto 5"/>
          <p:cNvSpPr>
            <a:spLocks/>
          </p:cNvSpPr>
          <p:nvPr/>
        </p:nvSpPr>
        <p:spPr bwMode="auto">
          <a:xfrm rot="200049" flipH="1" flipV="1">
            <a:off x="1604864" y="247650"/>
            <a:ext cx="4254759" cy="299775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Puolivapaa piirto 5"/>
          <p:cNvSpPr>
            <a:spLocks/>
          </p:cNvSpPr>
          <p:nvPr/>
        </p:nvSpPr>
        <p:spPr bwMode="auto">
          <a:xfrm flipH="1" flipV="1">
            <a:off x="1684947" y="325852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Puolivapaa piirto 5"/>
          <p:cNvSpPr>
            <a:spLocks/>
          </p:cNvSpPr>
          <p:nvPr/>
        </p:nvSpPr>
        <p:spPr bwMode="auto">
          <a:xfrm flipH="1" flipV="1">
            <a:off x="1735448" y="393162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38" name="Puolivapaa piirto 5"/>
          <p:cNvSpPr>
            <a:spLocks/>
          </p:cNvSpPr>
          <p:nvPr/>
        </p:nvSpPr>
        <p:spPr bwMode="auto">
          <a:xfrm>
            <a:off x="6419893" y="3558258"/>
            <a:ext cx="4122084" cy="28413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Puolivapaa piirto 5"/>
          <p:cNvSpPr>
            <a:spLocks/>
          </p:cNvSpPr>
          <p:nvPr/>
        </p:nvSpPr>
        <p:spPr bwMode="auto">
          <a:xfrm>
            <a:off x="6487007" y="3625374"/>
            <a:ext cx="4004469" cy="270692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0" name="Kuvan paikkamerkki 16"/>
          <p:cNvSpPr>
            <a:spLocks noGrp="1"/>
          </p:cNvSpPr>
          <p:nvPr>
            <p:ph type="pic" sz="quarter" idx="13"/>
          </p:nvPr>
        </p:nvSpPr>
        <p:spPr>
          <a:xfrm>
            <a:off x="1819059" y="478023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1" name="Kuvan paikkamerkki 16"/>
          <p:cNvSpPr>
            <a:spLocks noGrp="1"/>
          </p:cNvSpPr>
          <p:nvPr>
            <p:ph type="pic" sz="quarter" idx="14"/>
          </p:nvPr>
        </p:nvSpPr>
        <p:spPr>
          <a:xfrm>
            <a:off x="6514707" y="435634"/>
            <a:ext cx="3827062" cy="2569014"/>
          </a:xfrm>
          <a:custGeom>
            <a:avLst/>
            <a:gdLst/>
            <a:ahLst/>
            <a:cxnLst/>
            <a:rect l="l" t="t" r="r" b="b"/>
            <a:pathLst>
              <a:path w="3827062" h="2569014">
                <a:moveTo>
                  <a:pt x="1762274" y="132"/>
                </a:moveTo>
                <a:cubicBezTo>
                  <a:pt x="1838364" y="-694"/>
                  <a:pt x="1912508" y="2364"/>
                  <a:pt x="1983571" y="9550"/>
                </a:cubicBezTo>
                <a:cubicBezTo>
                  <a:pt x="2552076" y="67036"/>
                  <a:pt x="3321232" y="386900"/>
                  <a:pt x="3678682" y="849755"/>
                </a:cubicBezTo>
                <a:cubicBezTo>
                  <a:pt x="3981188" y="1294476"/>
                  <a:pt x="3772325" y="1807812"/>
                  <a:pt x="3487506" y="2094415"/>
                </a:cubicBezTo>
                <a:cubicBezTo>
                  <a:pt x="3202688" y="2381017"/>
                  <a:pt x="2500397" y="2572688"/>
                  <a:pt x="1970394" y="2568961"/>
                </a:cubicBezTo>
                <a:cubicBezTo>
                  <a:pt x="1440392" y="2565234"/>
                  <a:pt x="692858" y="2421551"/>
                  <a:pt x="307760" y="2072722"/>
                </a:cubicBezTo>
                <a:cubicBezTo>
                  <a:pt x="-77337" y="1723893"/>
                  <a:pt x="-112834" y="850987"/>
                  <a:pt x="268256" y="504867"/>
                </a:cubicBezTo>
                <a:cubicBezTo>
                  <a:pt x="601709" y="202012"/>
                  <a:pt x="1229647" y="5913"/>
                  <a:pt x="1762274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Kuvan paikkamerkki 16"/>
          <p:cNvSpPr>
            <a:spLocks noGrp="1"/>
          </p:cNvSpPr>
          <p:nvPr>
            <p:ph type="pic" sz="quarter" idx="15"/>
          </p:nvPr>
        </p:nvSpPr>
        <p:spPr>
          <a:xfrm>
            <a:off x="1876864" y="3668002"/>
            <a:ext cx="3706757" cy="2480426"/>
          </a:xfrm>
          <a:custGeom>
            <a:avLst/>
            <a:gdLst/>
            <a:ahLst/>
            <a:cxnLst/>
            <a:rect l="l" t="t" r="r" b="b"/>
            <a:pathLst>
              <a:path w="3706757" h="2480426">
                <a:moveTo>
                  <a:pt x="1941340" y="856"/>
                </a:moveTo>
                <a:cubicBezTo>
                  <a:pt x="2429685" y="11721"/>
                  <a:pt x="3030529" y="127214"/>
                  <a:pt x="3370150" y="407123"/>
                </a:cubicBezTo>
                <a:cubicBezTo>
                  <a:pt x="3758289" y="727020"/>
                  <a:pt x="3832067" y="1569477"/>
                  <a:pt x="3479214" y="1921384"/>
                </a:cubicBezTo>
                <a:cubicBezTo>
                  <a:pt x="3126361" y="2273292"/>
                  <a:pt x="2395284" y="2507755"/>
                  <a:pt x="1842967" y="2477864"/>
                </a:cubicBezTo>
                <a:cubicBezTo>
                  <a:pt x="1290649" y="2447973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3" name="Kuvan paikkamerkki 16"/>
          <p:cNvSpPr>
            <a:spLocks noGrp="1"/>
          </p:cNvSpPr>
          <p:nvPr>
            <p:ph type="pic" sz="quarter" idx="16"/>
          </p:nvPr>
        </p:nvSpPr>
        <p:spPr>
          <a:xfrm>
            <a:off x="6607386" y="3696666"/>
            <a:ext cx="3800478" cy="255077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669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3678D5-1E69-47F7-8A50-C4ACACDDA695}" type="datetime1">
              <a:rPr lang="fi-FI" smtClean="0"/>
              <a:t>31.1.2022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suorakaiteen muotoista kuvaa ja kuvatekst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t>31.1.2022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pPr/>
              <a:t>‹#›</a:t>
            </a:fld>
            <a:endParaRPr lang="fi-FI"/>
          </a:p>
        </p:txBody>
      </p:sp>
      <p:sp>
        <p:nvSpPr>
          <p:cNvPr id="21" name="Puolivapaa piirto 20"/>
          <p:cNvSpPr>
            <a:spLocks/>
          </p:cNvSpPr>
          <p:nvPr/>
        </p:nvSpPr>
        <p:spPr bwMode="auto">
          <a:xfrm flipH="1">
            <a:off x="8747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Puolivapaa piirto 21"/>
          <p:cNvSpPr>
            <a:spLocks/>
          </p:cNvSpPr>
          <p:nvPr/>
        </p:nvSpPr>
        <p:spPr bwMode="auto">
          <a:xfrm flipH="1">
            <a:off x="940025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Puolivapaa piirto 22"/>
          <p:cNvSpPr>
            <a:spLocks/>
          </p:cNvSpPr>
          <p:nvPr/>
        </p:nvSpPr>
        <p:spPr bwMode="auto">
          <a:xfrm flipH="1">
            <a:off x="1005341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39" name="Puolivapaa piirto 38"/>
          <p:cNvSpPr>
            <a:spLocks/>
          </p:cNvSpPr>
          <p:nvPr/>
        </p:nvSpPr>
        <p:spPr bwMode="auto">
          <a:xfrm>
            <a:off x="6246811" y="30480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Puolivapaa piirto 39"/>
          <p:cNvSpPr>
            <a:spLocks/>
          </p:cNvSpPr>
          <p:nvPr/>
        </p:nvSpPr>
        <p:spPr bwMode="auto">
          <a:xfrm>
            <a:off x="6312126" y="35351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Puolivapaa piirto 40"/>
          <p:cNvSpPr>
            <a:spLocks/>
          </p:cNvSpPr>
          <p:nvPr/>
        </p:nvSpPr>
        <p:spPr bwMode="auto">
          <a:xfrm>
            <a:off x="6377440" y="399144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2" name="Puolivapaa piirto 41"/>
          <p:cNvSpPr>
            <a:spLocks/>
          </p:cNvSpPr>
          <p:nvPr/>
        </p:nvSpPr>
        <p:spPr bwMode="auto">
          <a:xfrm flipH="1" flipV="1">
            <a:off x="8747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Puolivapaa piirto 42"/>
          <p:cNvSpPr>
            <a:spLocks/>
          </p:cNvSpPr>
          <p:nvPr/>
        </p:nvSpPr>
        <p:spPr bwMode="auto">
          <a:xfrm flipH="1" flipV="1">
            <a:off x="940025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Puolivapaa piirto 43"/>
          <p:cNvSpPr>
            <a:spLocks/>
          </p:cNvSpPr>
          <p:nvPr/>
        </p:nvSpPr>
        <p:spPr bwMode="auto">
          <a:xfrm flipH="1" flipV="1">
            <a:off x="1005341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5" name="Puolivapaa piirto 44"/>
          <p:cNvSpPr>
            <a:spLocks/>
          </p:cNvSpPr>
          <p:nvPr/>
        </p:nvSpPr>
        <p:spPr bwMode="auto">
          <a:xfrm flipV="1">
            <a:off x="6246811" y="3524251"/>
            <a:ext cx="5041675" cy="298994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Puolivapaa piirto 45"/>
          <p:cNvSpPr>
            <a:spLocks/>
          </p:cNvSpPr>
          <p:nvPr/>
        </p:nvSpPr>
        <p:spPr bwMode="auto">
          <a:xfrm flipV="1">
            <a:off x="6312126" y="3572963"/>
            <a:ext cx="4911046" cy="289251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Puolivapaa piirto 46"/>
          <p:cNvSpPr>
            <a:spLocks/>
          </p:cNvSpPr>
          <p:nvPr/>
        </p:nvSpPr>
        <p:spPr bwMode="auto">
          <a:xfrm flipV="1">
            <a:off x="6377440" y="3622250"/>
            <a:ext cx="4780416" cy="279760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8" name="Kuvan paikkamerkki 13"/>
          <p:cNvSpPr>
            <a:spLocks noGrp="1"/>
          </p:cNvSpPr>
          <p:nvPr>
            <p:ph type="pic" sz="quarter" idx="13"/>
          </p:nvPr>
        </p:nvSpPr>
        <p:spPr>
          <a:xfrm>
            <a:off x="1066798" y="444864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9" name="Kuvan paikkamerkki 13"/>
          <p:cNvSpPr>
            <a:spLocks noGrp="1"/>
          </p:cNvSpPr>
          <p:nvPr>
            <p:ph type="pic" sz="quarter" idx="15"/>
          </p:nvPr>
        </p:nvSpPr>
        <p:spPr>
          <a:xfrm>
            <a:off x="1066798" y="3681730"/>
            <a:ext cx="4671059" cy="26924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0" name="Kuvan paikkamerkki 13"/>
          <p:cNvSpPr>
            <a:spLocks noGrp="1"/>
          </p:cNvSpPr>
          <p:nvPr>
            <p:ph type="pic" sz="quarter" idx="16"/>
          </p:nvPr>
        </p:nvSpPr>
        <p:spPr>
          <a:xfrm>
            <a:off x="6425339" y="3681730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 latinLnBrk="0">
              <a:buNone/>
              <a:defRPr lang="fi-FI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1" name="Suorakulmio 54"/>
          <p:cNvSpPr/>
          <p:nvPr/>
        </p:nvSpPr>
        <p:spPr>
          <a:xfrm>
            <a:off x="6425339" y="444864"/>
            <a:ext cx="4671060" cy="26924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627811" y="771306"/>
            <a:ext cx="4267201" cy="2039516"/>
          </a:xfrm>
        </p:spPr>
        <p:txBody>
          <a:bodyPr anchor="ctr">
            <a:normAutofit/>
          </a:bodyPr>
          <a:lstStyle>
            <a:lvl1pPr marL="0" indent="0" algn="ctr" latinLnBrk="0">
              <a:buNone/>
              <a:defRPr lang="fi-FI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36990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uolivapaa piirt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t>31.1.2022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85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latinLnBrk="0">
              <a:defRPr lang="fi-FI" sz="48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latinLnBrk="0">
              <a:buNone/>
              <a:defRPr lang="fi-FI"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fi-FI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t>31.1.2022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965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uolivapaa piirt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uolivapaa piirt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Puolivapaa piirt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t>31.1.2022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uolivapaa piirt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Puolivapaa piirt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Puolivapaa piirt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t>31.1.2022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0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uolivapaa piirt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Puolivapaa piirt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t>31.1.2022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5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t>31.1.2022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3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t leh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t>31.1.2022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23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uolivapaa piirt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uolivapaa piirto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Puolivapaa piirt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latinLnBrk="0">
              <a:defRPr lang="fi-FI"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 latinLnBrk="0"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/>
            </a:lvl8pPr>
            <a:lvl9pPr latinLnBrk="0">
              <a:defRPr lang="fi-FI"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18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t>31.1.2022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3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uolivapaa piirt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t>31.1.2022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3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Suorakulmi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Suorakulmi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Suorakulmi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uora yhdysviiva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uora yhdysviiva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uora yhdysviiva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A8A98951-26C8-4BDC-B0DB-8A0B8B5ACE9A}" type="datetime1">
              <a:rPr lang="fi-FI" smtClean="0"/>
              <a:t>31.1.2022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Puolivapaa piirto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 latinLnBrk="0">
              <a:defRPr lang="fi-FI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t>31.1.2022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68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F3643E-C9AC-497B-AF33-E65281A45714}" type="datetime1">
              <a:rPr lang="fi-FI" smtClean="0"/>
              <a:t>31.1.2022</a:t>
            </a:fld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418A5C-C3AD-4419-8C14-77EB9D17207C}" type="datetime1">
              <a:rPr lang="fi-FI" smtClean="0"/>
              <a:t>31.1.2022</a:t>
            </a:fld>
            <a:endParaRPr lang="en-US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EB6239-C649-4DB2-B029-68B030EB3BF3}" type="datetime1">
              <a:rPr lang="fi-FI" smtClean="0"/>
              <a:t>31.1.2022</a:t>
            </a:fld>
            <a:endParaRPr lang="en-US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789A5-DC44-4986-95C6-F9F68215A6AC}" type="datetime1">
              <a:rPr lang="fi-FI" smtClean="0"/>
              <a:t>31.1.2022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8047D6CF-C87E-4BC4-BE29-4A145BFE9851}" type="datetime1">
              <a:rPr lang="fi-FI" smtClean="0"/>
              <a:t>31.1.2022</a:t>
            </a:fld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6BCF9FB-63B8-49F0-849D-25066B742F11}" type="datetime1">
              <a:rPr lang="fi-FI" smtClean="0"/>
              <a:t>31.1.2022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uorakulmi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Suorakulmi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Suorakulmi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C964D7C4-78CD-4C9A-ADF3-BF7F58286BB1}" type="datetime1">
              <a:rPr lang="fi-FI" smtClean="0"/>
              <a:t>31.1.2022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Ryhmä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Puolivapaa piirto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Puolivapaa piirto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Puolivapaa piirto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Puolivapaa piirto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Puolivapaa piirto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Puolivapaa piirto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Puolivapaa piirto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Puolivapaa piirto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i-FI"/>
            </a:p>
          </p:txBody>
        </p:sp>
        <p:sp>
          <p:nvSpPr>
            <p:cNvPr id="15" name="Puolivapaa piirto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Puolivapaa piirto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i-FI"/>
            </a:p>
          </p:txBody>
        </p:sp>
        <p:sp>
          <p:nvSpPr>
            <p:cNvPr id="17" name="Puolivapaa piirto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Puolivapaa piirto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Puolivapaa piirto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i-FI"/>
            </a:p>
          </p:txBody>
        </p:sp>
        <p:sp>
          <p:nvSpPr>
            <p:cNvPr id="20" name="Puolivapaa piirto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Puolivapaa piirto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Puolivapaa piirto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Puolivapaa piirto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Puolivapaa piirto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Puolivapaa piirto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Puolivapaa piirto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Puolivapaa piirto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Puolivapaa piirto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Puolivapaa piirto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Puolivapaa piirto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Puolivapaa piirto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Puolivapaa piirto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Puolivapaa piirto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Puolivapaa piirto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Puolivapaa piirto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Puolivapaa piirto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Puolivapaa piirto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Puolivapaa piirto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Puolivapaa piirto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Puolivapaa piirto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Puolivapaa piirto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Puolivapaa piirto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Puolivapaa piirto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Puolivapaa piirto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Puolivapaa piirto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Puolivapaa piirto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Puolivapaa piirto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Puolivapaa piirto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Puolivapaa piirto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i-FI"/>
            </a:p>
          </p:txBody>
        </p:sp>
        <p:sp>
          <p:nvSpPr>
            <p:cNvPr id="50" name="Puolivapaa piirto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Puolivapaa piirto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Puolivapaa piirto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Puolivapaa piirto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Puolivapaa piirto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Puolivapaa piirto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Puolivapaa piirto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Puolivapaa piirto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Puolivapaa piirto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Puolivapaa piirto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Puolivapaa piirto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i-FI"/>
            </a:p>
          </p:txBody>
        </p:sp>
        <p:sp>
          <p:nvSpPr>
            <p:cNvPr id="61" name="Puolivapaa piirto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Puolivapaa piirto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Puolivapaa piirto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Puolivapaa piirto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Puolivapaa piirto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Puolivapaa piirto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i-FI"/>
            </a:p>
          </p:txBody>
        </p:sp>
        <p:sp>
          <p:nvSpPr>
            <p:cNvPr id="67" name="Puolivapaa piirto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Puolivapaa piirto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Puolivapaa piirto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i-FI"/>
            </a:p>
          </p:txBody>
        </p:sp>
        <p:sp>
          <p:nvSpPr>
            <p:cNvPr id="70" name="Puolivapaa piirto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Puolivapaa piirto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Puolivapaa piirto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Puolivapaa piirto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Puolivapaa piirto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Puolivapaa piirto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Puolivapaa piirto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Puolivapaa piirto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Puolivapaa piirto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i-FI"/>
            </a:p>
          </p:txBody>
        </p:sp>
        <p:sp>
          <p:nvSpPr>
            <p:cNvPr id="79" name="Puolivapaa piirto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Puolivapaa piirto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Puolivapaa piirto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Puolivapaa piirto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Puolivapaa piirto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Puolivapaa piirto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Puolivapaa piirto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Puolivapaa piirto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Puolivapaa piirto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Puolivapaa piirto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Puolivapaa piirto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Puolivapaa piirto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Puolivapaa piirto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Puolivapaa piirto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Puolivapaa piirto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Puolivapaa piirto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Puolivapaa piirto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Puolivapaa piirto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7" name="Puolivapaa piirto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8" name="Puolivapaa piirto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9" name="Puolivapaa piirto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Puolivapaa piirto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Puolivapaa piirto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Puolivapaa piirto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" name="Puolivapaa piirto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" name="Puolivapaa piirto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" name="Puolivapaa piirto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" name="Puolivapaa piirto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" name="Puolivapaa piirto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i-FI" sz="9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t>31.1.2022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9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fi-FI" sz="9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1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fi-FI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ssa on kangasta, pöytä, punaista, peitetty&#10;&#10;Automaattisesti luotu kuvau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Suorakulmio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Suorakulmio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3273" y="1975104"/>
            <a:ext cx="5120639" cy="2156066"/>
          </a:xfrm>
        </p:spPr>
        <p:txBody>
          <a:bodyPr rtlCol="0">
            <a:normAutofit/>
          </a:bodyPr>
          <a:lstStyle/>
          <a:p>
            <a:pPr rtl="0"/>
            <a:r>
              <a:rPr lang="fi-FI" sz="4000" b="1" dirty="0" err="1">
                <a:latin typeface="Bahnschrift SemiCondensed" panose="020B0502040204020203" pitchFamily="34" charset="0"/>
              </a:rPr>
              <a:t>TARKOITUKSenmuKAISEN</a:t>
            </a:r>
            <a:r>
              <a:rPr lang="fi-FI" sz="4000" b="1" dirty="0">
                <a:latin typeface="Bahnschrift SemiCondensed" panose="020B0502040204020203" pitchFamily="34" charset="0"/>
              </a:rPr>
              <a:t> </a:t>
            </a:r>
            <a:br>
              <a:rPr lang="fi-FI" sz="4000" b="1" dirty="0">
                <a:latin typeface="Bahnschrift SemiCondensed" panose="020B0502040204020203" pitchFamily="34" charset="0"/>
              </a:rPr>
            </a:br>
            <a:r>
              <a:rPr lang="fi-FI" sz="4000" b="1" dirty="0">
                <a:latin typeface="Bahnschrift SemiCondensed" panose="020B0502040204020203" pitchFamily="34" charset="0"/>
              </a:rPr>
              <a:t>TOIMINNAN PERUSTEET</a:t>
            </a:r>
            <a:endParaRPr lang="fi" sz="4000" b="1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925" y="4297742"/>
            <a:ext cx="4775075" cy="559656"/>
          </a:xfrm>
        </p:spPr>
        <p:txBody>
          <a:bodyPr rtlCol="0">
            <a:normAutofit/>
          </a:bodyPr>
          <a:lstStyle/>
          <a:p>
            <a:r>
              <a:rPr lang="fi" dirty="0">
                <a:solidFill>
                  <a:schemeClr val="tx1"/>
                </a:solidFill>
              </a:rPr>
              <a:t>Leena Pirnes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273312-270B-4B84-86E1-739DA3BBA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82" y="571740"/>
            <a:ext cx="10060729" cy="706645"/>
          </a:xfrm>
        </p:spPr>
        <p:txBody>
          <a:bodyPr>
            <a:normAutofit fontScale="90000"/>
          </a:bodyPr>
          <a:lstStyle/>
          <a:p>
            <a:br>
              <a:rPr lang="fi-FI" sz="4000" b="1" dirty="0"/>
            </a:br>
            <a:br>
              <a:rPr lang="fi-FI" sz="4000" b="1" dirty="0"/>
            </a:br>
            <a:endParaRPr lang="fi-FI" sz="36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274456-5A70-46E8-8085-37F600703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13" y="763481"/>
            <a:ext cx="10821878" cy="563819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>
                    <a:lumMod val="75000"/>
                  </a:schemeClr>
                </a:solidFill>
              </a:rPr>
              <a:t>Selvitä kehitysvammaisen henkilön toimintakyky ja kehitystaso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i-FI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dirty="0"/>
              <a:t> toiminta on sopivan haastavaa ja mielekästä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/>
              <a:t>Haastattele hänet tuntevia henkilöitä (saat todella tärkeää tietoa!)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dirty="0"/>
              <a:t> Kokeile ja havainnoi, mitä hän osaa.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/>
              <a:t>Toimintatason tunteminen vaikuttaa tavoitteiden asettamiseen sekä materiaalien ja menetelmien 	valitsemiseen.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sz="2400" b="1" dirty="0">
                <a:solidFill>
                  <a:schemeClr val="accent3">
                    <a:lumMod val="75000"/>
                  </a:schemeClr>
                </a:solidFill>
              </a:rPr>
              <a:t>Ole vuorovaikutustilanteessa aidosti läsnä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i-FI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dirty="0"/>
              <a:t> Odota ja anna tilaa henkilön aloitteille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/>
              <a:t>Huomaa hänen ilmauksensa ja vastaa niihin. Käytä itsekin hänen ilmaisukeinojaan.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dirty="0"/>
              <a:t>Käytä riittävän yksinkertaista ja selkeää kieltä.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/>
              <a:t>Tue puhuttuja viestejäsi toiminnan, ilmeiden, eleiden, äänenpainojen ja tilannevihjeiden 	avulla. Tarkista keskinäinen ymmärtäminen.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sz="2400" b="1" dirty="0">
                <a:solidFill>
                  <a:schemeClr val="accent3">
                    <a:lumMod val="75000"/>
                  </a:schemeClr>
                </a:solidFill>
              </a:rPr>
              <a:t>Tee yhteisestä toiminnasta motivoivaa ja mielekästä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i-FI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fi-FI" dirty="0"/>
              <a:t>Valitse menetelmät ja materiaalit kehitysvammaisen henkilö kiinnostuksen mukaan.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/>
              <a:t>Tutustu henkilön toimintaympäristöön ja haastattele lähihenkilöitä hänen kiinnostuksensa 	kohteista, tärkeistä henkilöistä ja mukavista muistoista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727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C32D8D-0B37-4BCB-8B00-862CE2DD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6331"/>
            <a:ext cx="9601202" cy="153270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7A4E3-3FDE-47C7-9721-6233C8E0C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686" y="777668"/>
            <a:ext cx="10715349" cy="5729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Aseta itsesi kehitysvammaisen ihmisen asemaan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i-FI" sz="1700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sz="1700" dirty="0"/>
              <a:t>Kuvittele, mitä asioita hän pitää merkityksellisinä ja kuinka hän näkee ja kokee 	 		ympäristönsä tapahtumat, henkilöt ja esineet. Sitä kautta saatat löytää uusia tarkoituksia ja 	merkityksiä toiminnan sisältöihin</a:t>
            </a:r>
            <a:br>
              <a:rPr lang="fi-FI" sz="1700" dirty="0"/>
            </a:br>
            <a:endParaRPr lang="fi-FI" sz="1700" dirty="0"/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Ota huomioon kehitysvammaisen henkilön ikä valitessasi menetelmiä ja materiaaleja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i-FI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dirty="0"/>
              <a:t> </a:t>
            </a:r>
            <a:r>
              <a:rPr lang="fi-FI" sz="1700" dirty="0"/>
              <a:t>Syvästi kehitysvammaisellakin aikuisella on paljon enemmän elämänkokemusta kuin 	 	      	lapsella. 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>
                <a:sym typeface="Wingdings" panose="05000000000000000000" pitchFamily="2" charset="2"/>
              </a:rPr>
              <a:t> </a:t>
            </a:r>
            <a:r>
              <a:rPr lang="fi-FI" sz="1700" dirty="0"/>
              <a:t>Valitse biologiseen ikään sopivia menetelmiä ja materiaaleja. Huomioi menetelmiä 		     	valitessasi kuitenkin ensisijaisesti henkilön mielenkiinnon kohteet.</a:t>
            </a:r>
            <a:br>
              <a:rPr lang="fi-FI" sz="1700" dirty="0"/>
            </a:br>
            <a:endParaRPr lang="fi-FI" sz="1700" dirty="0"/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Anna aikaa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>
                <a:sym typeface="Wingdings" panose="05000000000000000000" pitchFamily="2" charset="2"/>
              </a:rPr>
              <a:t> </a:t>
            </a:r>
            <a:r>
              <a:rPr lang="fi-FI" sz="1700" dirty="0"/>
              <a:t>Kehitysvammaisen henkilön kanssa toimintaan ja kommunikaatioon kuluu usein tavallista enemmän 	aikaa. 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/>
              <a:t>Ajankäytön huomioiminen toiminnan suunnittelussa on tärkeää, koska kiireen keskellä 	tärkeä 	kommunikointialoite saattaa jäädä huomaamatta ja hyvä vuorovaikutustilanne 	kokematta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9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8AE2E5-E7C8-4D39-9314-EDC8A245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93812" y="408373"/>
            <a:ext cx="9601202" cy="47957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6D87BF-96B8-4448-923B-1DA5D9028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198" y="607251"/>
            <a:ext cx="10188976" cy="5842375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Jäsennä ja selkiytä toiminta</a:t>
            </a:r>
          </a:p>
          <a:p>
            <a:pPr marL="0" indent="0">
              <a:buNone/>
            </a:pPr>
            <a:r>
              <a:rPr lang="fi-FI" sz="1700" b="1" dirty="0"/>
              <a:t>	</a:t>
            </a:r>
            <a:r>
              <a:rPr lang="fi-FI" sz="1700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b="1" dirty="0">
                <a:sym typeface="Wingdings" panose="05000000000000000000" pitchFamily="2" charset="2"/>
              </a:rPr>
              <a:t> </a:t>
            </a:r>
            <a:r>
              <a:rPr lang="fi-FI" sz="1700" dirty="0"/>
              <a:t>Toiminnan jäsentäminen luo kehitysvammaiselle henkilölle turvallisuutta ja helpottaa 	toiminnan ennakointia ja ymmärtämistä. 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>
                <a:sym typeface="Wingdings" panose="05000000000000000000" pitchFamily="2" charset="2"/>
              </a:rPr>
              <a:t> </a:t>
            </a:r>
            <a:r>
              <a:rPr lang="fi-FI" sz="1700" dirty="0"/>
              <a:t>Toiminnan suunnittelu ja valmistelu etukäteen vähentävät keskeytyksiä toimintatilanteessa. 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>
                <a:sym typeface="Wingdings" panose="05000000000000000000" pitchFamily="2" charset="2"/>
              </a:rPr>
              <a:t> </a:t>
            </a:r>
            <a:r>
              <a:rPr lang="fi-FI" sz="1700" dirty="0"/>
              <a:t>Muista tarkistaa tilan valaistus, ilmanvaihto, rauhallisuus, ergonomia ja välineiden toimivuus. 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/>
              <a:t>Mieti, kuinka saat kehitysvammaisen henkilön etukäteen tietoiseksi toiminnan sisällöstä</a:t>
            </a:r>
            <a:r>
              <a:rPr lang="fi-FI" dirty="0"/>
              <a:t>.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Auta alkuun henkilöä, jolle toiminnan aloittaminen on vaikeaa, mutta älä tee hänen puolestaan asioita.</a:t>
            </a:r>
            <a:br>
              <a:rPr lang="fi-FI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i-FI" sz="1700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sz="1700" dirty="0"/>
              <a:t>Sinulla saattaa olla käsitys, että kehitysvammainen henkilö ei ymmärrä tai hallitse asiaa, vaikka 	kyse onkin toiminnan aloittamisen vaikeudesta. Fyysinen ohjaaminen tukee kehitysvammaista 	henkilöä aloittamaan toimintansa.</a:t>
            </a:r>
            <a:br>
              <a:rPr lang="fi-FI" sz="1700" dirty="0"/>
            </a:br>
            <a:endParaRPr lang="fi-FI" sz="1700" dirty="0"/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Anna tehdä itse</a:t>
            </a:r>
          </a:p>
          <a:p>
            <a:pPr marL="0" indent="0">
              <a:buNone/>
            </a:pPr>
            <a:r>
              <a:rPr lang="fi-FI" sz="1600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i-FI" sz="1600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sz="1600" dirty="0"/>
              <a:t>Tekemällä asioita itse kehitysvammainen henkilö saa konkreettista tuntumaa toimintansa 	seurauksista, kehon liikkeistä ja käytettävistä materiaaleista. </a:t>
            </a:r>
          </a:p>
          <a:p>
            <a:pPr marL="0" indent="0">
              <a:buNone/>
            </a:pPr>
            <a:r>
              <a:rPr lang="fi-FI" sz="1600" dirty="0"/>
              <a:t>	</a:t>
            </a: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/>
              <a:t>Ohjaa ja tue toimintaa ja liikkeitä vain tarvittava määrä.</a:t>
            </a:r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18929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7F1087-B59C-43D5-8944-4F8D875FD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7642AC-6005-4134-8DBE-0A1689549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231" y="559293"/>
            <a:ext cx="10289960" cy="5969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Ole rauhallinen ja looginen, kannustava ja kiinnostunut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i-FI" sz="1700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i-FI" sz="1700" dirty="0"/>
              <a:t>On tärkeää, että odotat tarpeeksi kauan kehitysvammaisen henkilön reagoimista ja aloitetta. 	Vastaa hänen aloitteisiinsa ja ole tasapuolisen vuorovaikutteinen. 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>
                <a:sym typeface="Wingdings" panose="05000000000000000000" pitchFamily="2" charset="2"/>
              </a:rPr>
              <a:t> </a:t>
            </a:r>
            <a:r>
              <a:rPr lang="fi-FI" sz="1700" dirty="0"/>
              <a:t>Vältä itse olemasta koko ajan äänessä ja toiminnassa, näin annat hänelle mahdollisuuden 	kommunikointiin ja toimintaan. </a:t>
            </a:r>
            <a:br>
              <a:rPr lang="fi-FI" sz="1700" dirty="0"/>
            </a:br>
            <a:endParaRPr lang="fi-FI" sz="1700" dirty="0"/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Järjestä yllättäviä tilanteita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>
                <a:sym typeface="Wingdings" panose="05000000000000000000" pitchFamily="2" charset="2"/>
              </a:rPr>
              <a:t> </a:t>
            </a:r>
            <a:r>
              <a:rPr lang="fi-FI" sz="1700" dirty="0" err="1"/>
              <a:t>Rutiineita</a:t>
            </a:r>
            <a:r>
              <a:rPr lang="fi-FI" sz="1700" dirty="0"/>
              <a:t> rikkovat huumori ja yllättävät tilanteet (Esim. esine hukassa, yllätysvieras, huonekalut 	epäjärjestyksessä, yllättävät äänet jne.) mahdollistavat yhteisen elämyksen kokemisen. Hyödynnä 	näitä kokemuksia monipuolisesti. 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/>
              <a:t>Muistele, kerro ja palaa asiaan käyttämällä eleitä, äänenpainoja ja aiheeseen liittyviä esineitä</a:t>
            </a:r>
            <a:r>
              <a:rPr lang="fi-FI" dirty="0"/>
              <a:t>. 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b="1" dirty="0">
                <a:solidFill>
                  <a:schemeClr val="accent3">
                    <a:lumMod val="75000"/>
                  </a:schemeClr>
                </a:solidFill>
              </a:rPr>
              <a:t>Edistä opitun taidon yleistämistä yhteistyön avulla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>
                <a:sym typeface="Wingdings" panose="05000000000000000000" pitchFamily="2" charset="2"/>
              </a:rPr>
              <a:t> </a:t>
            </a:r>
            <a:r>
              <a:rPr lang="fi-FI" sz="1700" dirty="0"/>
              <a:t>Syvästi kehitysvammaisen ihmisen on vaikea yleistää ja soveltaa opittua taitoa uusiin tilanteisiin, 	kun esimerkiksi paikka, henkilöt tai välineet muuttuvat. </a:t>
            </a:r>
          </a:p>
          <a:p>
            <a:pPr marL="0" indent="0">
              <a:buNone/>
            </a:pPr>
            <a:r>
              <a:rPr lang="fi-FI" sz="1700" dirty="0"/>
              <a:t>	</a:t>
            </a:r>
            <a:r>
              <a:rPr lang="fi-FI" sz="1700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fi-FI" sz="1700" dirty="0">
                <a:sym typeface="Wingdings" panose="05000000000000000000" pitchFamily="2" charset="2"/>
              </a:rPr>
              <a:t> </a:t>
            </a:r>
            <a:r>
              <a:rPr lang="fi-FI" sz="1700" dirty="0"/>
              <a:t>Tee yhteistyötä muiden lähihenkilöiden kanssa, jotta uusi taito siirtyisi mahdollisimman moneen 	tilanteeseen ja ympäristöön. Yleistäminen tulisi aloittaa pienistä muutoksista, joihin myöhemmin 	lisätään uusia elementtejä.</a:t>
            </a:r>
          </a:p>
        </p:txBody>
      </p:sp>
    </p:spTree>
    <p:extLst>
      <p:ext uri="{BB962C8B-B14F-4D97-AF65-F5344CB8AC3E}">
        <p14:creationId xmlns:p14="http://schemas.microsoft.com/office/powerpoint/2010/main" val="130912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2_TF56410444" id="{675667E8-4F91-425F-91CB-F4277F6258F6}" vid="{64E83926-0827-417F-9F5B-EAA7F6CAA930}"/>
    </a:ext>
  </a:extLst>
</a:theme>
</file>

<file path=ppt/theme/theme2.xml><?xml version="1.0" encoding="utf-8"?>
<a:theme xmlns:a="http://schemas.openxmlformats.org/drawingml/2006/main" name="LeavesAlbum_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vesAlbum_16x9.potx" id="{207E927A-870C-40A9-A0C9-6A0F923FA606}" vid="{25473F50-883B-400D-AAE8-2B76456C40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{86215070-F3AC-4F3B-8077-0093E261355D}tf56410444_win32</Template>
  <TotalTime>5</TotalTime>
  <Words>606</Words>
  <Application>Microsoft Office PowerPoint</Application>
  <PresentationFormat>Laajakuva</PresentationFormat>
  <Paragraphs>42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4" baseType="lpstr">
      <vt:lpstr>Arial</vt:lpstr>
      <vt:lpstr>Avenir Next LT Pro</vt:lpstr>
      <vt:lpstr>Avenir Next LT Pro Light</vt:lpstr>
      <vt:lpstr>Bahnschrift SemiCondensed</vt:lpstr>
      <vt:lpstr>Calibri</vt:lpstr>
      <vt:lpstr>Cambria</vt:lpstr>
      <vt:lpstr>Garamond</vt:lpstr>
      <vt:lpstr>SavonVTI</vt:lpstr>
      <vt:lpstr>LeavesAlbum_16x9</vt:lpstr>
      <vt:lpstr>TARKOITUKSenmuKAISEN  TOIMINNAN PERUSTEET</vt:lpstr>
      <vt:lpstr>  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TARKOITUKSenmuKAISEN  TOIMINNAN PERUSTEET</dc:title>
  <dc:creator>Pirnes Leena</dc:creator>
  <cp:lastModifiedBy>Pirnes Leena</cp:lastModifiedBy>
  <cp:revision>1</cp:revision>
  <dcterms:created xsi:type="dcterms:W3CDTF">2022-01-31T11:26:38Z</dcterms:created>
  <dcterms:modified xsi:type="dcterms:W3CDTF">2022-01-31T11:31:50Z</dcterms:modified>
</cp:coreProperties>
</file>