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71" r:id="rId3"/>
    <p:sldId id="268" r:id="rId4"/>
    <p:sldId id="270" r:id="rId5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299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922E12-2FC3-467C-A653-AE4B6F54727A}" type="datetime1">
              <a:rPr lang="fi-FI" smtClean="0"/>
              <a:t>31.1.2022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D6C94-8BF0-4E4C-803C-F0DFEB550DC5}" type="datetime1">
              <a:rPr lang="fi-FI" smtClean="0"/>
              <a:pPr/>
              <a:t>31.1.2022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29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Ryhmä 103" descr="Useiden kukkien ryhmä dian alalaidassa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Puolivapaa piirto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" name="Rivi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Puolivapaa piirto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11" name="Ryhmä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3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4" name="Puolivapaa piirto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15" name="Puolivapaa piirto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20" name="Ryhmä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2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23" name="Puolivapaa piirto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Puolivapaa piirto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8" name="Puolivapaa piirto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9" name="Puolivapaa piirto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0" name="Puolivapaa piirto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Rivi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8" name="Soikio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9" name="Soikio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40" name="Soikio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41" name="Ryhmä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Puolivapaa piirto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3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4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5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46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47" name="Puolivapaa piirto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Soikio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53" name="Puolivapaa piirto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Rivi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6" name="Ryhmä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Puolivapaa piirto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58" name="Puolivapaa piirto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59" name="Puolivapaa piirto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60" name="Puolivapaa piirto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1" name="Puolivapaa piirto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2" name="Puolivapaa piirto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3" name="Puolivapaa piirto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4" name="Puolivapaa piirto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grpSp>
          <p:nvGrpSpPr>
            <p:cNvPr id="65" name="Ryhmä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Puolivapaa piirto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68" name="Puolivapaa piirto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69" name="Puolivapaa piirto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0" name="Puolivapaa piirto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1" name="Puolivapaa piirto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2" name="Puolivapaa piirto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3" name="Puolivapaa piirto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4" name="Puolivapaa piirto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5" name="Puolivapaa piirto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6" name="Rivi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7" name="Puolivapaa piirto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8" name="Puolivapaa piirto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79" name="Puolivapaa piirto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0" name="Puolivapaa piirto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1" name="Puolivapaa piirto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2" name="Puolivapaa piirto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3" name="Soikio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4" name="Soikio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85" name="Soikio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86" name="Ryhmä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Puolivapaa piirto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8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89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0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91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  <p:sp>
          <p:nvSpPr>
            <p:cNvPr id="92" name="Puolivapaa piirto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3" name="Puolivapaa piirto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4" name="Puolivapaa piirto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5" name="Puolivapaa piirto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6" name="Puolivapaa piirto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97" name="Soikio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98" name="Ryhmä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Puolivapaa piirto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0" name="Puolivapaa piirto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1" name="Puolivapaa piirto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02" name="Puolivapaa piirto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  <p:sp>
            <p:nvSpPr>
              <p:cNvPr id="103" name="Puolivapaa piirto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i-FI" noProof="0"/>
              <a:t>Muokkaa alaotsikon perustyyliä napsautt.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B4C20-C239-4AEC-AEAB-D7C2A395D555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BC0495-8993-4095-A573-F8C96467A4E6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66D255-DB54-4E48-B2DF-D0A5E67E6B6F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Ryhmä 83" descr="Kukkia dian vasemmassa reunassa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8" name="Soikio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9" name="Ryhmä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Puolivapaa piirto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11" name="Puolivapaa piirto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12" name="Puolivapaa piirto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Soikio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20" name="Puolivapaa piirto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21" name="Puolivapaa piirto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23" name="Ryhmä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Puolivapaa piirto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5" name="Rivi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6" name="Puolivapaa piirto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7" name="Puolivapaa piirto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8" name="Puolivapaa piirto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29" name="Soikio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sp>
          <p:nvSpPr>
            <p:cNvPr id="30" name="Puolivapaa piirto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1" name="Puolivapaa piirto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sp>
          <p:nvSpPr>
            <p:cNvPr id="32" name="Puolivapaa piirto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i-FI" noProof="0" dirty="0"/>
            </a:p>
          </p:txBody>
        </p:sp>
        <p:grpSp>
          <p:nvGrpSpPr>
            <p:cNvPr id="33" name="Ryhmä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Puolivapaa piirto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5" name="Puolivapaa piirto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6" name="Puolivapaa piirto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7" name="Puolivapaa piirto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8" name="Puolivapaa piirto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grpSp>
        <p:nvGrpSpPr>
          <p:cNvPr id="83" name="Ryhmä 82" descr="Kukkia dian oikeassa reunassa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Puolivapaa piirto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3" name="Puolivapaa piirto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Rivi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fi-FI" noProof="0" dirty="0"/>
            </a:p>
          </p:txBody>
        </p:sp>
        <p:sp>
          <p:nvSpPr>
            <p:cNvPr id="46" name="Puolivapaa piirto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0" name="Puolivapaa piirto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1" name="Puolivapaa piirto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2" name="Rivi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3" name="Puolivapaa piirto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4" name="Puolivapaa piirto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5" name="Puolivapaa piirto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6" name="Puolivapaa piirto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7" name="Puolivapaa piirto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58" name="Puolivapaa piirto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59" name="Ryhmä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Puolivapaa piirto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6" name="Puolivapaa piirto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7" name="Puolivapaa piirto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grpSp>
          <p:nvGrpSpPr>
            <p:cNvPr id="60" name="Ryhmä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Puolivapaa piirto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2" name="Puolivapaa piirto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3" name="Puolivapaa piirto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4" name="Soikio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437413-1DCD-4D38-813B-EA90CA3D7996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2253A3-4A58-4A84-AFA0-4A10170AF711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9753F3-EEA4-42B5-B493-867C70EA1907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1ACDF0-2120-4103-9798-FC77E184DDF5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72DB97-779C-44AA-B913-9111F2B1208A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Ryhmä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Puolivapaa piirto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Puolivapaa piirto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A6732-5344-4890-AE10-765378E4C379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fi-FI" noProof="0" smtClean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Ryhmä 62" descr="Yksittäinen kukka dian oikeassa reunassa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Puolivapaa piirto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9" name="Rivi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0" name="Puolivapaa piirto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1" name="Puolivapaa piirto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2" name="Puolivapaa piirto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3" name="Puolivapaa piirto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6" name="Puolivapaa piirto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7" name="Puolivapaa piirto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8" name="Puolivapaa piirto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</p:grpSp>
      <p:grpSp>
        <p:nvGrpSpPr>
          <p:cNvPr id="62" name="Ryhmä 61" descr="Kukkia dian vasemmassa reunassa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Puolivapaa piirto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0" name="Rivi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1" name="Puolivapaa piirto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2" name="Puolivapaa piirto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3" name="Puolivapaa piirto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4" name="Puolivapaa piirto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5" name="Puolivapaa piirto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6" name="Puolivapaa piirto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7" name="Rivi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8" name="Puolivapaa piirto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19" name="Puolivapaa piirto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0" name="Puolivapaa piirto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1" name="Puolivapaa piirto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2" name="Puolivapaa piirto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3" name="Puolivapaa piirto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4" name="Puolivapaa piirto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5" name="Puolivapaa piirto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6" name="Rivi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27" name="Puolivapaa piirto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28" name="Ryhmä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Puolivapaa piirto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30" name="Puolivapaa piirto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</p:grpSp>
        <p:sp>
          <p:nvSpPr>
            <p:cNvPr id="31" name="Soikio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2" name="Puolivapaa piirto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3" name="Puolivapaa piirto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4" name="Puolivapaa piirto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5" name="Puolivapaa piirto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6" name="Puolivapaa piirto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37" name="Puolivapaa piirto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4" name="Soikio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sp>
          <p:nvSpPr>
            <p:cNvPr id="45" name="Puolivapaa piirto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 dirty="0"/>
            </a:p>
          </p:txBody>
        </p:sp>
        <p:grpSp>
          <p:nvGrpSpPr>
            <p:cNvPr id="49" name="Ryhmä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Puolivapaa piirto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1" name="Rivi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2" name="Puolivapaa piirto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3" name="Puolivapaa piirto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4" name="Puolivapaa piirto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5" name="Soikio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fi-FI" noProof="0" dirty="0"/>
              </a:p>
            </p:txBody>
          </p:sp>
        </p:grpSp>
        <p:grpSp>
          <p:nvGrpSpPr>
            <p:cNvPr id="56" name="Ryhmä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Puolivapaa piirto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8" name="Puolivapaa piirto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59" name="Puolivapaa piirto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0" name="Puolivapaa piirto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 dirty="0"/>
              </a:p>
            </p:txBody>
          </p:sp>
          <p:sp>
            <p:nvSpPr>
              <p:cNvPr id="61" name="Puolivapaa piirto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fi-FI" noProof="0" dirty="0"/>
              </a:p>
            </p:txBody>
          </p:sp>
        </p:grp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 dirty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D52B781-DB74-4716-8777-59678D8149EB}" type="datetime1">
              <a:rPr lang="fi-FI" noProof="0" smtClean="0"/>
              <a:t>31.1.2022</a:t>
            </a:fld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nArvcWaH6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6267" y="1693334"/>
            <a:ext cx="10913533" cy="1557772"/>
          </a:xfrm>
        </p:spPr>
        <p:txBody>
          <a:bodyPr rtlCol="0">
            <a:normAutofit fontScale="90000"/>
          </a:bodyPr>
          <a:lstStyle/>
          <a:p>
            <a:r>
              <a:rPr lang="fi-FI" sz="6000" b="1" dirty="0"/>
              <a:t>Esioperationaalinen eli HAVAINTOIHIN PERUSTUVA VAIHE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50319" y="3556000"/>
            <a:ext cx="7091361" cy="838200"/>
          </a:xfrm>
        </p:spPr>
        <p:txBody>
          <a:bodyPr rtlCol="0">
            <a:normAutofit fontScale="70000" lnSpcReduction="20000"/>
          </a:bodyPr>
          <a:lstStyle/>
          <a:p>
            <a:r>
              <a:rPr lang="fi-FI" sz="4000" b="1" dirty="0"/>
              <a:t>Keskivaikeasti kehitysvammainen</a:t>
            </a:r>
          </a:p>
          <a:p>
            <a:r>
              <a:rPr lang="fi-FI" sz="3200" b="1" dirty="0"/>
              <a:t>(Vastaa noin 2 – 7v. Lapsen kehitystasoa)</a:t>
            </a:r>
          </a:p>
        </p:txBody>
      </p:sp>
    </p:spTree>
    <p:extLst>
      <p:ext uri="{BB962C8B-B14F-4D97-AF65-F5344CB8AC3E}">
        <p14:creationId xmlns:p14="http://schemas.microsoft.com/office/powerpoint/2010/main" val="29424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6400" y="109056"/>
            <a:ext cx="11582400" cy="1174459"/>
          </a:xfrm>
        </p:spPr>
        <p:txBody>
          <a:bodyPr>
            <a:normAutofit fontScale="90000"/>
          </a:bodyPr>
          <a:lstStyle/>
          <a:p>
            <a:br>
              <a:rPr lang="fi-FI" sz="3600" b="1" dirty="0"/>
            </a:br>
            <a:br>
              <a:rPr lang="fi-FI" sz="3600" b="1" dirty="0"/>
            </a:br>
            <a:r>
              <a:rPr lang="fi-FI" sz="3600" b="1" dirty="0"/>
              <a:t>YLEISTÄ ESIOPERATIONAALISESTA KAUDESTA </a:t>
            </a:r>
            <a:br>
              <a:rPr lang="fi-FI" sz="3600" b="1" dirty="0"/>
            </a:br>
            <a:endParaRPr lang="sv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0831" y="1174458"/>
            <a:ext cx="10337635" cy="557448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Vaikea erottaa ajattelua ja tekoja toisistaan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>
                <a:solidFill>
                  <a:srgbClr val="7030A0"/>
                </a:solidFill>
              </a:rPr>
              <a:t>Ajattelu on vielä hyvin itsekeskeistä </a:t>
            </a:r>
            <a:r>
              <a:rPr lang="fi-FI" sz="2400" b="1" dirty="0"/>
              <a:t>(egosentristä), toisen asemaan asettuminen on vaikeaa. Ajattelu on maagista: Yksilön voi kokea syyllisyyttä ajattelustaan esim. toivoo jonkun satuttavan itsensä ja sitten sattuu jotakin </a:t>
            </a:r>
            <a:br>
              <a:rPr lang="fi-FI" sz="2400" b="1" dirty="0"/>
            </a:br>
            <a:r>
              <a:rPr lang="fi-FI" sz="2400" b="1" dirty="0"/>
              <a:t>	</a:t>
            </a:r>
            <a:r>
              <a:rPr lang="fi-FI" sz="2400" b="1" dirty="0">
                <a:sym typeface="Wingdings" panose="05000000000000000000" pitchFamily="2" charset="2"/>
              </a:rPr>
              <a:t> miettii aiheuttiko ajatus tapaturman.</a:t>
            </a:r>
            <a:br>
              <a:rPr lang="fi-FI" sz="2400" b="1" dirty="0"/>
            </a:br>
            <a:endParaRPr lang="fi-FI" sz="2400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>
                <a:solidFill>
                  <a:srgbClr val="7030A0"/>
                </a:solidFill>
              </a:rPr>
              <a:t>Moraalisessa ajattelussa yksilö harkitsee asioita vain seurauksien näkökulmasta.</a:t>
            </a:r>
            <a:br>
              <a:rPr lang="fi-FI" sz="2400" b="1" dirty="0">
                <a:solidFill>
                  <a:srgbClr val="7030A0"/>
                </a:solidFill>
              </a:rPr>
            </a:br>
            <a:endParaRPr lang="fi-FI" sz="2400" b="1" dirty="0">
              <a:solidFill>
                <a:srgbClr val="7030A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sz="2400" b="1" dirty="0"/>
              <a:t>Osaa luokitella asioita yhden ominaisuuden perusteella esim. kaikki punaiset esineet, kaikki autot.</a:t>
            </a:r>
            <a:br>
              <a:rPr lang="fi-FI" sz="2400" b="1" dirty="0"/>
            </a:br>
            <a:endParaRPr lang="fi-FI" sz="2400" b="1" dirty="0"/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sz="2400" b="1" dirty="0">
                <a:sym typeface="Wingdings" panose="05000000000000000000" pitchFamily="2" charset="2"/>
              </a:rPr>
              <a:t>Ajattelu sitoutunut omaan näkökulmaan (vaikea ymmärtää, että huone näyttää erilaiselta toisella puolella huonetta olevalle)</a:t>
            </a:r>
          </a:p>
          <a:p>
            <a:endParaRPr lang="sv-FI" b="1" dirty="0"/>
          </a:p>
        </p:txBody>
      </p:sp>
    </p:spTree>
    <p:extLst>
      <p:ext uri="{BB962C8B-B14F-4D97-AF65-F5344CB8AC3E}">
        <p14:creationId xmlns:p14="http://schemas.microsoft.com/office/powerpoint/2010/main" val="199533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0934" y="220134"/>
            <a:ext cx="11343746" cy="526486"/>
          </a:xfrm>
        </p:spPr>
        <p:txBody>
          <a:bodyPr>
            <a:noAutofit/>
          </a:bodyPr>
          <a:lstStyle/>
          <a:p>
            <a:r>
              <a:rPr lang="fi-FI" sz="3200" b="1" u="sng" dirty="0">
                <a:solidFill>
                  <a:schemeClr val="accent6">
                    <a:lumMod val="75000"/>
                  </a:schemeClr>
                </a:solidFill>
              </a:rPr>
              <a:t>ESIKÄSITTEELLINEN KAUSI  </a:t>
            </a:r>
            <a:r>
              <a:rPr lang="fi-FI" sz="2000" b="1" i="1" u="sng" dirty="0">
                <a:solidFill>
                  <a:schemeClr val="accent6">
                    <a:lumMod val="75000"/>
                  </a:schemeClr>
                </a:solidFill>
              </a:rPr>
              <a:t>vastaa n. 2 - 4v. kehitystasoa</a:t>
            </a:r>
            <a:endParaRPr lang="sv-FI" sz="2000" b="1" i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2206" y="878682"/>
            <a:ext cx="10787327" cy="5979318"/>
          </a:xfrm>
        </p:spPr>
        <p:txBody>
          <a:bodyPr>
            <a:normAutofit/>
          </a:bodyPr>
          <a:lstStyle/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b="1" dirty="0"/>
              <a:t>Kielellinen ajattelu alkaa kehittyä </a:t>
            </a:r>
            <a:r>
              <a:rPr lang="fi-FI" b="1" dirty="0">
                <a:sym typeface="Wingdings" panose="05000000000000000000" pitchFamily="2" charset="2"/>
              </a:rPr>
              <a:t> Kieli mahdollistaa ajattelun </a:t>
            </a:r>
            <a:br>
              <a:rPr lang="fi-FI" b="1" dirty="0">
                <a:sym typeface="Wingdings" panose="05000000000000000000" pitchFamily="2" charset="2"/>
              </a:rPr>
            </a:br>
            <a:r>
              <a:rPr lang="fi-FI" b="1" i="1" u="sng" dirty="0">
                <a:sym typeface="Wingdings" panose="05000000000000000000" pitchFamily="2" charset="2"/>
              </a:rPr>
              <a:t>HUOM! Kommunikointikeinojen valikoiman mahdollistaminen</a:t>
            </a:r>
            <a:endParaRPr lang="fi-FI" b="1" i="1" u="sng" dirty="0"/>
          </a:p>
          <a:p>
            <a:pPr marL="285750" indent="-285750" fontAlgn="ctr">
              <a:buFont typeface="Wingdings" panose="05000000000000000000" pitchFamily="2" charset="2"/>
              <a:buChar char="§"/>
            </a:pPr>
            <a:r>
              <a:rPr lang="fi-FI" b="1" dirty="0"/>
              <a:t>Sanojen merkitys kasvaa</a:t>
            </a:r>
            <a:endParaRPr lang="sv-FI" b="1" dirty="0"/>
          </a:p>
          <a:p>
            <a:pPr marL="45720" indent="0" fontAlgn="ctr">
              <a:buNone/>
            </a:pPr>
            <a:r>
              <a:rPr lang="fi-FI" dirty="0">
                <a:sym typeface="Wingdings" panose="05000000000000000000" pitchFamily="2" charset="2"/>
              </a:rPr>
              <a:t>	 </a:t>
            </a:r>
            <a:r>
              <a:rPr lang="fi-FI" sz="1800" dirty="0"/>
              <a:t>taitavampi kielenkäyttö ja esineiden hyödyntäminen arjessa ja mielikuvitusleikeissä</a:t>
            </a:r>
            <a:endParaRPr lang="sv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u="sng" dirty="0"/>
              <a:t>SYMBOLIFUNKTION SYNTYMINEN</a:t>
            </a:r>
            <a:br>
              <a:rPr lang="fi-FI" b="1" u="sng" dirty="0"/>
            </a:br>
            <a:r>
              <a:rPr lang="fi-FI" b="1" dirty="0">
                <a:solidFill>
                  <a:schemeClr val="accent6">
                    <a:lumMod val="75000"/>
                  </a:schemeClr>
                </a:solidFill>
              </a:rPr>
              <a:t>Yksilö ymmärtää jonkin sanan tai käsitteen tarkoittavan tiettyä kohdetta. Tämä nopeuttaa ajattelua ratkaisevasti.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dirty="0"/>
              <a:t>Havainnot ja muisti edelleen konkreettisten havaintojen varassa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>
                <a:sym typeface="Wingdings" panose="05000000000000000000" pitchFamily="2" charset="2"/>
              </a:rPr>
              <a:t>Viivästynyt jäljittely: </a:t>
            </a:r>
            <a:r>
              <a:rPr lang="fi-FI" dirty="0">
                <a:sym typeface="Wingdings" panose="05000000000000000000" pitchFamily="2" charset="2"/>
              </a:rPr>
              <a:t>Yksilö jäljittelee aiemmin näkemäänsä mallia esim. leikki puhelimen käyttö, kirjoittaminen ja lukeminen leikisti, tupakan poltto leikisti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>
                <a:sym typeface="Wingdings" panose="05000000000000000000" pitchFamily="2" charset="2"/>
              </a:rPr>
              <a:t>Tunnekokemukset ovat voimakkaasti mukana kaikessa toiminnassa</a:t>
            </a:r>
            <a:br>
              <a:rPr lang="fi-FI" b="1" dirty="0">
                <a:sym typeface="Wingdings" panose="05000000000000000000" pitchFamily="2" charset="2"/>
              </a:rPr>
            </a:br>
            <a:endParaRPr lang="fi-FI" b="1" dirty="0">
              <a:sym typeface="Wingdings" panose="05000000000000000000" pitchFamily="2" charset="2"/>
            </a:endParaRPr>
          </a:p>
          <a:p>
            <a:r>
              <a:rPr lang="fi-FI" b="1" dirty="0">
                <a:sym typeface="Wingdings" panose="05000000000000000000" pitchFamily="2" charset="2"/>
              </a:rPr>
              <a:t>Päättelyä ohjaa voimakkaasti yksilön omat toiveet ja halut </a:t>
            </a:r>
          </a:p>
          <a:p>
            <a:pPr marL="45720" indent="0">
              <a:buNone/>
            </a:pPr>
            <a:r>
              <a:rPr lang="fi-FI" dirty="0">
                <a:sym typeface="Wingdings" panose="05000000000000000000" pitchFamily="2" charset="2"/>
              </a:rPr>
              <a:t>	 kieltäytyy hyväksymästä tosiasioita, jotka ovat hänen toiveidensa tiellä.</a:t>
            </a:r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43340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6544" y="244368"/>
            <a:ext cx="10608815" cy="506386"/>
          </a:xfrm>
        </p:spPr>
        <p:txBody>
          <a:bodyPr>
            <a:normAutofit fontScale="90000"/>
          </a:bodyPr>
          <a:lstStyle/>
          <a:p>
            <a:r>
              <a:rPr lang="fi-FI" sz="3200" b="1" u="sng" dirty="0">
                <a:solidFill>
                  <a:schemeClr val="accent6">
                    <a:lumMod val="75000"/>
                  </a:schemeClr>
                </a:solidFill>
              </a:rPr>
              <a:t>INTUITIIVINEN KAUSI  </a:t>
            </a:r>
            <a:r>
              <a:rPr lang="fi-FI" sz="2000" b="1" i="1" u="sng" dirty="0">
                <a:solidFill>
                  <a:schemeClr val="accent6">
                    <a:lumMod val="75000"/>
                  </a:schemeClr>
                </a:solidFill>
              </a:rPr>
              <a:t>vastaa n. 4 –7 v. lapsen kehitystasoa</a:t>
            </a:r>
            <a:endParaRPr lang="sv-FI" sz="2000" b="1" i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6086" y="864066"/>
            <a:ext cx="11148893" cy="59177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Yksilöllä on monenlaisia ajattelutoimintoja, mutta hän ei ole vielä selvillä säännöistä, joita noudattaa ajattelussaan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 voi ratkaista ongelmia oikein, mutta ei osaa selittää miten päätyi lopputulokseen</a:t>
            </a:r>
            <a:endParaRPr lang="fi-FI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Ajattelu suuressa määrin ympäristön mallien mukainen </a:t>
            </a:r>
            <a:r>
              <a:rPr lang="fi-FI" sz="1800" i="1" dirty="0"/>
              <a:t>(Millaista mallia puheillasi, eleilläsi ja teoillasi näytät?)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b="1" dirty="0"/>
              <a:t>Sanonnat ymmärretään kirjaimellisesti ja konkreettisesti</a:t>
            </a:r>
            <a:r>
              <a:rPr lang="fi-FI" sz="1800" b="1" dirty="0"/>
              <a:t> </a:t>
            </a:r>
            <a:r>
              <a:rPr lang="fi-FI" sz="1800" dirty="0"/>
              <a:t>(esim. mustasukkainen, kaksikielinen) </a:t>
            </a:r>
            <a:r>
              <a:rPr lang="fi-FI" sz="1600" u="sng" dirty="0">
                <a:sym typeface="Wingdings" panose="05000000000000000000" pitchFamily="2" charset="2"/>
              </a:rPr>
              <a:t> kuvat auttavat jäsentämään arkea. Jos tulee muutos, kuvakortti kertoo muutoksen</a:t>
            </a:r>
            <a:br>
              <a:rPr lang="fi-FI" sz="1800" dirty="0"/>
            </a:br>
            <a:endParaRPr lang="fi-FI" sz="18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i-FI" b="1" u="sng" dirty="0"/>
              <a:t>SÄILYVYYSKÄSITYKSEN PUUTTUMINEN</a:t>
            </a:r>
            <a:br>
              <a:rPr lang="fi-FI" b="1" u="sng" dirty="0"/>
            </a:br>
            <a:r>
              <a:rPr lang="fi-FI" sz="18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Esineiden koon, tilavuuden tai lukumäärän ajatellaan muuttuvan, kun niitä muovataan toisen muotoisiksi, kun nestettä kaadetaan eri korkuiseen astiaan tai ryhmitellään uudelleen.</a:t>
            </a:r>
          </a:p>
          <a:p>
            <a:pPr marL="45720" indent="0">
              <a:buNone/>
            </a:pPr>
            <a:r>
              <a:rPr lang="fi-FI" sz="1800" dirty="0">
                <a:sym typeface="Wingdings" panose="05000000000000000000" pitchFamily="2" charset="2"/>
              </a:rPr>
              <a:t>	 Ajattelua määrittää välitön havaintovaikutelma  </a:t>
            </a:r>
            <a:br>
              <a:rPr lang="fi-FI" sz="1800" dirty="0">
                <a:sym typeface="Wingdings" panose="05000000000000000000" pitchFamily="2" charset="2"/>
              </a:rPr>
            </a:br>
            <a:r>
              <a:rPr lang="fi-FI" sz="1800" dirty="0">
                <a:sym typeface="Wingdings" panose="05000000000000000000" pitchFamily="2" charset="2"/>
              </a:rPr>
              <a:t>		- Yksilön on vaikea päätellä tavalla, joka on ristiriidassa omiin havaintoihin 			   perustuvan vaikutelman </a:t>
            </a:r>
            <a:r>
              <a:rPr lang="fi-FI" sz="1800">
                <a:sym typeface="Wingdings" panose="05000000000000000000" pitchFamily="2" charset="2"/>
              </a:rPr>
              <a:t>kanssa.</a:t>
            </a:r>
            <a:endParaRPr lang="fi-FI" sz="1600" b="1" dirty="0">
              <a:sym typeface="Wingdings" panose="05000000000000000000" pitchFamily="2" charset="2"/>
            </a:endParaRPr>
          </a:p>
          <a:p>
            <a:pPr marL="45720" indent="0">
              <a:buNone/>
            </a:pPr>
            <a:r>
              <a:rPr lang="fi-FI" sz="1600" b="1" dirty="0">
                <a:sym typeface="Wingdings" panose="05000000000000000000" pitchFamily="2" charset="2"/>
              </a:rPr>
              <a:t>VIDEO: </a:t>
            </a:r>
            <a:r>
              <a:rPr lang="en-US" sz="1600" b="1" dirty="0">
                <a:sym typeface="Wingdings" panose="05000000000000000000" pitchFamily="2" charset="2"/>
              </a:rPr>
              <a:t>A typical child on Piaget's conservation tasks</a:t>
            </a:r>
            <a:r>
              <a:rPr lang="fi-FI" sz="1600" b="1" dirty="0">
                <a:sym typeface="Wingdings" panose="05000000000000000000" pitchFamily="2" charset="2"/>
              </a:rPr>
              <a:t> </a:t>
            </a:r>
            <a:r>
              <a:rPr lang="fi-FI" sz="1600" dirty="0">
                <a:sym typeface="Wingdings" panose="05000000000000000000" pitchFamily="2" charset="2"/>
              </a:rPr>
              <a:t>(Säilyvyyskäsityksen puuttumisen havainnollistaminen, 4½v.lapsi) </a:t>
            </a:r>
            <a:r>
              <a:rPr lang="sv-FI" sz="1600" dirty="0">
                <a:hlinkClick r:id="rId2"/>
              </a:rPr>
              <a:t>https://www.youtube.com/watch?v=gnArvcWaH6I</a:t>
            </a:r>
            <a:r>
              <a:rPr lang="sv-FI" sz="1600" dirty="0"/>
              <a:t>  (n. 3½ min.)</a:t>
            </a:r>
            <a:endParaRPr lang="fi-FI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endParaRPr lang="fi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88998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UKAT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330_TF03098890" id="{E82BAAF3-35CC-4770-AFC4-577C1F08916E}" vid="{9A4259D0-79DF-46A3-9D6F-84472FA72FDD}"/>
    </a:ext>
  </a:extLst>
</a:theme>
</file>

<file path=ppt/theme/theme2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Violetit kukat sinisellä taustalla (laajakuva)</Template>
  <TotalTime>212</TotalTime>
  <Words>408</Words>
  <Application>Microsoft Office PowerPoint</Application>
  <PresentationFormat>Laajakuva</PresentationFormat>
  <Paragraphs>28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Schoolbook</vt:lpstr>
      <vt:lpstr>Wingdings</vt:lpstr>
      <vt:lpstr>KUKAT 16X9</vt:lpstr>
      <vt:lpstr>Esioperationaalinen eli HAVAINTOIHIN PERUSTUVA VAIHE</vt:lpstr>
      <vt:lpstr>  YLEISTÄ ESIOPERATIONAALISESTA KAUDESTA  </vt:lpstr>
      <vt:lpstr>ESIKÄSITTEELLINEN KAUSI  vastaa n. 2 - 4v. kehitystasoa</vt:lpstr>
      <vt:lpstr>INTUITIIVINEN KAUSI  vastaa n. 4 –7 v. lapsen kehitystasoa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ESIOPERATIONAALINEN KAUSI</dc:title>
  <dc:creator>Leena Pirnes</dc:creator>
  <cp:lastModifiedBy>Pirnes Leena</cp:lastModifiedBy>
  <cp:revision>32</cp:revision>
  <dcterms:created xsi:type="dcterms:W3CDTF">2019-04-04T17:34:41Z</dcterms:created>
  <dcterms:modified xsi:type="dcterms:W3CDTF">2022-01-31T08:20:56Z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