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A0D69-260E-45B1-B153-8C3CEE95486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5285F0F-63A3-4820-AAA4-F66AEA709AA7}">
      <dgm:prSet/>
      <dgm:spPr/>
      <dgm:t>
        <a:bodyPr/>
        <a:lstStyle/>
        <a:p>
          <a:pPr algn="ctr"/>
          <a:r>
            <a:rPr lang="en-US" dirty="0"/>
            <a:t>- </a:t>
          </a:r>
          <a:r>
            <a:rPr lang="en-US" dirty="0" err="1"/>
            <a:t>Pohdi</a:t>
          </a:r>
          <a:r>
            <a:rPr lang="en-US" dirty="0"/>
            <a:t> </a:t>
          </a:r>
          <a:r>
            <a:rPr lang="en-US" dirty="0" err="1"/>
            <a:t>millaista</a:t>
          </a:r>
          <a:r>
            <a:rPr lang="en-US" dirty="0"/>
            <a:t> </a:t>
          </a:r>
          <a:r>
            <a:rPr lang="en-US" dirty="0" err="1"/>
            <a:t>sisäinen</a:t>
          </a:r>
          <a:r>
            <a:rPr lang="en-US" dirty="0"/>
            <a:t> </a:t>
          </a:r>
          <a:r>
            <a:rPr lang="en-US" dirty="0" err="1"/>
            <a:t>yrittäjyys</a:t>
          </a:r>
          <a:r>
            <a:rPr lang="en-US" dirty="0"/>
            <a:t>/</a:t>
          </a:r>
          <a:r>
            <a:rPr lang="en-US" dirty="0" err="1"/>
            <a:t>yrittäjämäinen</a:t>
          </a:r>
          <a:r>
            <a:rPr lang="en-US" dirty="0"/>
            <a:t> </a:t>
          </a:r>
          <a:r>
            <a:rPr lang="en-US" dirty="0" err="1"/>
            <a:t>toiminta</a:t>
          </a:r>
          <a:r>
            <a:rPr lang="en-US" dirty="0"/>
            <a:t> </a:t>
          </a:r>
          <a:r>
            <a:rPr lang="en-US" dirty="0" err="1"/>
            <a:t>voisi</a:t>
          </a:r>
          <a:r>
            <a:rPr lang="en-US" dirty="0"/>
            <a:t> olla?</a:t>
          </a:r>
        </a:p>
      </dgm:t>
    </dgm:pt>
    <dgm:pt modelId="{C9F05DE1-ECB6-40E7-8B71-4022BC0570EC}" type="parTrans" cxnId="{4C932219-E08D-48DC-A02A-8AC44FF117BD}">
      <dgm:prSet/>
      <dgm:spPr/>
      <dgm:t>
        <a:bodyPr/>
        <a:lstStyle/>
        <a:p>
          <a:endParaRPr lang="en-US"/>
        </a:p>
      </dgm:t>
    </dgm:pt>
    <dgm:pt modelId="{A751E963-C8D4-4831-B2CF-98C0B952E9E0}" type="sibTrans" cxnId="{4C932219-E08D-48DC-A02A-8AC44FF117BD}">
      <dgm:prSet/>
      <dgm:spPr/>
      <dgm:t>
        <a:bodyPr/>
        <a:lstStyle/>
        <a:p>
          <a:endParaRPr lang="en-US"/>
        </a:p>
      </dgm:t>
    </dgm:pt>
    <dgm:pt modelId="{94F1DBBD-5502-4459-819F-C9EF8AD7B615}">
      <dgm:prSet/>
      <dgm:spPr/>
      <dgm:t>
        <a:bodyPr/>
        <a:lstStyle/>
        <a:p>
          <a:pPr algn="ctr"/>
          <a:r>
            <a:rPr lang="en-US" dirty="0"/>
            <a:t>- </a:t>
          </a:r>
          <a:r>
            <a:rPr lang="en-US" dirty="0" err="1"/>
            <a:t>Millainen</a:t>
          </a:r>
          <a:r>
            <a:rPr lang="en-US" dirty="0"/>
            <a:t> </a:t>
          </a:r>
          <a:r>
            <a:rPr lang="en-US" dirty="0" err="1"/>
            <a:t>sisäinen</a:t>
          </a:r>
          <a:r>
            <a:rPr lang="en-US" dirty="0"/>
            <a:t> </a:t>
          </a:r>
          <a:r>
            <a:rPr lang="en-US" dirty="0" err="1"/>
            <a:t>yrittäjä</a:t>
          </a:r>
          <a:r>
            <a:rPr lang="en-US" dirty="0"/>
            <a:t> </a:t>
          </a:r>
          <a:r>
            <a:rPr lang="en-US" dirty="0" err="1"/>
            <a:t>sinä</a:t>
          </a:r>
          <a:r>
            <a:rPr lang="en-US" dirty="0"/>
            <a:t> </a:t>
          </a:r>
          <a:r>
            <a:rPr lang="en-US" dirty="0" err="1"/>
            <a:t>olet</a:t>
          </a:r>
          <a:r>
            <a:rPr lang="en-US" dirty="0"/>
            <a:t>?</a:t>
          </a:r>
        </a:p>
      </dgm:t>
    </dgm:pt>
    <dgm:pt modelId="{42EE0568-1321-44C0-AF5F-58FA42F580FF}" type="parTrans" cxnId="{6C2B944E-7E8C-4106-98BA-C242A8FACE80}">
      <dgm:prSet/>
      <dgm:spPr/>
      <dgm:t>
        <a:bodyPr/>
        <a:lstStyle/>
        <a:p>
          <a:endParaRPr lang="en-US"/>
        </a:p>
      </dgm:t>
    </dgm:pt>
    <dgm:pt modelId="{A0E6CBF4-A15E-4BB3-97B7-CDB0559FAE25}" type="sibTrans" cxnId="{6C2B944E-7E8C-4106-98BA-C242A8FACE80}">
      <dgm:prSet/>
      <dgm:spPr/>
      <dgm:t>
        <a:bodyPr/>
        <a:lstStyle/>
        <a:p>
          <a:endParaRPr lang="en-US"/>
        </a:p>
      </dgm:t>
    </dgm:pt>
    <dgm:pt modelId="{2FBAFD03-4011-458D-9A2A-87FB2712DD2B}" type="pres">
      <dgm:prSet presAssocID="{B02A0D69-260E-45B1-B153-8C3CEE954862}" presName="linear" presStyleCnt="0">
        <dgm:presLayoutVars>
          <dgm:animLvl val="lvl"/>
          <dgm:resizeHandles val="exact"/>
        </dgm:presLayoutVars>
      </dgm:prSet>
      <dgm:spPr/>
    </dgm:pt>
    <dgm:pt modelId="{B4A7D4F0-564A-4844-876C-71AB7CD1716A}" type="pres">
      <dgm:prSet presAssocID="{65285F0F-63A3-4820-AAA4-F66AEA709AA7}" presName="parentText" presStyleLbl="node1" presStyleIdx="0" presStyleCnt="2">
        <dgm:presLayoutVars>
          <dgm:chMax val="0"/>
          <dgm:bulletEnabled val="1"/>
        </dgm:presLayoutVars>
      </dgm:prSet>
      <dgm:spPr/>
    </dgm:pt>
    <dgm:pt modelId="{4DB654C1-FF06-4654-9500-76B4AD0DBA05}" type="pres">
      <dgm:prSet presAssocID="{A751E963-C8D4-4831-B2CF-98C0B952E9E0}" presName="spacer" presStyleCnt="0"/>
      <dgm:spPr/>
    </dgm:pt>
    <dgm:pt modelId="{1547FC18-4D69-4A6A-A837-7CDDDA8EA7E5}" type="pres">
      <dgm:prSet presAssocID="{94F1DBBD-5502-4459-819F-C9EF8AD7B615}" presName="parentText" presStyleLbl="node1" presStyleIdx="1" presStyleCnt="2">
        <dgm:presLayoutVars>
          <dgm:chMax val="0"/>
          <dgm:bulletEnabled val="1"/>
        </dgm:presLayoutVars>
      </dgm:prSet>
      <dgm:spPr/>
    </dgm:pt>
  </dgm:ptLst>
  <dgm:cxnLst>
    <dgm:cxn modelId="{4C932219-E08D-48DC-A02A-8AC44FF117BD}" srcId="{B02A0D69-260E-45B1-B153-8C3CEE954862}" destId="{65285F0F-63A3-4820-AAA4-F66AEA709AA7}" srcOrd="0" destOrd="0" parTransId="{C9F05DE1-ECB6-40E7-8B71-4022BC0570EC}" sibTransId="{A751E963-C8D4-4831-B2CF-98C0B952E9E0}"/>
    <dgm:cxn modelId="{D5FE1743-73F0-49C1-A696-74FFEB4B5343}" type="presOf" srcId="{B02A0D69-260E-45B1-B153-8C3CEE954862}" destId="{2FBAFD03-4011-458D-9A2A-87FB2712DD2B}" srcOrd="0" destOrd="0" presId="urn:microsoft.com/office/officeart/2005/8/layout/vList2"/>
    <dgm:cxn modelId="{6C2B944E-7E8C-4106-98BA-C242A8FACE80}" srcId="{B02A0D69-260E-45B1-B153-8C3CEE954862}" destId="{94F1DBBD-5502-4459-819F-C9EF8AD7B615}" srcOrd="1" destOrd="0" parTransId="{42EE0568-1321-44C0-AF5F-58FA42F580FF}" sibTransId="{A0E6CBF4-A15E-4BB3-97B7-CDB0559FAE25}"/>
    <dgm:cxn modelId="{085E326F-6273-42B0-8098-73D4E6B73A65}" type="presOf" srcId="{65285F0F-63A3-4820-AAA4-F66AEA709AA7}" destId="{B4A7D4F0-564A-4844-876C-71AB7CD1716A}" srcOrd="0" destOrd="0" presId="urn:microsoft.com/office/officeart/2005/8/layout/vList2"/>
    <dgm:cxn modelId="{9102A37E-2CBD-4524-AF61-16B887D9A528}" type="presOf" srcId="{94F1DBBD-5502-4459-819F-C9EF8AD7B615}" destId="{1547FC18-4D69-4A6A-A837-7CDDDA8EA7E5}" srcOrd="0" destOrd="0" presId="urn:microsoft.com/office/officeart/2005/8/layout/vList2"/>
    <dgm:cxn modelId="{EA17E230-1B96-44D9-93C2-D57ED2262941}" type="presParOf" srcId="{2FBAFD03-4011-458D-9A2A-87FB2712DD2B}" destId="{B4A7D4F0-564A-4844-876C-71AB7CD1716A}" srcOrd="0" destOrd="0" presId="urn:microsoft.com/office/officeart/2005/8/layout/vList2"/>
    <dgm:cxn modelId="{FCF1A725-3AAB-4985-857A-C0F2A69AB9FB}" type="presParOf" srcId="{2FBAFD03-4011-458D-9A2A-87FB2712DD2B}" destId="{4DB654C1-FF06-4654-9500-76B4AD0DBA05}" srcOrd="1" destOrd="0" presId="urn:microsoft.com/office/officeart/2005/8/layout/vList2"/>
    <dgm:cxn modelId="{4F873912-AFB1-48D0-B0BD-05DEFBD08B7A}" type="presParOf" srcId="{2FBAFD03-4011-458D-9A2A-87FB2712DD2B}" destId="{1547FC18-4D69-4A6A-A837-7CDDDA8EA7E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7D4F0-564A-4844-876C-71AB7CD1716A}">
      <dsp:nvSpPr>
        <dsp:cNvPr id="0" name=""/>
        <dsp:cNvSpPr/>
      </dsp:nvSpPr>
      <dsp:spPr>
        <a:xfrm>
          <a:off x="0" y="269423"/>
          <a:ext cx="6263640" cy="24195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 </a:t>
          </a:r>
          <a:r>
            <a:rPr lang="en-US" sz="4400" kern="1200" dirty="0" err="1"/>
            <a:t>Pohdi</a:t>
          </a:r>
          <a:r>
            <a:rPr lang="en-US" sz="4400" kern="1200" dirty="0"/>
            <a:t> </a:t>
          </a:r>
          <a:r>
            <a:rPr lang="en-US" sz="4400" kern="1200" dirty="0" err="1"/>
            <a:t>millaista</a:t>
          </a:r>
          <a:r>
            <a:rPr lang="en-US" sz="4400" kern="1200" dirty="0"/>
            <a:t> </a:t>
          </a:r>
          <a:r>
            <a:rPr lang="en-US" sz="4400" kern="1200" dirty="0" err="1"/>
            <a:t>sisäinen</a:t>
          </a:r>
          <a:r>
            <a:rPr lang="en-US" sz="4400" kern="1200" dirty="0"/>
            <a:t> </a:t>
          </a:r>
          <a:r>
            <a:rPr lang="en-US" sz="4400" kern="1200" dirty="0" err="1"/>
            <a:t>yrittäjyys</a:t>
          </a:r>
          <a:r>
            <a:rPr lang="en-US" sz="4400" kern="1200" dirty="0"/>
            <a:t>/</a:t>
          </a:r>
          <a:r>
            <a:rPr lang="en-US" sz="4400" kern="1200" dirty="0" err="1"/>
            <a:t>yrittäjämäinen</a:t>
          </a:r>
          <a:r>
            <a:rPr lang="en-US" sz="4400" kern="1200" dirty="0"/>
            <a:t> </a:t>
          </a:r>
          <a:r>
            <a:rPr lang="en-US" sz="4400" kern="1200" dirty="0" err="1"/>
            <a:t>toiminta</a:t>
          </a:r>
          <a:r>
            <a:rPr lang="en-US" sz="4400" kern="1200" dirty="0"/>
            <a:t> </a:t>
          </a:r>
          <a:r>
            <a:rPr lang="en-US" sz="4400" kern="1200" dirty="0" err="1"/>
            <a:t>voisi</a:t>
          </a:r>
          <a:r>
            <a:rPr lang="en-US" sz="4400" kern="1200" dirty="0"/>
            <a:t> olla?</a:t>
          </a:r>
        </a:p>
      </dsp:txBody>
      <dsp:txXfrm>
        <a:off x="118113" y="387536"/>
        <a:ext cx="6027414" cy="2183334"/>
      </dsp:txXfrm>
    </dsp:sp>
    <dsp:sp modelId="{1547FC18-4D69-4A6A-A837-7CDDDA8EA7E5}">
      <dsp:nvSpPr>
        <dsp:cNvPr id="0" name=""/>
        <dsp:cNvSpPr/>
      </dsp:nvSpPr>
      <dsp:spPr>
        <a:xfrm>
          <a:off x="0" y="2815703"/>
          <a:ext cx="6263640" cy="24195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 </a:t>
          </a:r>
          <a:r>
            <a:rPr lang="en-US" sz="4400" kern="1200" dirty="0" err="1"/>
            <a:t>Millainen</a:t>
          </a:r>
          <a:r>
            <a:rPr lang="en-US" sz="4400" kern="1200" dirty="0"/>
            <a:t> </a:t>
          </a:r>
          <a:r>
            <a:rPr lang="en-US" sz="4400" kern="1200" dirty="0" err="1"/>
            <a:t>sisäinen</a:t>
          </a:r>
          <a:r>
            <a:rPr lang="en-US" sz="4400" kern="1200" dirty="0"/>
            <a:t> </a:t>
          </a:r>
          <a:r>
            <a:rPr lang="en-US" sz="4400" kern="1200" dirty="0" err="1"/>
            <a:t>yrittäjä</a:t>
          </a:r>
          <a:r>
            <a:rPr lang="en-US" sz="4400" kern="1200" dirty="0"/>
            <a:t> </a:t>
          </a:r>
          <a:r>
            <a:rPr lang="en-US" sz="4400" kern="1200" dirty="0" err="1"/>
            <a:t>sinä</a:t>
          </a:r>
          <a:r>
            <a:rPr lang="en-US" sz="4400" kern="1200" dirty="0"/>
            <a:t> </a:t>
          </a:r>
          <a:r>
            <a:rPr lang="en-US" sz="4400" kern="1200" dirty="0" err="1"/>
            <a:t>olet</a:t>
          </a:r>
          <a:r>
            <a:rPr lang="en-US" sz="4400" kern="1200" dirty="0"/>
            <a:t>?</a:t>
          </a:r>
        </a:p>
      </dsp:txBody>
      <dsp:txXfrm>
        <a:off x="118113" y="2933816"/>
        <a:ext cx="6027414" cy="21833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9CBFA3-4263-4ED0-BA85-FD4F01B662F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7FAA169-AC32-4516-BEE6-90B9C3ADD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977E5DD-8F20-4126-ABC2-8A8276119A4E}"/>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5" name="Alatunnisteen paikkamerkki 4">
            <a:extLst>
              <a:ext uri="{FF2B5EF4-FFF2-40B4-BE49-F238E27FC236}">
                <a16:creationId xmlns:a16="http://schemas.microsoft.com/office/drawing/2014/main" id="{8A884125-C5F3-462B-B453-0D483B72DE6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712B965-83A0-4FA6-A969-E55FD87E2BB9}"/>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150192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67B40B-0C58-4C57-9529-A8B91CE94A2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FA1728D-4492-4E6F-A586-42824ECB996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F7188CF-5F1A-413F-8267-BE3D879200F4}"/>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5" name="Alatunnisteen paikkamerkki 4">
            <a:extLst>
              <a:ext uri="{FF2B5EF4-FFF2-40B4-BE49-F238E27FC236}">
                <a16:creationId xmlns:a16="http://schemas.microsoft.com/office/drawing/2014/main" id="{72B7AF4D-C7E0-4104-A1EF-039833D9910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AF01FFA-F63C-4173-A6E1-32E8465D5BC6}"/>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29087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F862BC6-9C87-48AE-BD33-CDB5265CCE4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74346EA-13B5-425D-92BF-B55E9CD199A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51DF1F5-B4FF-4910-B229-0A356E6FA030}"/>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5" name="Alatunnisteen paikkamerkki 4">
            <a:extLst>
              <a:ext uri="{FF2B5EF4-FFF2-40B4-BE49-F238E27FC236}">
                <a16:creationId xmlns:a16="http://schemas.microsoft.com/office/drawing/2014/main" id="{97094C6A-E0A1-4E27-8B04-256F5AE816F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AC9FCD8-3329-4237-BFD4-1C040BCBE5AA}"/>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125285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4C4121-5CF3-4209-A9A5-43137B9A3B1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712CFB2-8AEB-4269-B2FF-0CBF96A1309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9803A43-D71B-4929-BD22-1A73365C8B5D}"/>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5" name="Alatunnisteen paikkamerkki 4">
            <a:extLst>
              <a:ext uri="{FF2B5EF4-FFF2-40B4-BE49-F238E27FC236}">
                <a16:creationId xmlns:a16="http://schemas.microsoft.com/office/drawing/2014/main" id="{ECA1D721-B051-4B3A-9B20-F9DD9151D26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A2DD161-D6ED-4785-A98A-8587F77A40F6}"/>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73572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59EF66-9F40-444B-9424-90CFD8E717C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53FE950-8EC6-4E75-9E4B-8B453C3F4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BC848D8-553A-4E47-8BB9-85A1835A74B3}"/>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5" name="Alatunnisteen paikkamerkki 4">
            <a:extLst>
              <a:ext uri="{FF2B5EF4-FFF2-40B4-BE49-F238E27FC236}">
                <a16:creationId xmlns:a16="http://schemas.microsoft.com/office/drawing/2014/main" id="{BEA4705A-CDC0-4132-BF74-1279146C35F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E089057-00BE-4528-9601-5B840BF2339A}"/>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153288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3243F0-F57D-4571-8215-E5AA03EA650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5A01A84-8B93-4E1C-9F1B-EC73EAA6FA4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FD85600-4178-4C3B-BA61-FC4AA7B1A8A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85DA9E1-994D-45C4-BFCC-E29E2F13921E}"/>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6" name="Alatunnisteen paikkamerkki 5">
            <a:extLst>
              <a:ext uri="{FF2B5EF4-FFF2-40B4-BE49-F238E27FC236}">
                <a16:creationId xmlns:a16="http://schemas.microsoft.com/office/drawing/2014/main" id="{C75C0700-DF3A-48DA-B86D-48C8AA72830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1BD8DE0-47E5-4106-84CC-4DB47A5052E4}"/>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322125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B47739-672C-4758-9918-7D4CC58BE3B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2E7073D-2A74-4C17-B901-6F4C1169F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12D2695-9E29-47BA-AB0A-37B6B810975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426613B-2629-440D-9D6A-DF40E3652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47023B3-166B-45C2-982E-5AFCA14D75A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9259EE4-3FD5-4121-B61F-3F1E226A11AE}"/>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8" name="Alatunnisteen paikkamerkki 7">
            <a:extLst>
              <a:ext uri="{FF2B5EF4-FFF2-40B4-BE49-F238E27FC236}">
                <a16:creationId xmlns:a16="http://schemas.microsoft.com/office/drawing/2014/main" id="{18A0F436-FA0C-4409-AA04-9D4CC69191A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ED7B44D-43E0-42B6-AC17-AA49C85BAC94}"/>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346660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EE5A44-C771-4602-B096-2B1F9C3D8D0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ACAEC39-84F2-4547-8F4E-F1A3B0C2E12E}"/>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4" name="Alatunnisteen paikkamerkki 3">
            <a:extLst>
              <a:ext uri="{FF2B5EF4-FFF2-40B4-BE49-F238E27FC236}">
                <a16:creationId xmlns:a16="http://schemas.microsoft.com/office/drawing/2014/main" id="{76321D85-22DA-4C9C-BEA3-CABA2DDF31C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44728D5-E481-4F1C-8509-35C935EFA1E6}"/>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64334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59EA65E-9629-45E0-A21E-62DA388004C8}"/>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3" name="Alatunnisteen paikkamerkki 2">
            <a:extLst>
              <a:ext uri="{FF2B5EF4-FFF2-40B4-BE49-F238E27FC236}">
                <a16:creationId xmlns:a16="http://schemas.microsoft.com/office/drawing/2014/main" id="{0AE0D95A-9BA5-4CDD-AFBA-3FEBAE7A82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7468E99-BC3C-4658-BEF7-296220373ED8}"/>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207163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252284-88DF-4160-B35B-9316F120F61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0577837-4355-44E6-BF07-1A5436A56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924EDEC-130C-4CD8-B7B2-A9D8958FB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1723ADF-84CF-4AA6-B314-154047EFBD31}"/>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6" name="Alatunnisteen paikkamerkki 5">
            <a:extLst>
              <a:ext uri="{FF2B5EF4-FFF2-40B4-BE49-F238E27FC236}">
                <a16:creationId xmlns:a16="http://schemas.microsoft.com/office/drawing/2014/main" id="{B7DD7B3A-4B77-4197-80D1-502160DE0D6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98D4675-08F1-400C-AB73-B3B51E1D936E}"/>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428950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6C8793-E380-4E80-949B-79B7F22B3A1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911A3C0-0700-49B2-8A3B-1AB0C2487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9817C7D-8E9B-46A8-A28A-284C2E79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DFF07CD-762F-4FE7-B09F-B461D3E6C6D0}"/>
              </a:ext>
            </a:extLst>
          </p:cNvPr>
          <p:cNvSpPr>
            <a:spLocks noGrp="1"/>
          </p:cNvSpPr>
          <p:nvPr>
            <p:ph type="dt" sz="half" idx="10"/>
          </p:nvPr>
        </p:nvSpPr>
        <p:spPr/>
        <p:txBody>
          <a:bodyPr/>
          <a:lstStyle/>
          <a:p>
            <a:fld id="{18CC767C-379F-45CC-A2EF-B63D65FA1AE4}" type="datetimeFigureOut">
              <a:rPr lang="fi-FI" smtClean="0"/>
              <a:t>18.9.2022</a:t>
            </a:fld>
            <a:endParaRPr lang="fi-FI"/>
          </a:p>
        </p:txBody>
      </p:sp>
      <p:sp>
        <p:nvSpPr>
          <p:cNvPr id="6" name="Alatunnisteen paikkamerkki 5">
            <a:extLst>
              <a:ext uri="{FF2B5EF4-FFF2-40B4-BE49-F238E27FC236}">
                <a16:creationId xmlns:a16="http://schemas.microsoft.com/office/drawing/2014/main" id="{7AFF85E6-8EA9-4BF6-AF9F-A7D0508BFF1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ABB7E2F-B805-4BFD-8DDE-A61C6AD59B68}"/>
              </a:ext>
            </a:extLst>
          </p:cNvPr>
          <p:cNvSpPr>
            <a:spLocks noGrp="1"/>
          </p:cNvSpPr>
          <p:nvPr>
            <p:ph type="sldNum" sz="quarter" idx="12"/>
          </p:nvPr>
        </p:nvSpPr>
        <p:spPr/>
        <p:txBody>
          <a:bodyPr/>
          <a:lstStyle/>
          <a:p>
            <a:fld id="{E3C27C7B-BABD-465C-A069-B5496461B55F}" type="slidenum">
              <a:rPr lang="fi-FI" smtClean="0"/>
              <a:t>‹#›</a:t>
            </a:fld>
            <a:endParaRPr lang="fi-FI"/>
          </a:p>
        </p:txBody>
      </p:sp>
    </p:spTree>
    <p:extLst>
      <p:ext uri="{BB962C8B-B14F-4D97-AF65-F5344CB8AC3E}">
        <p14:creationId xmlns:p14="http://schemas.microsoft.com/office/powerpoint/2010/main" val="31489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9497674-05C5-48CD-8DE1-9C9AD040F9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11B078D-8E3C-4075-8627-D166A1684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A5C7781-A6A0-4815-9234-6466CABDDF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C767C-379F-45CC-A2EF-B63D65FA1AE4}" type="datetimeFigureOut">
              <a:rPr lang="fi-FI" smtClean="0"/>
              <a:t>18.9.2022</a:t>
            </a:fld>
            <a:endParaRPr lang="fi-FI"/>
          </a:p>
        </p:txBody>
      </p:sp>
      <p:sp>
        <p:nvSpPr>
          <p:cNvPr id="5" name="Alatunnisteen paikkamerkki 4">
            <a:extLst>
              <a:ext uri="{FF2B5EF4-FFF2-40B4-BE49-F238E27FC236}">
                <a16:creationId xmlns:a16="http://schemas.microsoft.com/office/drawing/2014/main" id="{12E4A27B-D4F7-4A1C-97B9-F37478281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AC33860-A078-410B-88FA-FECEE97FC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27C7B-BABD-465C-A069-B5496461B55F}" type="slidenum">
              <a:rPr lang="fi-FI" smtClean="0"/>
              <a:t>‹#›</a:t>
            </a:fld>
            <a:endParaRPr lang="fi-FI"/>
          </a:p>
        </p:txBody>
      </p:sp>
    </p:spTree>
    <p:extLst>
      <p:ext uri="{BB962C8B-B14F-4D97-AF65-F5344CB8AC3E}">
        <p14:creationId xmlns:p14="http://schemas.microsoft.com/office/powerpoint/2010/main" val="258385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E3FFCA21-A850-4CD5-A850-A2B0DA9BEE8B}"/>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D90E34B-E232-442B-8307-66543432D4C6}"/>
              </a:ext>
            </a:extLst>
          </p:cNvPr>
          <p:cNvSpPr>
            <a:spLocks noGrp="1"/>
          </p:cNvSpPr>
          <p:nvPr>
            <p:ph type="ctrTitle"/>
          </p:nvPr>
        </p:nvSpPr>
        <p:spPr>
          <a:xfrm>
            <a:off x="1100051" y="719350"/>
            <a:ext cx="10058400" cy="3574778"/>
          </a:xfrm>
          <a:effectLst>
            <a:outerShdw blurRad="50800" dist="38100" dir="2700000" algn="tl" rotWithShape="0">
              <a:prstClr val="black">
                <a:alpha val="40000"/>
              </a:prstClr>
            </a:outerShdw>
          </a:effectLst>
        </p:spPr>
        <p:txBody>
          <a:bodyPr>
            <a:normAutofit/>
          </a:bodyPr>
          <a:lstStyle/>
          <a:p>
            <a:r>
              <a:rPr lang="fi-FI" sz="5200" dirty="0">
                <a:solidFill>
                  <a:srgbClr val="FFFFFF"/>
                </a:solidFill>
              </a:rPr>
              <a:t>HYVINVOINTIALAN YRITTÄJYYS</a:t>
            </a:r>
          </a:p>
        </p:txBody>
      </p:sp>
      <p:sp>
        <p:nvSpPr>
          <p:cNvPr id="3" name="Alaotsikko 2">
            <a:extLst>
              <a:ext uri="{FF2B5EF4-FFF2-40B4-BE49-F238E27FC236}">
                <a16:creationId xmlns:a16="http://schemas.microsoft.com/office/drawing/2014/main" id="{793EA056-EE8D-46C3-92D8-6C744354476F}"/>
              </a:ext>
            </a:extLst>
          </p:cNvPr>
          <p:cNvSpPr>
            <a:spLocks noGrp="1"/>
          </p:cNvSpPr>
          <p:nvPr>
            <p:ph type="subTitle" idx="1"/>
          </p:nvPr>
        </p:nvSpPr>
        <p:spPr>
          <a:xfrm>
            <a:off x="1063752" y="4372114"/>
            <a:ext cx="10058400" cy="1282707"/>
          </a:xfrm>
          <a:effectLst>
            <a:outerShdw blurRad="50800" dist="38100" dir="2700000" algn="tl" rotWithShape="0">
              <a:prstClr val="black">
                <a:alpha val="40000"/>
              </a:prstClr>
            </a:outerShdw>
          </a:effectLst>
        </p:spPr>
        <p:txBody>
          <a:bodyPr>
            <a:normAutofit/>
          </a:bodyPr>
          <a:lstStyle/>
          <a:p>
            <a:r>
              <a:rPr lang="fi-FI" dirty="0">
                <a:solidFill>
                  <a:srgbClr val="FFFFFF"/>
                </a:solidFill>
              </a:rPr>
              <a:t>Leena Pirnes</a:t>
            </a:r>
          </a:p>
        </p:txBody>
      </p:sp>
    </p:spTree>
    <p:extLst>
      <p:ext uri="{BB962C8B-B14F-4D97-AF65-F5344CB8AC3E}">
        <p14:creationId xmlns:p14="http://schemas.microsoft.com/office/powerpoint/2010/main" val="4259866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075E99-BC1A-4C13-8B2F-3084D0DF2F62}"/>
              </a:ext>
            </a:extLst>
          </p:cNvPr>
          <p:cNvSpPr>
            <a:spLocks noGrp="1"/>
          </p:cNvSpPr>
          <p:nvPr>
            <p:ph type="title"/>
          </p:nvPr>
        </p:nvSpPr>
        <p:spPr>
          <a:xfrm>
            <a:off x="7401385" y="226360"/>
            <a:ext cx="2304336" cy="857524"/>
          </a:xfrm>
        </p:spPr>
        <p:txBody>
          <a:bodyPr>
            <a:normAutofit/>
          </a:bodyPr>
          <a:lstStyle/>
          <a:p>
            <a:r>
              <a:rPr lang="fi-FI" b="1" dirty="0">
                <a:solidFill>
                  <a:schemeClr val="accent2"/>
                </a:solidFill>
              </a:rPr>
              <a:t>TEHTÄVÄ</a:t>
            </a:r>
          </a:p>
        </p:txBody>
      </p:sp>
      <p:sp>
        <p:nvSpPr>
          <p:cNvPr id="18" name="Freeform: Shape 13">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Kuva 3">
            <a:extLst>
              <a:ext uri="{FF2B5EF4-FFF2-40B4-BE49-F238E27FC236}">
                <a16:creationId xmlns:a16="http://schemas.microsoft.com/office/drawing/2014/main" id="{8BD31576-0D91-46F2-9F86-C11AEDF69651}"/>
              </a:ext>
            </a:extLst>
          </p:cNvPr>
          <p:cNvPicPr>
            <a:picLocks noChangeAspect="1"/>
          </p:cNvPicPr>
          <p:nvPr/>
        </p:nvPicPr>
        <p:blipFill rotWithShape="1">
          <a:blip r:embed="rId2"/>
          <a:srcRect l="8233" r="13249"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Sisällön paikkamerkki 2">
            <a:extLst>
              <a:ext uri="{FF2B5EF4-FFF2-40B4-BE49-F238E27FC236}">
                <a16:creationId xmlns:a16="http://schemas.microsoft.com/office/drawing/2014/main" id="{37F2651B-B538-4F73-8B2E-AAD5EA17E41C}"/>
              </a:ext>
            </a:extLst>
          </p:cNvPr>
          <p:cNvSpPr>
            <a:spLocks noGrp="1"/>
          </p:cNvSpPr>
          <p:nvPr>
            <p:ph idx="1"/>
          </p:nvPr>
        </p:nvSpPr>
        <p:spPr>
          <a:xfrm>
            <a:off x="6096000" y="1083884"/>
            <a:ext cx="5925424" cy="5677643"/>
          </a:xfrm>
        </p:spPr>
        <p:txBody>
          <a:bodyPr anchor="t">
            <a:normAutofit/>
          </a:bodyPr>
          <a:lstStyle/>
          <a:p>
            <a:r>
              <a:rPr lang="fi-FI" sz="2400" dirty="0">
                <a:cs typeface="Calibri"/>
              </a:rPr>
              <a:t>Laadi omalle työpaikallesi / kuvitteellinen tuote (palvelu, toiminta ym. )</a:t>
            </a:r>
          </a:p>
          <a:p>
            <a:r>
              <a:rPr lang="fi-FI" sz="2400" dirty="0"/>
              <a:t>Tee tuotteesta kuvaus eli tuotteista se (tee tuotteesta selkeä kokonaisuus)</a:t>
            </a:r>
          </a:p>
          <a:p>
            <a:pPr marL="0" indent="0">
              <a:buNone/>
            </a:pPr>
            <a:r>
              <a:rPr lang="fi-FI" sz="2400" dirty="0">
                <a:cs typeface="Calibri"/>
              </a:rPr>
              <a:t>	</a:t>
            </a:r>
            <a:r>
              <a:rPr lang="fi-FI" sz="2400" dirty="0">
                <a:cs typeface="Calibri"/>
                <a:sym typeface="Wingdings" panose="05000000000000000000" pitchFamily="2" charset="2"/>
              </a:rPr>
              <a:t> </a:t>
            </a:r>
            <a:r>
              <a:rPr lang="fi-FI" sz="2400" dirty="0">
                <a:cs typeface="Calibri"/>
              </a:rPr>
              <a:t>Mitä tuote pitää sisällään? </a:t>
            </a:r>
          </a:p>
          <a:p>
            <a:pPr marL="0" indent="0">
              <a:buNone/>
            </a:pPr>
            <a:r>
              <a:rPr lang="fi-FI" sz="2400" dirty="0">
                <a:cs typeface="Calibri"/>
              </a:rPr>
              <a:t>	</a:t>
            </a:r>
            <a:r>
              <a:rPr lang="fi-FI" sz="2400" dirty="0">
                <a:cs typeface="Calibri"/>
                <a:sym typeface="Wingdings" panose="05000000000000000000" pitchFamily="2" charset="2"/>
              </a:rPr>
              <a:t> </a:t>
            </a:r>
            <a:r>
              <a:rPr lang="fi-FI" sz="2400" dirty="0">
                <a:cs typeface="Calibri"/>
              </a:rPr>
              <a:t>Kenelle kohdistat 				      palvelun/toiminnan? </a:t>
            </a:r>
          </a:p>
          <a:p>
            <a:pPr marL="0" indent="0">
              <a:buNone/>
            </a:pPr>
            <a:r>
              <a:rPr lang="fi-FI" sz="2400" dirty="0">
                <a:cs typeface="Calibri"/>
              </a:rPr>
              <a:t>	</a:t>
            </a:r>
            <a:r>
              <a:rPr lang="fi-FI" sz="2400" dirty="0">
                <a:cs typeface="Calibri"/>
                <a:sym typeface="Wingdings" panose="05000000000000000000" pitchFamily="2" charset="2"/>
              </a:rPr>
              <a:t> </a:t>
            </a:r>
            <a:r>
              <a:rPr lang="fi-FI" sz="2400" dirty="0">
                <a:cs typeface="Calibri"/>
              </a:rPr>
              <a:t>Millaisia resursseja (mm. tilat, 	  	      tarvikkeet, henkilöt, aika, 			      raha) tarvitset? </a:t>
            </a:r>
          </a:p>
          <a:p>
            <a:r>
              <a:rPr lang="fi-FI" sz="2400" dirty="0">
                <a:cs typeface="Calibri"/>
              </a:rPr>
              <a:t>Laadi työ PP-esityksenä</a:t>
            </a:r>
            <a:br>
              <a:rPr lang="fi-FI" sz="2400" dirty="0">
                <a:cs typeface="Calibri"/>
              </a:rPr>
            </a:br>
            <a:endParaRPr lang="fi-FI" sz="2400" dirty="0">
              <a:cs typeface="Calibri"/>
            </a:endParaRPr>
          </a:p>
          <a:p>
            <a:r>
              <a:rPr lang="fi-FI" sz="2400" b="1" dirty="0">
                <a:ea typeface="Calibri"/>
                <a:cs typeface="Calibri"/>
              </a:rPr>
              <a:t>Esitellään omat tuotteet 18.10. oppitunneilla.</a:t>
            </a:r>
          </a:p>
          <a:p>
            <a:endParaRPr lang="fi-FI" sz="1400" dirty="0"/>
          </a:p>
        </p:txBody>
      </p:sp>
    </p:spTree>
    <p:extLst>
      <p:ext uri="{BB962C8B-B14F-4D97-AF65-F5344CB8AC3E}">
        <p14:creationId xmlns:p14="http://schemas.microsoft.com/office/powerpoint/2010/main" val="25499147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B9C5B3E-ED87-4145-A304-907E3C813E9D}"/>
              </a:ext>
            </a:extLst>
          </p:cNvPr>
          <p:cNvSpPr>
            <a:spLocks noGrp="1"/>
          </p:cNvSpPr>
          <p:nvPr>
            <p:ph type="title"/>
          </p:nvPr>
        </p:nvSpPr>
        <p:spPr>
          <a:xfrm>
            <a:off x="524741" y="620392"/>
            <a:ext cx="3808268" cy="5504688"/>
          </a:xfrm>
        </p:spPr>
        <p:txBody>
          <a:bodyPr>
            <a:normAutofit/>
          </a:bodyPr>
          <a:lstStyle/>
          <a:p>
            <a:r>
              <a:rPr lang="en-US" altLang="fi-FI" sz="6000">
                <a:solidFill>
                  <a:schemeClr val="bg1"/>
                </a:solidFill>
              </a:rPr>
              <a:t>SISÄINEN YRITTÄJYYS</a:t>
            </a:r>
            <a:endParaRPr lang="fi-FI" sz="6000">
              <a:solidFill>
                <a:schemeClr val="bg1"/>
              </a:solidFill>
            </a:endParaRPr>
          </a:p>
        </p:txBody>
      </p:sp>
      <p:graphicFrame>
        <p:nvGraphicFramePr>
          <p:cNvPr id="5" name="Sisällön paikkamerkki 2">
            <a:extLst>
              <a:ext uri="{FF2B5EF4-FFF2-40B4-BE49-F238E27FC236}">
                <a16:creationId xmlns:a16="http://schemas.microsoft.com/office/drawing/2014/main" id="{467C08F6-61A0-ECCA-2024-575F98DAEFDF}"/>
              </a:ext>
            </a:extLst>
          </p:cNvPr>
          <p:cNvGraphicFramePr>
            <a:graphicFrameLocks noGrp="1"/>
          </p:cNvGraphicFramePr>
          <p:nvPr>
            <p:ph idx="1"/>
            <p:extLst>
              <p:ext uri="{D42A27DB-BD31-4B8C-83A1-F6EECF244321}">
                <p14:modId xmlns:p14="http://schemas.microsoft.com/office/powerpoint/2010/main" val="329808054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30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607CAA4-3C9F-420A-BA9A-39E2FB95B983}"/>
              </a:ext>
            </a:extLst>
          </p:cNvPr>
          <p:cNvSpPr>
            <a:spLocks noGrp="1"/>
          </p:cNvSpPr>
          <p:nvPr>
            <p:ph type="title"/>
          </p:nvPr>
        </p:nvSpPr>
        <p:spPr>
          <a:xfrm>
            <a:off x="640080" y="325369"/>
            <a:ext cx="4368602" cy="1956841"/>
          </a:xfrm>
        </p:spPr>
        <p:txBody>
          <a:bodyPr anchor="b">
            <a:normAutofit/>
          </a:bodyPr>
          <a:lstStyle/>
          <a:p>
            <a:pPr algn="ctr"/>
            <a:r>
              <a:rPr lang="fi-FI" sz="4200" b="1" dirty="0"/>
              <a:t>Sisäinen yrittäjyys: MÄÄRITELMÄ</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D245E6EC-734C-4198-8513-5FAA419BE99B}"/>
              </a:ext>
            </a:extLst>
          </p:cNvPr>
          <p:cNvSpPr>
            <a:spLocks noGrp="1"/>
          </p:cNvSpPr>
          <p:nvPr>
            <p:ph idx="1"/>
          </p:nvPr>
        </p:nvSpPr>
        <p:spPr>
          <a:xfrm>
            <a:off x="640080" y="2872899"/>
            <a:ext cx="4243589" cy="3320668"/>
          </a:xfrm>
        </p:spPr>
        <p:txBody>
          <a:bodyPr>
            <a:normAutofit fontScale="92500" lnSpcReduction="10000"/>
          </a:bodyPr>
          <a:lstStyle/>
          <a:p>
            <a:pPr marL="0" indent="0">
              <a:spcAft>
                <a:spcPct val="0"/>
              </a:spcAft>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US" altLang="fi-FI" sz="2200" dirty="0"/>
          </a:p>
          <a:p>
            <a:pPr marL="0" indent="0">
              <a:spcAft>
                <a:spcPct val="0"/>
              </a:spcAft>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US" altLang="fi-FI" sz="2400" dirty="0" err="1"/>
              <a:t>Sisäinen</a:t>
            </a:r>
            <a:r>
              <a:rPr lang="en-US" altLang="fi-FI" sz="2400" dirty="0"/>
              <a:t> </a:t>
            </a:r>
            <a:r>
              <a:rPr lang="en-US" altLang="fi-FI" sz="2400" dirty="0" err="1"/>
              <a:t>yrittäjyys</a:t>
            </a:r>
            <a:r>
              <a:rPr lang="en-US" altLang="fi-FI" sz="2400" dirty="0"/>
              <a:t> </a:t>
            </a:r>
            <a:r>
              <a:rPr lang="en-US" altLang="fi-FI" sz="2400" dirty="0" err="1"/>
              <a:t>tarkoittaa</a:t>
            </a:r>
            <a:r>
              <a:rPr lang="en-US" altLang="fi-FI" sz="2400" dirty="0"/>
              <a:t>, </a:t>
            </a:r>
            <a:r>
              <a:rPr lang="en-US" altLang="fi-FI" sz="2400" dirty="0" err="1"/>
              <a:t>että</a:t>
            </a:r>
            <a:r>
              <a:rPr lang="en-US" altLang="fi-FI" sz="2400" dirty="0"/>
              <a:t> </a:t>
            </a:r>
            <a:r>
              <a:rPr lang="en-US" altLang="fi-FI" sz="2400" b="1" dirty="0" err="1"/>
              <a:t>palkkatyötä</a:t>
            </a:r>
            <a:r>
              <a:rPr lang="en-US" altLang="fi-FI" sz="2400" dirty="0"/>
              <a:t> </a:t>
            </a:r>
            <a:r>
              <a:rPr lang="en-US" altLang="fi-FI" sz="2400" dirty="0" err="1"/>
              <a:t>tekevä</a:t>
            </a:r>
            <a:r>
              <a:rPr lang="en-US" altLang="fi-FI" sz="2400" dirty="0"/>
              <a:t> </a:t>
            </a:r>
            <a:r>
              <a:rPr lang="en-US" altLang="fi-FI" sz="2400" dirty="0" err="1"/>
              <a:t>ihminen</a:t>
            </a:r>
            <a:r>
              <a:rPr lang="en-US" altLang="fi-FI" sz="2400" dirty="0"/>
              <a:t> </a:t>
            </a:r>
            <a:r>
              <a:rPr lang="en-US" altLang="fi-FI" sz="2400" dirty="0" err="1"/>
              <a:t>suhtautuu</a:t>
            </a:r>
            <a:r>
              <a:rPr lang="en-US" altLang="fi-FI" sz="2400" dirty="0"/>
              <a:t> </a:t>
            </a:r>
            <a:r>
              <a:rPr lang="en-US" altLang="fi-FI" sz="2400" dirty="0" err="1"/>
              <a:t>työhönsä</a:t>
            </a:r>
            <a:r>
              <a:rPr lang="en-US" altLang="fi-FI" sz="2400" dirty="0"/>
              <a:t> </a:t>
            </a:r>
            <a:r>
              <a:rPr lang="en-US" altLang="fi-FI" sz="2400" dirty="0" err="1"/>
              <a:t>yhtä</a:t>
            </a:r>
            <a:r>
              <a:rPr lang="en-US" altLang="fi-FI" sz="2400" dirty="0"/>
              <a:t> </a:t>
            </a:r>
            <a:r>
              <a:rPr lang="en-US" altLang="fi-FI" sz="2400" b="1" dirty="0" err="1"/>
              <a:t>sitoutuneesti</a:t>
            </a:r>
            <a:r>
              <a:rPr lang="en-US" altLang="fi-FI" sz="2400" b="1" dirty="0"/>
              <a:t>, </a:t>
            </a:r>
            <a:r>
              <a:rPr lang="en-US" altLang="fi-FI" sz="2400" b="1" dirty="0" err="1"/>
              <a:t>innostuneesti</a:t>
            </a:r>
            <a:r>
              <a:rPr lang="en-US" altLang="fi-FI" sz="2400" b="1" dirty="0"/>
              <a:t> ja </a:t>
            </a:r>
            <a:r>
              <a:rPr lang="en-US" altLang="fi-FI" sz="2400" b="1" dirty="0" err="1"/>
              <a:t>aloitteellisesti</a:t>
            </a:r>
            <a:r>
              <a:rPr lang="en-US" altLang="fi-FI" sz="2400" b="1" dirty="0"/>
              <a:t>, </a:t>
            </a:r>
            <a:r>
              <a:rPr lang="en-US" altLang="fi-FI" sz="2400" b="1" dirty="0" err="1"/>
              <a:t>kuin</a:t>
            </a:r>
            <a:r>
              <a:rPr lang="en-US" altLang="fi-FI" sz="2400" b="1" dirty="0"/>
              <a:t> </a:t>
            </a:r>
            <a:r>
              <a:rPr lang="en-US" altLang="fi-FI" sz="2400" b="1" dirty="0" err="1"/>
              <a:t>jos</a:t>
            </a:r>
            <a:r>
              <a:rPr lang="en-US" altLang="fi-FI" sz="2400" b="1" dirty="0"/>
              <a:t> </a:t>
            </a:r>
            <a:r>
              <a:rPr lang="en-US" altLang="fi-FI" sz="2400" b="1" dirty="0" err="1"/>
              <a:t>työpaikkana</a:t>
            </a:r>
            <a:r>
              <a:rPr lang="en-US" altLang="fi-FI" sz="2400" b="1" dirty="0"/>
              <a:t> </a:t>
            </a:r>
            <a:r>
              <a:rPr lang="en-US" altLang="fi-FI" sz="2400" b="1" dirty="0" err="1"/>
              <a:t>olisi</a:t>
            </a:r>
            <a:r>
              <a:rPr lang="en-US" altLang="fi-FI" sz="2400" b="1" dirty="0"/>
              <a:t> </a:t>
            </a:r>
            <a:r>
              <a:rPr lang="en-US" altLang="fi-FI" sz="2400" b="1" dirty="0" err="1"/>
              <a:t>hänen</a:t>
            </a:r>
            <a:r>
              <a:rPr lang="en-US" altLang="fi-FI" sz="2400" b="1" dirty="0"/>
              <a:t> </a:t>
            </a:r>
            <a:r>
              <a:rPr lang="en-US" altLang="fi-FI" sz="2400" b="1" dirty="0" err="1"/>
              <a:t>omistama</a:t>
            </a:r>
            <a:r>
              <a:rPr lang="en-US" altLang="fi-FI" sz="2400" b="1" dirty="0"/>
              <a:t> </a:t>
            </a:r>
            <a:r>
              <a:rPr lang="en-US" altLang="fi-FI" sz="2400" b="1" dirty="0" err="1"/>
              <a:t>yritys</a:t>
            </a:r>
            <a:r>
              <a:rPr lang="en-US" altLang="fi-FI" sz="2400" b="1" dirty="0"/>
              <a:t>.</a:t>
            </a:r>
          </a:p>
          <a:p>
            <a:pPr marL="0" indent="0">
              <a:spcAft>
                <a:spcPct val="0"/>
              </a:spcAft>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US" altLang="fi-FI" sz="2400" b="1" dirty="0"/>
          </a:p>
          <a:p>
            <a:pPr marL="0" indent="0">
              <a:spcAft>
                <a:spcPct val="0"/>
              </a:spcAft>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US" altLang="fi-FI" sz="2400" dirty="0" err="1"/>
              <a:t>kts</a:t>
            </a:r>
            <a:r>
              <a:rPr lang="en-US" altLang="fi-FI" sz="2400" dirty="0"/>
              <a:t>. s. 27 </a:t>
            </a:r>
            <a:r>
              <a:rPr lang="en-US" altLang="fi-FI" sz="2400" dirty="0" err="1"/>
              <a:t>vihreä</a:t>
            </a:r>
            <a:r>
              <a:rPr lang="en-US" altLang="fi-FI" sz="2400" dirty="0"/>
              <a:t> </a:t>
            </a:r>
            <a:r>
              <a:rPr lang="en-US" altLang="fi-FI" sz="2400" dirty="0" err="1"/>
              <a:t>laatikko</a:t>
            </a:r>
            <a:endParaRPr lang="en-US" altLang="fi-FI" sz="2400" dirty="0"/>
          </a:p>
          <a:p>
            <a:endParaRPr lang="fi-FI" sz="2200" dirty="0"/>
          </a:p>
        </p:txBody>
      </p:sp>
      <p:pic>
        <p:nvPicPr>
          <p:cNvPr id="4" name="Kuva 3" descr="Kuva, joka sisältää kohteen kasvi, kukka, värikäs&#10;&#10;Kuvaus luotu automaattisesti">
            <a:extLst>
              <a:ext uri="{FF2B5EF4-FFF2-40B4-BE49-F238E27FC236}">
                <a16:creationId xmlns:a16="http://schemas.microsoft.com/office/drawing/2014/main" id="{2BCF4473-A4EA-4C04-84E9-E31EA8B36393}"/>
              </a:ext>
            </a:extLst>
          </p:cNvPr>
          <p:cNvPicPr>
            <a:picLocks noChangeAspect="1"/>
          </p:cNvPicPr>
          <p:nvPr/>
        </p:nvPicPr>
        <p:blipFill rotWithShape="1">
          <a:blip r:embed="rId2"/>
          <a:srcRect l="25958" r="483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2186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E8AD22-2C85-4EF7-B65F-B907CABAA714}"/>
              </a:ext>
            </a:extLst>
          </p:cNvPr>
          <p:cNvSpPr>
            <a:spLocks noGrp="1"/>
          </p:cNvSpPr>
          <p:nvPr>
            <p:ph type="title"/>
          </p:nvPr>
        </p:nvSpPr>
        <p:spPr>
          <a:xfrm>
            <a:off x="4965430" y="629268"/>
            <a:ext cx="6586491" cy="1286160"/>
          </a:xfrm>
        </p:spPr>
        <p:txBody>
          <a:bodyPr anchor="b">
            <a:normAutofit/>
          </a:bodyPr>
          <a:lstStyle/>
          <a:p>
            <a:endParaRPr lang="fi-FI"/>
          </a:p>
        </p:txBody>
      </p:sp>
      <p:sp>
        <p:nvSpPr>
          <p:cNvPr id="3" name="Sisällön paikkamerkki 2">
            <a:extLst>
              <a:ext uri="{FF2B5EF4-FFF2-40B4-BE49-F238E27FC236}">
                <a16:creationId xmlns:a16="http://schemas.microsoft.com/office/drawing/2014/main" id="{FED104C6-3570-4026-95BC-5B8502482574}"/>
              </a:ext>
            </a:extLst>
          </p:cNvPr>
          <p:cNvSpPr>
            <a:spLocks noGrp="1"/>
          </p:cNvSpPr>
          <p:nvPr>
            <p:ph idx="1"/>
          </p:nvPr>
        </p:nvSpPr>
        <p:spPr>
          <a:xfrm>
            <a:off x="4965431" y="2183365"/>
            <a:ext cx="7117712" cy="4534671"/>
          </a:xfrm>
        </p:spPr>
        <p:txBody>
          <a:bodyPr>
            <a:normAutofit/>
          </a:bodyPr>
          <a:lstStyle/>
          <a:p>
            <a:r>
              <a:rPr lang="fi-FI" sz="2200" dirty="0">
                <a:ea typeface="+mn-lt"/>
                <a:cs typeface="+mn-lt"/>
              </a:rPr>
              <a:t>Sisäinen yrittäjyys on toimintatapa, jossa eivät täyty yrittäjyyteen liittyvät yrittäjän vapauden eivätkä yrittäjän riskin ja vastuun elementit, mutta johon kuitenkin liittyy yrittäjyyden piirteitä. </a:t>
            </a:r>
          </a:p>
          <a:p>
            <a:r>
              <a:rPr lang="fi-FI" sz="2200" dirty="0">
                <a:ea typeface="+mn-lt"/>
                <a:cs typeface="+mn-lt"/>
              </a:rPr>
              <a:t>Hoitoalan sisäinen yrittäjyys on yrittäjämäistä toimintaa sen hoito-organisaation sisällä missä työntekijä toimii.</a:t>
            </a:r>
            <a:endParaRPr lang="fi-FI" sz="2200" dirty="0"/>
          </a:p>
          <a:p>
            <a:pPr marL="0" indent="0">
              <a:buNone/>
            </a:pPr>
            <a:r>
              <a:rPr lang="fi-FI" sz="2200" b="1" dirty="0">
                <a:ea typeface="+mn-lt"/>
                <a:cs typeface="+mn-lt"/>
              </a:rPr>
              <a:t>Yrittäjämäinen toiminta nähdään voimavarana, koska:</a:t>
            </a:r>
          </a:p>
          <a:p>
            <a:pPr marL="0" indent="0">
              <a:buNone/>
            </a:pPr>
            <a:r>
              <a:rPr lang="fi-FI" sz="2200" i="1" dirty="0">
                <a:solidFill>
                  <a:srgbClr val="0070C0"/>
                </a:solidFill>
                <a:ea typeface="+mn-lt"/>
                <a:cs typeface="+mn-lt"/>
              </a:rPr>
              <a:t>yleensä toiminnan peruspyrkimys on tehdä organisaatiosta paremmin asiakkaita palveleva, parempi työpaikka ja kustannustehokkaampi yritys. </a:t>
            </a:r>
          </a:p>
          <a:p>
            <a:r>
              <a:rPr lang="fi-FI" sz="2200" dirty="0">
                <a:ea typeface="+mn-lt"/>
                <a:cs typeface="+mn-lt"/>
              </a:rPr>
              <a:t>Sisäisen yrittäjyyden ajatellaan myös johtavan korkeampaan omatoimisuuteen, palveluasenteeseen, tehokkuuteen, tuottavuuteen ja aloitteellisuuteen.</a:t>
            </a:r>
            <a:endParaRPr lang="fi-FI" sz="2200" dirty="0">
              <a:cs typeface="Calibri"/>
            </a:endParaRPr>
          </a:p>
          <a:p>
            <a:endParaRPr lang="fi-FI" sz="1700" dirty="0"/>
          </a:p>
        </p:txBody>
      </p:sp>
      <p:pic>
        <p:nvPicPr>
          <p:cNvPr id="4" name="Kuva 3">
            <a:extLst>
              <a:ext uri="{FF2B5EF4-FFF2-40B4-BE49-F238E27FC236}">
                <a16:creationId xmlns:a16="http://schemas.microsoft.com/office/drawing/2014/main" id="{6590B288-3E2B-41D7-B5BC-54376333827F}"/>
              </a:ext>
            </a:extLst>
          </p:cNvPr>
          <p:cNvPicPr>
            <a:picLocks noChangeAspect="1"/>
          </p:cNvPicPr>
          <p:nvPr/>
        </p:nvPicPr>
        <p:blipFill rotWithShape="1">
          <a:blip r:embed="rId2"/>
          <a:srcRect l="27808" r="27242"/>
          <a:stretch/>
        </p:blipFill>
        <p:spPr>
          <a:xfrm>
            <a:off x="20" y="10"/>
            <a:ext cx="4635571" cy="6857990"/>
          </a:xfrm>
          <a:prstGeom prst="rect">
            <a:avLst/>
          </a:prstGeom>
          <a:effectLst/>
        </p:spPr>
      </p:pic>
      <p:cxnSp>
        <p:nvCxnSpPr>
          <p:cNvPr id="25" name="Straight Connector 2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9A4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65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87D0775-5F68-4EBA-8F1F-3A0E3A882BE8}"/>
              </a:ext>
            </a:extLst>
          </p:cNvPr>
          <p:cNvSpPr>
            <a:spLocks noGrp="1"/>
          </p:cNvSpPr>
          <p:nvPr>
            <p:ph type="title"/>
          </p:nvPr>
        </p:nvSpPr>
        <p:spPr>
          <a:xfrm>
            <a:off x="7152515" y="0"/>
            <a:ext cx="4140014" cy="71535"/>
          </a:xfrm>
        </p:spPr>
        <p:txBody>
          <a:bodyPr>
            <a:normAutofit fontScale="90000"/>
          </a:bodyPr>
          <a:lstStyle/>
          <a:p>
            <a:endParaRPr lang="fi-FI" dirty="0"/>
          </a:p>
        </p:txBody>
      </p:sp>
      <p:pic>
        <p:nvPicPr>
          <p:cNvPr id="4" name="Kuva 3">
            <a:extLst>
              <a:ext uri="{FF2B5EF4-FFF2-40B4-BE49-F238E27FC236}">
                <a16:creationId xmlns:a16="http://schemas.microsoft.com/office/drawing/2014/main" id="{68DA8E4A-E10D-41CA-9B95-16DDB6A28371}"/>
              </a:ext>
            </a:extLst>
          </p:cNvPr>
          <p:cNvPicPr>
            <a:picLocks noChangeAspect="1"/>
          </p:cNvPicPr>
          <p:nvPr/>
        </p:nvPicPr>
        <p:blipFill rotWithShape="1">
          <a:blip r:embed="rId2"/>
          <a:srcRect l="30057"/>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Sisällön paikkamerkki 2">
            <a:extLst>
              <a:ext uri="{FF2B5EF4-FFF2-40B4-BE49-F238E27FC236}">
                <a16:creationId xmlns:a16="http://schemas.microsoft.com/office/drawing/2014/main" id="{27E8FBF5-2C0A-4419-9333-DBB34F5EFDC3}"/>
              </a:ext>
            </a:extLst>
          </p:cNvPr>
          <p:cNvSpPr>
            <a:spLocks noGrp="1"/>
          </p:cNvSpPr>
          <p:nvPr>
            <p:ph idx="1"/>
          </p:nvPr>
        </p:nvSpPr>
        <p:spPr>
          <a:xfrm>
            <a:off x="6702804" y="662729"/>
            <a:ext cx="5377343" cy="6123965"/>
          </a:xfrm>
        </p:spPr>
        <p:txBody>
          <a:bodyPr>
            <a:normAutofit/>
          </a:bodyPr>
          <a:lstStyle/>
          <a:p>
            <a:pPr marL="0" indent="0">
              <a:buNone/>
            </a:pPr>
            <a:endParaRPr lang="fi-FI" sz="1400" i="1" dirty="0"/>
          </a:p>
          <a:p>
            <a:pPr marL="0" indent="0" algn="ctr">
              <a:buNone/>
            </a:pPr>
            <a:r>
              <a:rPr lang="fi-FI" sz="2200" i="1" dirty="0">
                <a:solidFill>
                  <a:schemeClr val="accent2"/>
                </a:solidFill>
              </a:rPr>
              <a:t>”Yrittäjämäisellä tavalla toimiva työntekijä tietää työnsä tavoitteet ja päämäärät, toimii tavoitteiden mukaisesti, arvioi jatkuvasti omaa toimintaansa ja kehittää sitä tarpeen mukaan. Yrittäjämäisesti toimiva työntekijä työskentelee vastuullisesti ja kiinnittää huomiota työn laatuun.” </a:t>
            </a:r>
            <a:br>
              <a:rPr lang="fi-FI" sz="2200" i="1" dirty="0">
                <a:solidFill>
                  <a:schemeClr val="accent2"/>
                </a:solidFill>
              </a:rPr>
            </a:br>
            <a:r>
              <a:rPr lang="fi-FI" sz="1600" i="1" dirty="0"/>
              <a:t>(Vammaistyön käsikirja s. 27)</a:t>
            </a:r>
          </a:p>
          <a:p>
            <a:pPr marL="0" indent="0">
              <a:buNone/>
            </a:pPr>
            <a:endParaRPr lang="fi-FI" sz="2200" i="1" dirty="0"/>
          </a:p>
          <a:p>
            <a:pPr algn="ctr"/>
            <a:r>
              <a:rPr lang="fi-FI" sz="2200" i="1" dirty="0"/>
              <a:t>Johtaminen? </a:t>
            </a:r>
          </a:p>
          <a:p>
            <a:pPr algn="ctr"/>
            <a:r>
              <a:rPr lang="fi-FI" sz="2200" i="1" dirty="0"/>
              <a:t>Tiedätkö oman työnkuvasi, entä tavoitteet työllesi?</a:t>
            </a:r>
          </a:p>
          <a:p>
            <a:pPr algn="ctr"/>
            <a:r>
              <a:rPr lang="fi-FI" sz="2200" i="1" dirty="0"/>
              <a:t>Työn määrä?</a:t>
            </a:r>
          </a:p>
          <a:p>
            <a:pPr algn="ctr"/>
            <a:r>
              <a:rPr lang="fi-FI" sz="2200" i="1" dirty="0"/>
              <a:t>Vaikuttamismahdollisuudet?</a:t>
            </a:r>
          </a:p>
          <a:p>
            <a:pPr algn="ctr"/>
            <a:r>
              <a:rPr lang="fi-FI" sz="2200" i="1" dirty="0"/>
              <a:t>Koulutusmahdollisuudet?</a:t>
            </a:r>
          </a:p>
          <a:p>
            <a:pPr algn="ctr"/>
            <a:r>
              <a:rPr lang="fi-FI" sz="2200" i="1" dirty="0"/>
              <a:t>Työnohjaus?</a:t>
            </a:r>
          </a:p>
          <a:p>
            <a:endParaRPr lang="fi-FI" sz="1400" i="1" dirty="0"/>
          </a:p>
          <a:p>
            <a:endParaRPr lang="fi-FI" sz="1400" i="1" dirty="0"/>
          </a:p>
          <a:p>
            <a:endParaRPr lang="fi-FI" sz="1400" i="1" dirty="0"/>
          </a:p>
        </p:txBody>
      </p:sp>
    </p:spTree>
    <p:extLst>
      <p:ext uri="{BB962C8B-B14F-4D97-AF65-F5344CB8AC3E}">
        <p14:creationId xmlns:p14="http://schemas.microsoft.com/office/powerpoint/2010/main" val="199948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86F8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86E5EFBD-0190-4CCB-958D-B8E23F6B3585}"/>
              </a:ext>
            </a:extLst>
          </p:cNvPr>
          <p:cNvSpPr>
            <a:spLocks noGrp="1"/>
          </p:cNvSpPr>
          <p:nvPr>
            <p:ph type="title"/>
          </p:nvPr>
        </p:nvSpPr>
        <p:spPr>
          <a:xfrm>
            <a:off x="524256" y="4767072"/>
            <a:ext cx="6594189" cy="1625210"/>
          </a:xfrm>
        </p:spPr>
        <p:txBody>
          <a:bodyPr>
            <a:normAutofit/>
          </a:bodyPr>
          <a:lstStyle/>
          <a:p>
            <a:pPr algn="ctr"/>
            <a:r>
              <a:rPr lang="fi-FI" b="1" dirty="0">
                <a:solidFill>
                  <a:srgbClr val="FFFFFF"/>
                </a:solidFill>
              </a:rPr>
              <a:t>SISÄINEN YRITTÄJYYS LUO MUUTOSVOIMAA</a:t>
            </a:r>
          </a:p>
        </p:txBody>
      </p:sp>
      <p:pic>
        <p:nvPicPr>
          <p:cNvPr id="4" name="Kuva 3">
            <a:extLst>
              <a:ext uri="{FF2B5EF4-FFF2-40B4-BE49-F238E27FC236}">
                <a16:creationId xmlns:a16="http://schemas.microsoft.com/office/drawing/2014/main" id="{9A738132-7396-405D-BB35-A3529B7C4617}"/>
              </a:ext>
            </a:extLst>
          </p:cNvPr>
          <p:cNvPicPr>
            <a:picLocks noChangeAspect="1"/>
          </p:cNvPicPr>
          <p:nvPr/>
        </p:nvPicPr>
        <p:blipFill rotWithShape="1">
          <a:blip r:embed="rId2"/>
          <a:srcRect r="1" b="12822"/>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75AB7E04-2E01-46DB-BB6A-7DE4759CAFB1}"/>
              </a:ext>
            </a:extLst>
          </p:cNvPr>
          <p:cNvSpPr>
            <a:spLocks noGrp="1"/>
          </p:cNvSpPr>
          <p:nvPr>
            <p:ph idx="1"/>
          </p:nvPr>
        </p:nvSpPr>
        <p:spPr>
          <a:xfrm>
            <a:off x="7725747" y="429208"/>
            <a:ext cx="4138706" cy="5963073"/>
          </a:xfrm>
        </p:spPr>
        <p:txBody>
          <a:bodyPr anchor="ctr">
            <a:normAutofit/>
          </a:bodyPr>
          <a:lstStyle/>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a:solidFill>
                  <a:srgbClr val="FFFFFF"/>
                </a:solidFill>
              </a:rPr>
              <a:t>Sosiaalista </a:t>
            </a:r>
            <a:r>
              <a:rPr lang="en-US" altLang="fi-FI" sz="2200" b="1" dirty="0" err="1">
                <a:solidFill>
                  <a:srgbClr val="FFFFFF"/>
                </a:solidFill>
              </a:rPr>
              <a:t>älykkyyttä</a:t>
            </a:r>
            <a:endParaRPr lang="en-US" altLang="fi-FI" sz="2200" b="1" dirty="0">
              <a:solidFill>
                <a:srgbClr val="FFFFFF"/>
              </a:solidFill>
            </a:endParaRP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Luotettavuutta</a:t>
            </a:r>
            <a:endParaRPr lang="en-US" altLang="fi-FI" sz="2200" b="1" dirty="0">
              <a:solidFill>
                <a:srgbClr val="FFFFFF"/>
              </a:solidFill>
            </a:endParaRP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Vakuuttavuutta</a:t>
            </a:r>
            <a:r>
              <a:rPr lang="en-US" altLang="fi-FI" sz="2200" b="1" dirty="0">
                <a:solidFill>
                  <a:srgbClr val="FFFFFF"/>
                </a:solidFill>
              </a:rPr>
              <a:t> ja </a:t>
            </a:r>
            <a:r>
              <a:rPr lang="en-US" altLang="fi-FI" sz="2200" b="1" dirty="0" err="1">
                <a:solidFill>
                  <a:srgbClr val="FFFFFF"/>
                </a:solidFill>
              </a:rPr>
              <a:t>esiintymistaitoa</a:t>
            </a:r>
            <a:endParaRPr lang="en-US" altLang="fi-FI" sz="2200" b="1" dirty="0">
              <a:solidFill>
                <a:srgbClr val="FFFFFF"/>
              </a:solidFill>
            </a:endParaRP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Hyvää</a:t>
            </a:r>
            <a:r>
              <a:rPr lang="en-US" altLang="fi-FI" sz="2200" b="1" dirty="0">
                <a:solidFill>
                  <a:srgbClr val="FFFFFF"/>
                </a:solidFill>
              </a:rPr>
              <a:t> </a:t>
            </a:r>
            <a:r>
              <a:rPr lang="en-US" altLang="fi-FI" sz="2200" b="1" dirty="0" err="1">
                <a:solidFill>
                  <a:srgbClr val="FFFFFF"/>
                </a:solidFill>
              </a:rPr>
              <a:t>itsetuntoa</a:t>
            </a:r>
            <a:endParaRPr lang="en-US" altLang="fi-FI" sz="2200" b="1" dirty="0">
              <a:solidFill>
                <a:srgbClr val="FFFFFF"/>
              </a:solidFill>
            </a:endParaRP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Positiivista</a:t>
            </a:r>
            <a:r>
              <a:rPr lang="en-US" altLang="fi-FI" sz="2200" b="1" dirty="0">
                <a:solidFill>
                  <a:srgbClr val="FFFFFF"/>
                </a:solidFill>
              </a:rPr>
              <a:t> </a:t>
            </a:r>
            <a:r>
              <a:rPr lang="en-US" altLang="fi-FI" sz="2200" b="1" dirty="0" err="1">
                <a:solidFill>
                  <a:srgbClr val="FFFFFF"/>
                </a:solidFill>
              </a:rPr>
              <a:t>elämänasennetta</a:t>
            </a:r>
            <a:endParaRPr lang="en-US" altLang="fi-FI" sz="2200" b="1" dirty="0">
              <a:solidFill>
                <a:srgbClr val="FFFFFF"/>
              </a:solidFill>
            </a:endParaRP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Luovuutta</a:t>
            </a:r>
            <a:r>
              <a:rPr lang="en-US" altLang="fi-FI" sz="2200" b="1" dirty="0">
                <a:solidFill>
                  <a:srgbClr val="FFFFFF"/>
                </a:solidFill>
              </a:rPr>
              <a:t> ja </a:t>
            </a:r>
            <a:r>
              <a:rPr lang="en-US" altLang="fi-FI" sz="2200" b="1" dirty="0" err="1">
                <a:solidFill>
                  <a:srgbClr val="FFFFFF"/>
                </a:solidFill>
              </a:rPr>
              <a:t>innovaatioita</a:t>
            </a:r>
            <a:r>
              <a:rPr lang="en-US" altLang="fi-FI" sz="2200" b="1" dirty="0">
                <a:solidFill>
                  <a:srgbClr val="FFFFFF"/>
                </a:solidFill>
              </a:rPr>
              <a:t> </a:t>
            </a: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Huumorintajua</a:t>
            </a:r>
            <a:endParaRPr lang="en-US" altLang="fi-FI" sz="2200" b="1" dirty="0">
              <a:solidFill>
                <a:srgbClr val="FFFFFF"/>
              </a:solidFill>
            </a:endParaRP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Sopeutumiskykyä</a:t>
            </a:r>
            <a:endParaRPr lang="en-US" altLang="fi-FI" sz="2200" b="1" dirty="0">
              <a:solidFill>
                <a:srgbClr val="FFFFFF"/>
              </a:solidFill>
            </a:endParaRP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Yhteistyökykyä</a:t>
            </a:r>
            <a:endParaRPr lang="en-US" altLang="fi-FI" sz="2200" b="1" dirty="0">
              <a:solidFill>
                <a:srgbClr val="FFFFFF"/>
              </a:solidFill>
            </a:endParaRP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Stressin</a:t>
            </a:r>
            <a:r>
              <a:rPr lang="en-US" altLang="fi-FI" sz="2200" b="1" dirty="0">
                <a:solidFill>
                  <a:srgbClr val="FFFFFF"/>
                </a:solidFill>
              </a:rPr>
              <a:t> ja </a:t>
            </a:r>
            <a:r>
              <a:rPr lang="en-US" altLang="fi-FI" sz="2200" b="1" dirty="0" err="1">
                <a:solidFill>
                  <a:srgbClr val="FFFFFF"/>
                </a:solidFill>
              </a:rPr>
              <a:t>pettymysten</a:t>
            </a:r>
            <a:r>
              <a:rPr lang="en-US" altLang="fi-FI" sz="2200" b="1" dirty="0">
                <a:solidFill>
                  <a:srgbClr val="FFFFFF"/>
                </a:solidFill>
              </a:rPr>
              <a:t> </a:t>
            </a:r>
            <a:r>
              <a:rPr lang="en-US" altLang="fi-FI" sz="2200" b="1" dirty="0" err="1">
                <a:solidFill>
                  <a:srgbClr val="FFFFFF"/>
                </a:solidFill>
              </a:rPr>
              <a:t>sietokykyä</a:t>
            </a:r>
            <a:endParaRPr lang="en-US" altLang="fi-FI" sz="2200" b="1" dirty="0">
              <a:solidFill>
                <a:srgbClr val="FFFFFF"/>
              </a:solidFill>
            </a:endParaRPr>
          </a:p>
          <a:p>
            <a:pPr>
              <a:spcAft>
                <a:spcPct val="0"/>
              </a:spcAft>
              <a:buSzPct val="45000"/>
              <a:buFont typeface="Wingdings" panose="05000000000000000000" pitchFamily="2" charset="2"/>
              <a:buChar char="ü"/>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n-US" altLang="fi-FI" sz="2200" b="1" dirty="0" err="1">
                <a:solidFill>
                  <a:srgbClr val="FFFFFF"/>
                </a:solidFill>
              </a:rPr>
              <a:t>Hyvää</a:t>
            </a:r>
            <a:r>
              <a:rPr lang="en-US" altLang="fi-FI" sz="2200" b="1" dirty="0">
                <a:solidFill>
                  <a:srgbClr val="FFFFFF"/>
                </a:solidFill>
              </a:rPr>
              <a:t> </a:t>
            </a:r>
            <a:r>
              <a:rPr lang="en-US" altLang="fi-FI" sz="2200" b="1" dirty="0" err="1">
                <a:solidFill>
                  <a:srgbClr val="FFFFFF"/>
                </a:solidFill>
              </a:rPr>
              <a:t>itsensä</a:t>
            </a:r>
            <a:r>
              <a:rPr lang="en-US" altLang="fi-FI" sz="2200" b="1" dirty="0">
                <a:solidFill>
                  <a:srgbClr val="FFFFFF"/>
                </a:solidFill>
              </a:rPr>
              <a:t> ja </a:t>
            </a:r>
            <a:r>
              <a:rPr lang="en-US" altLang="fi-FI" sz="2200" b="1" dirty="0" err="1">
                <a:solidFill>
                  <a:srgbClr val="FFFFFF"/>
                </a:solidFill>
              </a:rPr>
              <a:t>ominaisuuksiensa</a:t>
            </a:r>
            <a:r>
              <a:rPr lang="en-US" altLang="fi-FI" sz="2200" b="1" dirty="0">
                <a:solidFill>
                  <a:srgbClr val="FFFFFF"/>
                </a:solidFill>
              </a:rPr>
              <a:t> </a:t>
            </a:r>
            <a:r>
              <a:rPr lang="en-US" altLang="fi-FI" sz="2200" b="1" dirty="0" err="1">
                <a:solidFill>
                  <a:srgbClr val="FFFFFF"/>
                </a:solidFill>
              </a:rPr>
              <a:t>tuntemusta</a:t>
            </a:r>
            <a:endParaRPr lang="fi-FI" sz="2200" dirty="0">
              <a:solidFill>
                <a:srgbClr val="FFFFFF"/>
              </a:solidFill>
            </a:endParaRPr>
          </a:p>
        </p:txBody>
      </p:sp>
    </p:spTree>
    <p:extLst>
      <p:ext uri="{BB962C8B-B14F-4D97-AF65-F5344CB8AC3E}">
        <p14:creationId xmlns:p14="http://schemas.microsoft.com/office/powerpoint/2010/main" val="228725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5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61F108CA-D2F5-455A-83F5-69B0F570A9AA}"/>
              </a:ext>
            </a:extLst>
          </p:cNvPr>
          <p:cNvSpPr>
            <a:spLocks noGrp="1"/>
          </p:cNvSpPr>
          <p:nvPr>
            <p:ph type="title"/>
          </p:nvPr>
        </p:nvSpPr>
        <p:spPr>
          <a:xfrm>
            <a:off x="793977" y="494903"/>
            <a:ext cx="6006192" cy="1324907"/>
          </a:xfrm>
        </p:spPr>
        <p:txBody>
          <a:bodyPr>
            <a:normAutofit/>
          </a:bodyPr>
          <a:lstStyle/>
          <a:p>
            <a:pPr algn="ctr"/>
            <a:r>
              <a:rPr lang="fi-FI" b="1" dirty="0">
                <a:solidFill>
                  <a:schemeClr val="accent2"/>
                </a:solidFill>
              </a:rPr>
              <a:t>SISÄINEN YRITTÄJYYS VAMMAISTYÖSSÄ</a:t>
            </a:r>
          </a:p>
        </p:txBody>
      </p:sp>
      <p:sp>
        <p:nvSpPr>
          <p:cNvPr id="3" name="Sisällön paikkamerkki 2">
            <a:extLst>
              <a:ext uri="{FF2B5EF4-FFF2-40B4-BE49-F238E27FC236}">
                <a16:creationId xmlns:a16="http://schemas.microsoft.com/office/drawing/2014/main" id="{A633A7CF-4834-4972-9639-6A29094995DC}"/>
              </a:ext>
            </a:extLst>
          </p:cNvPr>
          <p:cNvSpPr>
            <a:spLocks noGrp="1"/>
          </p:cNvSpPr>
          <p:nvPr>
            <p:ph idx="1"/>
          </p:nvPr>
        </p:nvSpPr>
        <p:spPr>
          <a:xfrm>
            <a:off x="443405" y="2017917"/>
            <a:ext cx="6707336" cy="4449996"/>
          </a:xfrm>
        </p:spPr>
        <p:txBody>
          <a:bodyPr>
            <a:normAutofit/>
          </a:bodyPr>
          <a:lstStyle/>
          <a:p>
            <a:r>
              <a:rPr lang="fi-FI" sz="2200" dirty="0">
                <a:solidFill>
                  <a:srgbClr val="415266"/>
                </a:solidFill>
                <a:ea typeface="+mn-lt"/>
                <a:cs typeface="+mn-lt"/>
              </a:rPr>
              <a:t>Sisäistä yrittäjyyttä kuvataan vahvasti yksilön ominaisuuksina, vaikka sisäisen yrittäjyyden ilmentyminen hyödyttää työyhteisöä ja jopa koko organisaatiota.</a:t>
            </a:r>
          </a:p>
          <a:p>
            <a:r>
              <a:rPr lang="fi-FI" sz="2200" dirty="0">
                <a:solidFill>
                  <a:srgbClr val="415266"/>
                </a:solidFill>
                <a:ea typeface="+mn-lt"/>
                <a:cs typeface="+mn-lt"/>
              </a:rPr>
              <a:t>Terveydenhuollossa löytyy paljon tapoja sekä mahdollisuuksia toteuttaa sisäistä yrittäjyyttä. Sisäinen yrittäjyys ei ainoastaan mahdollista työntekijän itsensä tai työyhteisön kehittymistä, vaan myös koko terveydenhuollon toimintakentän kehittymistä. </a:t>
            </a:r>
          </a:p>
          <a:p>
            <a:pPr marL="0" indent="0">
              <a:buNone/>
            </a:pPr>
            <a:r>
              <a:rPr lang="fi-FI" sz="2200" dirty="0">
                <a:solidFill>
                  <a:srgbClr val="415266"/>
                </a:solidFill>
                <a:ea typeface="+mn-lt"/>
                <a:cs typeface="+mn-lt"/>
                <a:sym typeface="Wingdings" panose="05000000000000000000" pitchFamily="2" charset="2"/>
              </a:rPr>
              <a:t>	 </a:t>
            </a:r>
            <a:r>
              <a:rPr lang="fi-FI" sz="2200" dirty="0">
                <a:solidFill>
                  <a:srgbClr val="415266"/>
                </a:solidFill>
                <a:ea typeface="+mn-lt"/>
                <a:cs typeface="+mn-lt"/>
              </a:rPr>
              <a:t>vaatii kuitenkin rajojen rikkomista, 	henkilökohtaista riskinottoa sekä vallitsevien 	käytänteiden kyseenalaistamista. </a:t>
            </a:r>
            <a:br>
              <a:rPr lang="fi-FI" sz="2200" dirty="0">
                <a:solidFill>
                  <a:srgbClr val="415266"/>
                </a:solidFill>
                <a:ea typeface="+mn-lt"/>
                <a:cs typeface="+mn-lt"/>
              </a:rPr>
            </a:br>
            <a:r>
              <a:rPr lang="fi-FI" sz="2200" dirty="0">
                <a:solidFill>
                  <a:srgbClr val="415266"/>
                </a:solidFill>
                <a:ea typeface="+mn-lt"/>
                <a:cs typeface="+mn-lt"/>
              </a:rPr>
              <a:t>	</a:t>
            </a:r>
            <a:r>
              <a:rPr lang="fi-FI" sz="2200" dirty="0">
                <a:solidFill>
                  <a:schemeClr val="accent2"/>
                </a:solidFill>
                <a:ea typeface="+mn-lt"/>
                <a:cs typeface="+mn-lt"/>
              </a:rPr>
              <a:t>Ajattelua ”boxin” ulkopuolelta.</a:t>
            </a:r>
            <a:endParaRPr lang="fi-FI" sz="2200" dirty="0">
              <a:solidFill>
                <a:schemeClr val="accent2"/>
              </a:solidFill>
              <a:cs typeface="Calibri"/>
            </a:endParaRPr>
          </a:p>
          <a:p>
            <a:endParaRPr lang="fi-FI" sz="1900" dirty="0">
              <a:solidFill>
                <a:srgbClr val="415266"/>
              </a:solidFill>
            </a:endParaRPr>
          </a:p>
        </p:txBody>
      </p:sp>
      <p:sp>
        <p:nvSpPr>
          <p:cNvPr id="20" name="Rectangle 19">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415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maa, rakennus, rakennusmateriaali, kivi&#10;&#10;Kuvaus luotu automaattisesti">
            <a:extLst>
              <a:ext uri="{FF2B5EF4-FFF2-40B4-BE49-F238E27FC236}">
                <a16:creationId xmlns:a16="http://schemas.microsoft.com/office/drawing/2014/main" id="{28648C45-28DC-411B-99AE-E259528FF72C}"/>
              </a:ext>
            </a:extLst>
          </p:cNvPr>
          <p:cNvPicPr>
            <a:picLocks noChangeAspect="1"/>
          </p:cNvPicPr>
          <p:nvPr/>
        </p:nvPicPr>
        <p:blipFill rotWithShape="1">
          <a:blip r:embed="rId2"/>
          <a:srcRect t="9180" r="3" b="55"/>
          <a:stretch/>
        </p:blipFill>
        <p:spPr>
          <a:xfrm>
            <a:off x="7523826" y="862763"/>
            <a:ext cx="3788081" cy="5151142"/>
          </a:xfrm>
          <a:prstGeom prst="rect">
            <a:avLst/>
          </a:prstGeom>
        </p:spPr>
      </p:pic>
    </p:spTree>
    <p:extLst>
      <p:ext uri="{BB962C8B-B14F-4D97-AF65-F5344CB8AC3E}">
        <p14:creationId xmlns:p14="http://schemas.microsoft.com/office/powerpoint/2010/main" val="289759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F453D6-2C7B-4A1C-B8A9-BFEAB0F03FAE}"/>
              </a:ext>
            </a:extLst>
          </p:cNvPr>
          <p:cNvSpPr>
            <a:spLocks noGrp="1"/>
          </p:cNvSpPr>
          <p:nvPr>
            <p:ph type="title"/>
          </p:nvPr>
        </p:nvSpPr>
        <p:spPr>
          <a:xfrm>
            <a:off x="4965430" y="629267"/>
            <a:ext cx="6586491" cy="1132422"/>
          </a:xfrm>
        </p:spPr>
        <p:txBody>
          <a:bodyPr>
            <a:normAutofit/>
          </a:bodyPr>
          <a:lstStyle/>
          <a:p>
            <a:pPr algn="ctr"/>
            <a:r>
              <a:rPr lang="fi-FI" sz="5400" b="1" dirty="0">
                <a:solidFill>
                  <a:schemeClr val="accent2"/>
                </a:solidFill>
              </a:rPr>
              <a:t>TUUMAUSTAUKO</a:t>
            </a:r>
          </a:p>
        </p:txBody>
      </p:sp>
      <p:sp>
        <p:nvSpPr>
          <p:cNvPr id="3" name="Sisällön paikkamerkki 2">
            <a:extLst>
              <a:ext uri="{FF2B5EF4-FFF2-40B4-BE49-F238E27FC236}">
                <a16:creationId xmlns:a16="http://schemas.microsoft.com/office/drawing/2014/main" id="{F88FCEB0-18AF-4B03-9518-C4B16E276EB6}"/>
              </a:ext>
            </a:extLst>
          </p:cNvPr>
          <p:cNvSpPr>
            <a:spLocks noGrp="1"/>
          </p:cNvSpPr>
          <p:nvPr>
            <p:ph idx="1"/>
          </p:nvPr>
        </p:nvSpPr>
        <p:spPr>
          <a:xfrm>
            <a:off x="4965431" y="1887524"/>
            <a:ext cx="6586489" cy="4336296"/>
          </a:xfrm>
        </p:spPr>
        <p:txBody>
          <a:bodyPr>
            <a:normAutofit/>
          </a:bodyPr>
          <a:lstStyle/>
          <a:p>
            <a:r>
              <a:rPr lang="fi-FI" sz="2400" dirty="0">
                <a:ea typeface="+mn-lt"/>
                <a:cs typeface="+mn-lt"/>
              </a:rPr>
              <a:t>Kuinka sisäistä yrittäjyyttä voidaan toteuttaa sekä tukea ja kannustaa konkreettisesti?</a:t>
            </a:r>
          </a:p>
          <a:p>
            <a:pPr marL="0" indent="0">
              <a:buNone/>
            </a:pPr>
            <a:endParaRPr lang="fi-FI" sz="2400" dirty="0">
              <a:ea typeface="+mn-lt"/>
              <a:cs typeface="+mn-lt"/>
            </a:endParaRPr>
          </a:p>
          <a:p>
            <a:r>
              <a:rPr lang="fi-FI" sz="2400" dirty="0">
                <a:ea typeface="+mn-lt"/>
                <a:cs typeface="+mn-lt"/>
              </a:rPr>
              <a:t> Kuinka sosiaali- ja terveysalan rakenteita voitaisiin muokata joustavammiksi henkilöstön sisäisen yrittäjyyden </a:t>
            </a:r>
            <a:r>
              <a:rPr lang="fi-FI" sz="2400" dirty="0" err="1">
                <a:ea typeface="+mn-lt"/>
                <a:cs typeface="+mn-lt"/>
              </a:rPr>
              <a:t>kukoistumiseksi</a:t>
            </a:r>
            <a:r>
              <a:rPr lang="fi-FI" sz="2400" dirty="0">
                <a:ea typeface="+mn-lt"/>
                <a:cs typeface="+mn-lt"/>
              </a:rPr>
              <a:t>? </a:t>
            </a:r>
          </a:p>
          <a:p>
            <a:pPr marL="0" indent="0">
              <a:buNone/>
            </a:pPr>
            <a:endParaRPr lang="fi-FI" sz="2400" dirty="0"/>
          </a:p>
        </p:txBody>
      </p:sp>
      <p:pic>
        <p:nvPicPr>
          <p:cNvPr id="4" name="Kuva 3" descr="Kuva, joka sisältää kohteen sisä&#10;&#10;Kuvaus luotu automaattisesti">
            <a:extLst>
              <a:ext uri="{FF2B5EF4-FFF2-40B4-BE49-F238E27FC236}">
                <a16:creationId xmlns:a16="http://schemas.microsoft.com/office/drawing/2014/main" id="{77BE3910-713E-4722-9F4F-721AB7E8BAEF}"/>
              </a:ext>
            </a:extLst>
          </p:cNvPr>
          <p:cNvPicPr>
            <a:picLocks noChangeAspect="1"/>
          </p:cNvPicPr>
          <p:nvPr/>
        </p:nvPicPr>
        <p:blipFill rotWithShape="1">
          <a:blip r:embed="rId2"/>
          <a:srcRect t="1248" r="2" b="2"/>
          <a:stretch/>
        </p:blipFill>
        <p:spPr>
          <a:xfrm>
            <a:off x="20" y="10"/>
            <a:ext cx="4635571" cy="6857990"/>
          </a:xfrm>
          <a:prstGeom prst="rect">
            <a:avLst/>
          </a:prstGeom>
          <a:effectLst/>
        </p:spPr>
      </p:pic>
    </p:spTree>
    <p:extLst>
      <p:ext uri="{BB962C8B-B14F-4D97-AF65-F5344CB8AC3E}">
        <p14:creationId xmlns:p14="http://schemas.microsoft.com/office/powerpoint/2010/main" val="214400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E9F5C13-E11C-4536-9AA9-DBA2B593A16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SWOT-analyysi</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Sisällön paikkamerkki 3">
            <a:extLst>
              <a:ext uri="{FF2B5EF4-FFF2-40B4-BE49-F238E27FC236}">
                <a16:creationId xmlns:a16="http://schemas.microsoft.com/office/drawing/2014/main" id="{3E045695-AA72-49D4-AA76-1BF6F2B360E4}"/>
              </a:ext>
            </a:extLst>
          </p:cNvPr>
          <p:cNvPicPr>
            <a:picLocks noGrp="1" noChangeAspect="1"/>
          </p:cNvPicPr>
          <p:nvPr>
            <p:ph idx="1"/>
          </p:nvPr>
        </p:nvPicPr>
        <p:blipFill>
          <a:blip r:embed="rId2"/>
          <a:stretch>
            <a:fillRect/>
          </a:stretch>
        </p:blipFill>
        <p:spPr>
          <a:xfrm>
            <a:off x="562402" y="2426818"/>
            <a:ext cx="4994246"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Kuva 4">
            <a:extLst>
              <a:ext uri="{FF2B5EF4-FFF2-40B4-BE49-F238E27FC236}">
                <a16:creationId xmlns:a16="http://schemas.microsoft.com/office/drawing/2014/main" id="{73F16C9C-4C91-46F2-9352-6E5E18737D46}"/>
              </a:ext>
            </a:extLst>
          </p:cNvPr>
          <p:cNvPicPr>
            <a:picLocks noChangeAspect="1"/>
          </p:cNvPicPr>
          <p:nvPr/>
        </p:nvPicPr>
        <p:blipFill>
          <a:blip r:embed="rId3"/>
          <a:stretch>
            <a:fillRect/>
          </a:stretch>
        </p:blipFill>
        <p:spPr>
          <a:xfrm>
            <a:off x="6445073" y="2611544"/>
            <a:ext cx="5455917" cy="3628184"/>
          </a:xfrm>
          <a:prstGeom prst="rect">
            <a:avLst/>
          </a:prstGeom>
        </p:spPr>
      </p:pic>
    </p:spTree>
    <p:extLst>
      <p:ext uri="{BB962C8B-B14F-4D97-AF65-F5344CB8AC3E}">
        <p14:creationId xmlns:p14="http://schemas.microsoft.com/office/powerpoint/2010/main" val="257809198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414</Words>
  <Application>Microsoft Office PowerPoint</Application>
  <PresentationFormat>Laajakuva</PresentationFormat>
  <Paragraphs>54</Paragraphs>
  <Slides>10</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Calibri Light</vt:lpstr>
      <vt:lpstr>Wingdings</vt:lpstr>
      <vt:lpstr>Office-teema</vt:lpstr>
      <vt:lpstr>HYVINVOINTIALAN YRITTÄJYYS</vt:lpstr>
      <vt:lpstr>SISÄINEN YRITTÄJYYS</vt:lpstr>
      <vt:lpstr>Sisäinen yrittäjyys: MÄÄRITELMÄ</vt:lpstr>
      <vt:lpstr>PowerPoint-esitys</vt:lpstr>
      <vt:lpstr>PowerPoint-esitys</vt:lpstr>
      <vt:lpstr>SISÄINEN YRITTÄJYYS LUO MUUTOSVOIMAA</vt:lpstr>
      <vt:lpstr>SISÄINEN YRITTÄJYYS VAMMAISTYÖSSÄ</vt:lpstr>
      <vt:lpstr>TUUMAUSTAUKO</vt:lpstr>
      <vt:lpstr>SWOT-analyysi</vt:lpstr>
      <vt:lpstr>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HYVINVOINTIALAN YRITTÄJYYS</dc:title>
  <dc:creator>Leena</dc:creator>
  <cp:lastModifiedBy>Leena</cp:lastModifiedBy>
  <cp:revision>1</cp:revision>
  <dcterms:created xsi:type="dcterms:W3CDTF">2022-09-18T18:10:39Z</dcterms:created>
  <dcterms:modified xsi:type="dcterms:W3CDTF">2022-09-18T18:12:50Z</dcterms:modified>
</cp:coreProperties>
</file>