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1" r:id="rId6"/>
    <p:sldId id="265" r:id="rId7"/>
    <p:sldId id="262" r:id="rId8"/>
    <p:sldId id="263" r:id="rId9"/>
    <p:sldId id="266" r:id="rId10"/>
    <p:sldId id="267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A8D3E-B9AE-4962-B936-258502AB0995}" type="datetimeFigureOut">
              <a:rPr lang="fi-FI" smtClean="0"/>
              <a:t>10.11.2021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17C38-40BD-4531-8502-105F51FD48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2246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A8D3E-B9AE-4962-B936-258502AB0995}" type="datetimeFigureOut">
              <a:rPr lang="fi-FI" smtClean="0"/>
              <a:t>10.11.2021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17C38-40BD-4531-8502-105F51FD48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4712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A8D3E-B9AE-4962-B936-258502AB0995}" type="datetimeFigureOut">
              <a:rPr lang="fi-FI" smtClean="0"/>
              <a:t>10.11.2021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17C38-40BD-4531-8502-105F51FD48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59513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04436-CA73-4D53-89B4-2A5C7347BF2F}" type="datetimeFigureOut">
              <a:rPr lang="en-US" smtClean="0"/>
              <a:t>11/10/2021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42330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A8D3E-B9AE-4962-B936-258502AB0995}" type="datetimeFigureOut">
              <a:rPr lang="fi-FI" smtClean="0"/>
              <a:t>10.11.2021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17C38-40BD-4531-8502-105F51FD48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0794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A8D3E-B9AE-4962-B936-258502AB0995}" type="datetimeFigureOut">
              <a:rPr lang="fi-FI" smtClean="0"/>
              <a:t>10.11.2021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17C38-40BD-4531-8502-105F51FD48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4008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A8D3E-B9AE-4962-B936-258502AB0995}" type="datetimeFigureOut">
              <a:rPr lang="fi-FI" smtClean="0"/>
              <a:t>10.11.2021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17C38-40BD-4531-8502-105F51FD48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8293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A8D3E-B9AE-4962-B936-258502AB0995}" type="datetimeFigureOut">
              <a:rPr lang="fi-FI" smtClean="0"/>
              <a:t>10.11.2021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17C38-40BD-4531-8502-105F51FD48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3126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A8D3E-B9AE-4962-B936-258502AB0995}" type="datetimeFigureOut">
              <a:rPr lang="fi-FI" smtClean="0"/>
              <a:t>10.11.2021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17C38-40BD-4531-8502-105F51FD48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1632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A8D3E-B9AE-4962-B936-258502AB0995}" type="datetimeFigureOut">
              <a:rPr lang="fi-FI" smtClean="0"/>
              <a:t>10.11.2021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17C38-40BD-4531-8502-105F51FD48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416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A8D3E-B9AE-4962-B936-258502AB0995}" type="datetimeFigureOut">
              <a:rPr lang="fi-FI" smtClean="0"/>
              <a:t>10.11.2021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17C38-40BD-4531-8502-105F51FD48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6079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A8D3E-B9AE-4962-B936-258502AB0995}" type="datetimeFigureOut">
              <a:rPr lang="fi-FI" smtClean="0"/>
              <a:t>10.11.2021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17C38-40BD-4531-8502-105F51FD48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6073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FA8D3E-B9AE-4962-B936-258502AB0995}" type="datetimeFigureOut">
              <a:rPr lang="fi-FI" smtClean="0"/>
              <a:t>10.11.2021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B17C38-40BD-4531-8502-105F51FD48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4315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kiZpAe7j6_Q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otus.fi/muistisairaan-henkilon-paivittaistoiminnoista-suoriutumisen-tukeminen-laakkeettomat-menetelmat-hoitotyossa-hoitosuositus/" TargetMode="External"/><Relationship Id="rId2" Type="http://schemas.openxmlformats.org/officeDocument/2006/relationships/hyperlink" Target="https://www.hotus.fi/hoitotyontekijan-nayttoon-perustuva-paatoksenteko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julkaisut.valtioneuvosto.fi/bitstream/handle/10024/162455/STM_2020_29_J.pdf?sequence=1&amp;isAllowed=y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Näyttöön perustuva tieto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1870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027611"/>
          </a:xfrm>
        </p:spPr>
        <p:txBody>
          <a:bodyPr/>
          <a:lstStyle/>
          <a:p>
            <a:r>
              <a:rPr lang="fi-FI" dirty="0" smtClean="0"/>
              <a:t>Näyttöön perustuva toiminta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idx="1"/>
          </p:nvPr>
        </p:nvSpPr>
        <p:spPr>
          <a:xfrm>
            <a:off x="4511039" y="2160588"/>
            <a:ext cx="4762963" cy="3880774"/>
          </a:xfrm>
        </p:spPr>
        <p:txBody>
          <a:bodyPr>
            <a:normAutofit/>
          </a:bodyPr>
          <a:lstStyle/>
          <a:p>
            <a:r>
              <a:rPr lang="fi-FI" dirty="0" smtClean="0"/>
              <a:t>-tapahtuu asiakkaan ja hoitajan välisessä kanssakäymisessä</a:t>
            </a:r>
          </a:p>
          <a:p>
            <a:r>
              <a:rPr lang="fi-FI" dirty="0" smtClean="0"/>
              <a:t>-hoitaja pyrkii tunnistamaan asiakkaan tarpeet ja miettii, millaisia hoitosuosituksia tähän tilanteeseen olisi tarjolla.</a:t>
            </a:r>
          </a:p>
          <a:p>
            <a:r>
              <a:rPr lang="fi-FI" dirty="0" smtClean="0"/>
              <a:t> –ajantasaista ja luotettavaa tietoa ovat mm. </a:t>
            </a:r>
            <a:r>
              <a:rPr lang="fi-FI" dirty="0" err="1" smtClean="0"/>
              <a:t>Hotus</a:t>
            </a:r>
            <a:r>
              <a:rPr lang="fi-FI" dirty="0" smtClean="0"/>
              <a:t> ja käypä hoito –suositukset, laadulliset tutkimukset, joissa kuvattu asiakkaiden kokemuksia ja ajatuksia palveluista ja hoidoista</a:t>
            </a:r>
          </a:p>
          <a:p>
            <a:endParaRPr lang="fi-FI" dirty="0"/>
          </a:p>
        </p:txBody>
      </p:sp>
      <p:pic>
        <p:nvPicPr>
          <p:cNvPr id="1026" name="Picture 2" descr="https://www.hotus.fi/wp-content/uploads/2019/08/korjattu-paatoksentekokuvio-logolla.pn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257" y="2159925"/>
            <a:ext cx="4125913" cy="3881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1277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>
                <a:hlinkClick r:id="rId2"/>
              </a:rPr>
              <a:t>HOTUS: Mitä on näyttöön perustuva terveydenhuolto? - YouTube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85304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Näyttöön perustuva tieto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Hoitotyöntekijän näyttöön perustuva päätöksenteko – </a:t>
            </a:r>
            <a:r>
              <a:rPr lang="fi-FI" dirty="0" err="1" smtClean="0">
                <a:hlinkClick r:id="rId2"/>
              </a:rPr>
              <a:t>Hotus</a:t>
            </a:r>
            <a:endParaRPr lang="fi-FI" dirty="0" smtClean="0"/>
          </a:p>
          <a:p>
            <a:r>
              <a:rPr lang="fi-FI" dirty="0" err="1">
                <a:hlinkClick r:id="rId3"/>
              </a:rPr>
              <a:t>Hotus</a:t>
            </a:r>
            <a:r>
              <a:rPr lang="fi-FI" dirty="0">
                <a:hlinkClick r:id="rId3"/>
              </a:rPr>
              <a:t>-hoitosuositus: Muistisairaan henkilön päivittäistoiminnoista suoriutumisen tukeminen – Lääkkeettömät menetelmät hoitotyössä – </a:t>
            </a:r>
            <a:r>
              <a:rPr lang="fi-FI" dirty="0" err="1">
                <a:hlinkClick r:id="rId3"/>
              </a:rPr>
              <a:t>Hotus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98229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Laatusuositus hyvän </a:t>
            </a:r>
            <a:r>
              <a:rPr lang="fi-FI" smtClean="0"/>
              <a:t>ikääntymisen turvaamiseksi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>
                <a:hlinkClick r:id="rId2"/>
              </a:rPr>
              <a:t>Laatusuositus hyvän ikääntymisen turvaamiseksi ja palvelujen parantamiseksi 2020–2023 (valtioneuvosto.fi)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62092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Sosiaali</a:t>
            </a:r>
            <a:r>
              <a:rPr lang="fi-FI" dirty="0" smtClean="0"/>
              <a:t>- ja terveysalan tietokannat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Asiakastyössä </a:t>
            </a:r>
            <a:r>
              <a:rPr lang="fi-FI" dirty="0"/>
              <a:t>tietoa tarvitaan asiakkaan hyvän elämänlaadun ylläpitämiseen ja hoidon sekä työn suunnitteluun. Tietoa saadaan asiakkaalta itseltään sekä hänen läheisiltään. </a:t>
            </a:r>
            <a:endParaRPr lang="fi-FI" dirty="0" smtClean="0"/>
          </a:p>
          <a:p>
            <a:r>
              <a:rPr lang="fi-FI" dirty="0" smtClean="0"/>
              <a:t>Tieteelliset </a:t>
            </a:r>
            <a:r>
              <a:rPr lang="fi-FI" dirty="0"/>
              <a:t>tutkimukset, potilasjärjestöt sekä viranomaistahot tuottavat luotettavaa ja käyttökelpoista tietoa. </a:t>
            </a:r>
            <a:endParaRPr lang="fi-FI" dirty="0" smtClean="0"/>
          </a:p>
          <a:p>
            <a:r>
              <a:rPr lang="fi-FI" dirty="0" smtClean="0"/>
              <a:t>Kun etsii verkosta tietoa, kannattaa huomioida seuraavia seikkoja:</a:t>
            </a:r>
          </a:p>
          <a:p>
            <a:pPr lvl="1"/>
            <a:r>
              <a:rPr lang="fi-FI" dirty="0"/>
              <a:t> </a:t>
            </a:r>
            <a:r>
              <a:rPr lang="fi-FI" dirty="0" smtClean="0"/>
              <a:t>   milloin tieto on luotu</a:t>
            </a:r>
          </a:p>
          <a:p>
            <a:pPr lvl="1"/>
            <a:r>
              <a:rPr lang="fi-FI" dirty="0"/>
              <a:t> </a:t>
            </a:r>
            <a:r>
              <a:rPr lang="fi-FI" dirty="0" smtClean="0"/>
              <a:t>   kuka hallinnoi sivuja? </a:t>
            </a:r>
          </a:p>
          <a:p>
            <a:pPr lvl="1"/>
            <a:r>
              <a:rPr lang="fi-FI" dirty="0"/>
              <a:t> </a:t>
            </a:r>
            <a:r>
              <a:rPr lang="fi-FI" dirty="0" smtClean="0"/>
              <a:t>   kuka on kirjoittanut tekstin?</a:t>
            </a:r>
          </a:p>
          <a:p>
            <a:pPr lvl="1"/>
            <a:r>
              <a:rPr lang="fi-FI" dirty="0" smtClean="0"/>
              <a:t>    mitä varten teksti on kirjoitettu? Ja kenelle?</a:t>
            </a:r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43627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Tietokantoja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Fimea.fi</a:t>
            </a:r>
          </a:p>
          <a:p>
            <a:r>
              <a:rPr lang="fi-FI" dirty="0" smtClean="0"/>
              <a:t>Terveysportti.fi</a:t>
            </a:r>
          </a:p>
          <a:p>
            <a:r>
              <a:rPr lang="fi-FI" dirty="0" smtClean="0"/>
              <a:t>Muistiliitto.fi </a:t>
            </a:r>
          </a:p>
          <a:p>
            <a:r>
              <a:rPr lang="fi-FI" dirty="0" smtClean="0"/>
              <a:t>Thl.fi</a:t>
            </a:r>
          </a:p>
          <a:p>
            <a:r>
              <a:rPr lang="fi-FI" dirty="0" smtClean="0"/>
              <a:t>Terveyskylä.fi</a:t>
            </a:r>
          </a:p>
          <a:p>
            <a:r>
              <a:rPr lang="fi-FI" dirty="0" smtClean="0"/>
              <a:t>Valvira.fi</a:t>
            </a:r>
          </a:p>
          <a:p>
            <a:r>
              <a:rPr lang="fi-FI" dirty="0" smtClean="0"/>
              <a:t>Finlex.fi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73314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8991E8E267B2E54688C92E71F75DC1F8" ma:contentTypeVersion="13" ma:contentTypeDescription="Luo uusi asiakirja." ma:contentTypeScope="" ma:versionID="9e62084364f4c7ae0ce3c9c44d532bcf">
  <xsd:schema xmlns:xsd="http://www.w3.org/2001/XMLSchema" xmlns:xs="http://www.w3.org/2001/XMLSchema" xmlns:p="http://schemas.microsoft.com/office/2006/metadata/properties" xmlns:ns3="a5149041-3037-49cb-a805-ab7d0b5517e3" xmlns:ns4="919f7752-8d9c-4bdc-8753-27a993321872" targetNamespace="http://schemas.microsoft.com/office/2006/metadata/properties" ma:root="true" ma:fieldsID="3fdda9cfdf41724bb239f55dea22a485" ns3:_="" ns4:_="">
    <xsd:import namespace="a5149041-3037-49cb-a805-ab7d0b5517e3"/>
    <xsd:import namespace="919f7752-8d9c-4bdc-8753-27a99332187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149041-3037-49cb-a805-ab7d0b5517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9f7752-8d9c-4bdc-8753-27a993321872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CF17F6-6556-441F-A35A-8403368FEBBF}">
  <ds:schemaRefs>
    <ds:schemaRef ds:uri="http://purl.org/dc/elements/1.1/"/>
    <ds:schemaRef ds:uri="919f7752-8d9c-4bdc-8753-27a993321872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a5149041-3037-49cb-a805-ab7d0b5517e3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982960A-1221-4F9B-8613-0EB80E2C887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060C765-3AEC-41F3-BD43-7EF14120E5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5149041-3037-49cb-a805-ab7d0b5517e3"/>
    <ds:schemaRef ds:uri="919f7752-8d9c-4bdc-8753-27a99332187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3547</TotalTime>
  <Words>185</Words>
  <Application>Microsoft Office PowerPoint</Application>
  <PresentationFormat>Laajakuva</PresentationFormat>
  <Paragraphs>28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Office-teema</vt:lpstr>
      <vt:lpstr>Näyttöön perustuva tieto</vt:lpstr>
      <vt:lpstr>Näyttöön perustuva toiminta</vt:lpstr>
      <vt:lpstr>PowerPoint-esitys</vt:lpstr>
      <vt:lpstr>Näyttöön perustuva tieto</vt:lpstr>
      <vt:lpstr>Laatusuositus hyvän ikääntymisen turvaamiseksi</vt:lpstr>
      <vt:lpstr>Sosiaali- ja terveysalan tietokannat</vt:lpstr>
      <vt:lpstr>Tietokantoja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Näyttöön perustuva tieto</dc:title>
  <dc:creator>Karppinen Mari</dc:creator>
  <cp:lastModifiedBy>Karppinen Mari</cp:lastModifiedBy>
  <cp:revision>7</cp:revision>
  <dcterms:created xsi:type="dcterms:W3CDTF">2021-08-12T18:05:10Z</dcterms:created>
  <dcterms:modified xsi:type="dcterms:W3CDTF">2021-11-12T12:22:43Z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0x0101008991E8E267B2E54688C92E71F75DC1F8</vt:lpwstr>
  </property>
</Properties>
</file>