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57" r:id="rId9"/>
    <p:sldId id="261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3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24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70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6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81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11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5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04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52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61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5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C32B-8211-4A81-A199-7CAB8AE2FF7B}" type="datetimeFigureOut">
              <a:rPr lang="fi-FI" smtClean="0"/>
              <a:t>7.11.2021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B149-4C6F-491C-88BF-3C8F3BC03A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VvO71cJ6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tCcSCJbUk" TargetMode="External"/><Relationship Id="rId2" Type="http://schemas.openxmlformats.org/officeDocument/2006/relationships/hyperlink" Target="https://www.youtube.com/watch?v=CrZXz10FcVM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Green Care on?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790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huomioida ihminen yksilönä, persoonana ja yhteisön jäsenenä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muistisairas muistaa vanhoja tunneasioita, joten muistelu tunnepohjaisten mielikuvien avulla on keino tukea heidän identiteettiään.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empatia – myötäelävää ymmärrystä – kykyä asettua toisen ihmisen asemaan ja ymmärtää hänen tunteitaan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667000"/>
            <a:ext cx="9144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0304" y="590006"/>
            <a:ext cx="10396882" cy="1151965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 muistisairas ei kykene ilmaisemaan itseään, silloin hoitaja voi toimia hänen tunteidensa ja käytöksensä tulkki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Menetelmä on eläytyvää kuuntelua. Siinä käytetään hyväksi vuorovaikutuksen keinoja. Siinä otetaan ihmisen tunnetila vastaan ja myötäillään niitä.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Tärkeää on katsekontakti, nyökkäily  ja tarkentavat kysymykset. 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Rauhallinen äänensävy antaa toiselle mahdollisuuden ilmaista itseään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Muistisairauden vaiheet Tunteva-menetelmässä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Muistisairauden alkuvaihe</a:t>
            </a:r>
          </a:p>
          <a:p>
            <a:pPr marL="0" indent="0">
              <a:buNone/>
            </a:pP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Ajan ja paikan tajun hämärtymisen vaihe</a:t>
            </a:r>
          </a:p>
          <a:p>
            <a:pPr marL="0" indent="0">
              <a:buNone/>
            </a:pP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3.Toistuvien liikkeiden vaihe</a:t>
            </a:r>
          </a:p>
          <a:p>
            <a:pPr marL="0" indent="0">
              <a:buNone/>
            </a:pP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Sisäänpäin kääntymisen vaihe (sikiövaihe)</a:t>
            </a:r>
          </a:p>
          <a:p>
            <a:pPr marL="0" indent="0">
              <a:buNone/>
            </a:pPr>
            <a:endParaRPr lang="fi-FI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Jokaiselle vaiheelle on omat 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menetelmänsä </a:t>
            </a:r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kommunikaatioon, kysymyksiin ja muisteluun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 avoimia kysymyksiä käyttäen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0" y="538843"/>
            <a:ext cx="10394707" cy="4835743"/>
          </a:xfrm>
        </p:spPr>
        <p:txBody>
          <a:bodyPr/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Vältä kysymästä `miksi`-kysymyksiä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Kysy: 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uka sinua siellä odottaa?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mitä siellä tekisit?</a:t>
            </a:r>
          </a:p>
          <a:p>
            <a:pPr lvl="1"/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miten me yhdessä ratkaistaan tämä tilanne?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hyvinvointivaikutuksia luonnolla?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877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Tutkittua tietoa luonnon vaikutuksesta hyvinvointiin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Kasvien kasvattaminen sekä viherympäristössä oleskelu paransi laitoshoidossa olevien vanhusten kokemusta omasta terveydestään (</a:t>
            </a:r>
            <a:r>
              <a:rPr lang="fi-FI" dirty="0" err="1" smtClean="0"/>
              <a:t>Rappe</a:t>
            </a:r>
            <a:r>
              <a:rPr lang="fi-FI" dirty="0" smtClean="0"/>
              <a:t> 2005)</a:t>
            </a:r>
          </a:p>
          <a:p>
            <a:r>
              <a:rPr lang="fi-FI" dirty="0" smtClean="0"/>
              <a:t>Puutarhassa oleilu vähensi muistisairaiden levottomuutta ja käytöshäiriöitä</a:t>
            </a:r>
          </a:p>
          <a:p>
            <a:r>
              <a:rPr lang="fi-FI" dirty="0" smtClean="0"/>
              <a:t>Puutarhaterapialla on positiivisia vaikutuksia iäkkäiden unen laatuun, muistiin ruokahaluun, toiminnallisin kykyihin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14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Eläinavusteisen toiminnan vaikutuksia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Eläinten läsnäolo, niiden hoitaminen ja hyväileminen lisäävät hyvänolon hormonien tuotantoa saaden aikaan ihmiselle hyvänolon tunteita ja miellyttävää oloa</a:t>
            </a:r>
          </a:p>
          <a:p>
            <a:r>
              <a:rPr lang="fi-FI" dirty="0" smtClean="0"/>
              <a:t>Ilo ja elämänlaadun paraneminen</a:t>
            </a:r>
          </a:p>
          <a:p>
            <a:r>
              <a:rPr lang="fi-FI" dirty="0" smtClean="0"/>
              <a:t>Myös kiputuntemusten vähenemisestä on näyttöä</a:t>
            </a:r>
          </a:p>
          <a:p>
            <a:endParaRPr lang="fi-FI" dirty="0"/>
          </a:p>
          <a:p>
            <a:r>
              <a:rPr lang="fi-FI" dirty="0" smtClean="0"/>
              <a:t>Maatilat päivätoimintakeskuksina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09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Pirteä pässi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Ikäihmiset pääsevät hoitamaan lampaita perhehoidossa - YouTube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426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i-FI" dirty="0"/>
          </a:p>
          <a:p>
            <a:r>
              <a:rPr lang="fi-FI" dirty="0" err="1"/>
              <a:t>Detweiler</a:t>
            </a:r>
            <a:r>
              <a:rPr lang="fi-FI" dirty="0"/>
              <a:t>, Mark B &amp; </a:t>
            </a:r>
            <a:r>
              <a:rPr lang="fi-FI" dirty="0" err="1"/>
              <a:t>Sharma</a:t>
            </a:r>
            <a:r>
              <a:rPr lang="fi-FI" dirty="0"/>
              <a:t>, </a:t>
            </a:r>
            <a:r>
              <a:rPr lang="fi-FI" dirty="0" err="1"/>
              <a:t>Taral</a:t>
            </a:r>
            <a:r>
              <a:rPr lang="fi-FI" dirty="0"/>
              <a:t>&amp; </a:t>
            </a:r>
            <a:r>
              <a:rPr lang="fi-FI" dirty="0" err="1"/>
              <a:t>Detweiler</a:t>
            </a:r>
            <a:r>
              <a:rPr lang="fi-FI" dirty="0"/>
              <a:t>, Jonna G, &amp; Murphy, Pamela F, &amp; </a:t>
            </a:r>
            <a:r>
              <a:rPr lang="fi-FI" dirty="0" err="1"/>
              <a:t>Lane</a:t>
            </a:r>
            <a:r>
              <a:rPr lang="fi-FI" dirty="0"/>
              <a:t>, Sandra &amp; </a:t>
            </a:r>
            <a:r>
              <a:rPr lang="fi-FI" dirty="0" err="1"/>
              <a:t>Carman</a:t>
            </a:r>
            <a:r>
              <a:rPr lang="fi-FI" dirty="0"/>
              <a:t>, Jack 6 </a:t>
            </a:r>
            <a:r>
              <a:rPr lang="fi-FI" dirty="0" err="1"/>
              <a:t>Chudhary</a:t>
            </a:r>
            <a:r>
              <a:rPr lang="fi-FI" dirty="0"/>
              <a:t>, </a:t>
            </a:r>
            <a:r>
              <a:rPr lang="fi-FI" dirty="0" err="1"/>
              <a:t>AmaraS</a:t>
            </a:r>
            <a:r>
              <a:rPr lang="fi-FI" dirty="0"/>
              <a:t> &amp; </a:t>
            </a:r>
            <a:r>
              <a:rPr lang="fi-FI" dirty="0" err="1"/>
              <a:t>Halling</a:t>
            </a:r>
            <a:r>
              <a:rPr lang="fi-FI" dirty="0"/>
              <a:t>, Mary H &amp; Kim, </a:t>
            </a:r>
            <a:r>
              <a:rPr lang="fi-FI" dirty="0" err="1"/>
              <a:t>KyeK</a:t>
            </a:r>
            <a:r>
              <a:rPr lang="fi-FI" dirty="0"/>
              <a:t> 2012. </a:t>
            </a:r>
            <a:r>
              <a:rPr lang="fi-FI" dirty="0" err="1"/>
              <a:t>WhatIs</a:t>
            </a:r>
            <a:r>
              <a:rPr lang="fi-FI" dirty="0"/>
              <a:t> </a:t>
            </a:r>
            <a:r>
              <a:rPr lang="fi-FI" dirty="0" err="1"/>
              <a:t>theEvidenceto</a:t>
            </a:r>
            <a:r>
              <a:rPr lang="fi-FI" dirty="0"/>
              <a:t> </a:t>
            </a:r>
            <a:r>
              <a:rPr lang="fi-FI" dirty="0" err="1"/>
              <a:t>SupporttheUseof</a:t>
            </a:r>
            <a:r>
              <a:rPr lang="fi-FI" dirty="0"/>
              <a:t> </a:t>
            </a:r>
            <a:r>
              <a:rPr lang="fi-FI" dirty="0" err="1"/>
              <a:t>TherapeuticGardensfor</a:t>
            </a:r>
            <a:r>
              <a:rPr lang="fi-FI" dirty="0"/>
              <a:t> </a:t>
            </a:r>
            <a:r>
              <a:rPr lang="fi-FI" dirty="0" err="1"/>
              <a:t>theElely</a:t>
            </a:r>
            <a:r>
              <a:rPr lang="fi-FI" dirty="0"/>
              <a:t>? </a:t>
            </a:r>
            <a:r>
              <a:rPr lang="fi-FI" dirty="0" err="1"/>
              <a:t>ArticlesfromPsychiatryInvestigation</a:t>
            </a:r>
            <a:r>
              <a:rPr lang="fi-FI" dirty="0"/>
              <a:t>. US National Library of </a:t>
            </a:r>
            <a:r>
              <a:rPr lang="fi-FI" dirty="0" err="1" smtClean="0"/>
              <a:t>Medicine</a:t>
            </a:r>
            <a:r>
              <a:rPr lang="fi-FI" dirty="0" smtClean="0"/>
              <a:t>. </a:t>
            </a:r>
            <a:r>
              <a:rPr lang="en-US" dirty="0" smtClean="0"/>
              <a:t>Available: &lt;https</a:t>
            </a:r>
            <a:r>
              <a:rPr lang="en-US" dirty="0"/>
              <a:t>://www.ncbi.nlm.nih.gov/pmc/articles/PMC3372556</a:t>
            </a:r>
            <a:r>
              <a:rPr lang="en-US" dirty="0" smtClean="0"/>
              <a:t>/</a:t>
            </a:r>
            <a:endParaRPr lang="en-US" dirty="0"/>
          </a:p>
          <a:p>
            <a:r>
              <a:rPr lang="fi-FI" dirty="0"/>
              <a:t>Jokiniemi, J. Väitöskirjatutkimus Kaupunki kaikille aisteille –Moniaistisuus ja saavutettavuus </a:t>
            </a:r>
            <a:r>
              <a:rPr lang="fi-FI" dirty="0" smtClean="0"/>
              <a:t>rakennetussa </a:t>
            </a:r>
            <a:r>
              <a:rPr lang="fi-FI" dirty="0"/>
              <a:t>ympäristössä. Luettavissa https://core.ac.uk/download/pdf/301128291.pdf </a:t>
            </a:r>
          </a:p>
          <a:p>
            <a:r>
              <a:rPr lang="fi-FI" dirty="0" err="1"/>
              <a:t>Rappe</a:t>
            </a:r>
            <a:r>
              <a:rPr lang="fi-FI" dirty="0"/>
              <a:t>, Erja. 2005. </a:t>
            </a:r>
            <a:r>
              <a:rPr lang="fi-FI" dirty="0" err="1"/>
              <a:t>Theinfluenceof</a:t>
            </a:r>
            <a:r>
              <a:rPr lang="fi-FI" dirty="0"/>
              <a:t> a </a:t>
            </a:r>
            <a:r>
              <a:rPr lang="fi-FI" dirty="0" err="1"/>
              <a:t>greenenvironmentand</a:t>
            </a:r>
            <a:r>
              <a:rPr lang="fi-FI" dirty="0"/>
              <a:t> </a:t>
            </a:r>
            <a:r>
              <a:rPr lang="fi-FI" dirty="0" err="1"/>
              <a:t>horticulturalactivitieson</a:t>
            </a:r>
            <a:r>
              <a:rPr lang="fi-FI" dirty="0"/>
              <a:t> </a:t>
            </a:r>
            <a:r>
              <a:rPr lang="fi-FI" dirty="0" err="1"/>
              <a:t>thesubjectivewell-beingof</a:t>
            </a:r>
            <a:r>
              <a:rPr lang="fi-FI" dirty="0"/>
              <a:t> </a:t>
            </a:r>
            <a:r>
              <a:rPr lang="fi-FI" dirty="0" err="1"/>
              <a:t>theelderlylivingin</a:t>
            </a:r>
            <a:r>
              <a:rPr lang="fi-FI" dirty="0"/>
              <a:t> long-</a:t>
            </a:r>
            <a:r>
              <a:rPr lang="fi-FI" dirty="0" err="1"/>
              <a:t>termcare</a:t>
            </a:r>
            <a:r>
              <a:rPr lang="fi-FI" dirty="0"/>
              <a:t>. </a:t>
            </a:r>
            <a:r>
              <a:rPr lang="fi-FI" dirty="0" err="1"/>
              <a:t>University</a:t>
            </a:r>
            <a:r>
              <a:rPr lang="fi-FI" dirty="0"/>
              <a:t> of Helsinki, Department of </a:t>
            </a:r>
            <a:r>
              <a:rPr lang="fi-FI" dirty="0" err="1"/>
              <a:t>AppliedBiology</a:t>
            </a:r>
            <a:r>
              <a:rPr lang="fi-FI" dirty="0"/>
              <a:t>, Publication24.</a:t>
            </a:r>
          </a:p>
          <a:p>
            <a:r>
              <a:rPr lang="fi-FI" dirty="0" err="1"/>
              <a:t>Rappe</a:t>
            </a:r>
            <a:r>
              <a:rPr lang="fi-FI" dirty="0"/>
              <a:t>, Erja 2003. Puisto, puutarha ja koettu hyvinvointi. Teoksessa: </a:t>
            </a:r>
            <a:r>
              <a:rPr lang="fi-FI" dirty="0" err="1"/>
              <a:t>Rappe</a:t>
            </a:r>
            <a:r>
              <a:rPr lang="fi-FI" dirty="0"/>
              <a:t>, Erja &amp; Linden, Leena &amp; Koivunen, Taina. Puisto, puutarha ja hyvinvointi. Helsinki: Viherympäristöliitto ry.</a:t>
            </a:r>
          </a:p>
          <a:p>
            <a:r>
              <a:rPr lang="fi-FI" dirty="0" err="1"/>
              <a:t>Rappe</a:t>
            </a:r>
            <a:r>
              <a:rPr lang="fi-FI" dirty="0"/>
              <a:t>, E., Kotilainen, H., Rajaniemi, J. &amp; Topo, P. 2018. Muisti-ja ikäystävällinen asuminen ja asuinympäristö. Y M PÄ R I S TÖ O PA S 2 0 1 8 </a:t>
            </a:r>
          </a:p>
          <a:p>
            <a:r>
              <a:rPr lang="fi-FI" dirty="0" err="1"/>
              <a:t>Ylilauri</a:t>
            </a:r>
            <a:r>
              <a:rPr lang="fi-FI" dirty="0"/>
              <a:t>, Martta &amp; Yli-Viikari, Anja 2019. Kohti luonnollista hyvinvointia-näkökulmia luontoperustaisen toiminnan kehittämiseen. </a:t>
            </a:r>
            <a:r>
              <a:rPr lang="fi-FI" dirty="0" err="1"/>
              <a:t>Lévon</a:t>
            </a:r>
            <a:r>
              <a:rPr lang="fi-FI" dirty="0"/>
              <a:t>-instituutin julkaisu 143. Vaasan yliopisto. &lt;https://osuva.uwasa.fi/bitstream/handle/10024/8172/978-952-476-861-0.pdf?sequence=1&amp;isAllowed=y&gt;.Luettu 29.8.2021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69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AJATUKSIA TUNTEVA-MENETELMÄ HERÄTTI?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298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cap="none" dirty="0" err="1" smtClean="0"/>
              <a:t>TunteVa</a:t>
            </a:r>
            <a:r>
              <a:rPr lang="fi-FI" cap="none" dirty="0" smtClean="0"/>
              <a:t>/</a:t>
            </a:r>
            <a:r>
              <a:rPr lang="fi-FI" cap="none" dirty="0" err="1"/>
              <a:t>V</a:t>
            </a:r>
            <a:r>
              <a:rPr lang="fi-FI" cap="none" dirty="0" err="1" smtClean="0"/>
              <a:t>alidaadio</a:t>
            </a:r>
            <a:r>
              <a:rPr lang="fi-FI" cap="none" dirty="0" smtClean="0"/>
              <a:t> -menetelmä</a:t>
            </a:r>
            <a:endParaRPr lang="fi-FI" cap="none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Rantautunut suomeen 1990-luvulla</a:t>
            </a: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Amerikkalainen </a:t>
            </a:r>
            <a:r>
              <a:rPr lang="fi-FI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aomi </a:t>
            </a:r>
            <a:r>
              <a:rPr lang="fi-FI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Feil</a:t>
            </a:r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kehitti menetelmän vuorovaikutuksen välineeksi. 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Ajatuksen mukaan muistisairaiden hoidon laatua voi edistää sanattomilla viestinnällä tai sanallisilla tekniikoilla. Menetelmä auttaa käsittelemään vanhoja ja traumaattisiakin asioita. </a:t>
            </a:r>
          </a:p>
          <a:p>
            <a:r>
              <a:rPr lang="en-US" dirty="0">
                <a:hlinkClick r:id="rId2"/>
              </a:rPr>
              <a:t>Gladys Wilson and Naomi </a:t>
            </a:r>
            <a:r>
              <a:rPr lang="en-US" dirty="0" err="1">
                <a:hlinkClick r:id="rId2"/>
              </a:rPr>
              <a:t>Feil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YouTube</a:t>
            </a:r>
            <a:endParaRPr lang="en-US" dirty="0" smtClean="0"/>
          </a:p>
          <a:p>
            <a:r>
              <a:rPr lang="fi-FI" dirty="0" err="1">
                <a:hlinkClick r:id="rId3"/>
              </a:rPr>
              <a:t>TunteVa</a:t>
            </a:r>
            <a:r>
              <a:rPr lang="fi-FI" dirty="0">
                <a:hlinkClick r:id="rId3"/>
              </a:rPr>
              <a:t>®-menetelmä muistisairaan kohtaamisen tukena - YouTube</a:t>
            </a:r>
            <a:endParaRPr lang="fi-FI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TUNTEVA-MENETELMÄ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tuetaan asiakasta vahvistamalla hänen identiteettiään (sairastunut voi kokea, että on kadottanut itsensä)</a:t>
            </a:r>
          </a:p>
          <a:p>
            <a:r>
              <a:rPr lang="fi-FI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tarvitsee tukea, jotta voi ilmaista itseään a tarpeitaan</a:t>
            </a:r>
          </a:p>
          <a:p>
            <a:r>
              <a:rPr lang="fi-FI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hänen tulisi saada kokemus siitä, että on sairaudestaan huolimatta tärkeä ja arvokas ihminen</a:t>
            </a:r>
          </a:p>
          <a:p>
            <a:r>
              <a:rPr lang="fi-FI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identiteetti syntyy, vahvistuu ja kehittyy sosiaalisissa suhteissa – muistisairas tarvitsee tukea identiteetilleen.</a:t>
            </a:r>
            <a:endParaRPr lang="fi-FI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1E8E267B2E54688C92E71F75DC1F8" ma:contentTypeVersion="13" ma:contentTypeDescription="Luo uusi asiakirja." ma:contentTypeScope="" ma:versionID="9e62084364f4c7ae0ce3c9c44d532bcf">
  <xsd:schema xmlns:xsd="http://www.w3.org/2001/XMLSchema" xmlns:xs="http://www.w3.org/2001/XMLSchema" xmlns:p="http://schemas.microsoft.com/office/2006/metadata/properties" xmlns:ns3="a5149041-3037-49cb-a805-ab7d0b5517e3" xmlns:ns4="919f7752-8d9c-4bdc-8753-27a993321872" targetNamespace="http://schemas.microsoft.com/office/2006/metadata/properties" ma:root="true" ma:fieldsID="3fdda9cfdf41724bb239f55dea22a485" ns3:_="" ns4:_="">
    <xsd:import namespace="a5149041-3037-49cb-a805-ab7d0b5517e3"/>
    <xsd:import namespace="919f7752-8d9c-4bdc-8753-27a9933218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49041-3037-49cb-a805-ab7d0b551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752-8d9c-4bdc-8753-27a993321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B7BBF8-FF60-4739-8A2D-0F2D9F0CB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49041-3037-49cb-a805-ab7d0b5517e3"/>
    <ds:schemaRef ds:uri="919f7752-8d9c-4bdc-8753-27a993321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6320D7-8905-46EE-AAA3-372FE947C8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526371-0887-4C28-AC6B-DDC0E8BDE62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5149041-3037-49cb-a805-ab7d0b5517e3"/>
    <ds:schemaRef ds:uri="http://schemas.microsoft.com/office/infopath/2007/PartnerControls"/>
    <ds:schemaRef ds:uri="919f7752-8d9c-4bdc-8753-27a9933218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573</Words>
  <Application>Microsoft Office PowerPoint</Application>
  <PresentationFormat>Laajakuva</PresentationFormat>
  <Paragraphs>53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Office-teema</vt:lpstr>
      <vt:lpstr>Mitä Green Care on?</vt:lpstr>
      <vt:lpstr>Mitä hyvinvointivaikutuksia luonnolla?</vt:lpstr>
      <vt:lpstr>Tutkittua tietoa luonnon vaikutuksesta hyvinvointiin</vt:lpstr>
      <vt:lpstr>Eläinavusteisen toiminnan vaikutuksia </vt:lpstr>
      <vt:lpstr>Pirteä pässi</vt:lpstr>
      <vt:lpstr>PowerPoint-esitys</vt:lpstr>
      <vt:lpstr>MITÄ AJATUKSIA TUNTEVA-MENETELMÄ HERÄTTI?</vt:lpstr>
      <vt:lpstr>TunteVa/Validaadio -menetelmä</vt:lpstr>
      <vt:lpstr>TUNTEVA-MENETELMÄ</vt:lpstr>
      <vt:lpstr>PowerPoint-esitys</vt:lpstr>
      <vt:lpstr>PowerPoint-esitys</vt:lpstr>
      <vt:lpstr>PowerPoint-esitys</vt:lpstr>
      <vt:lpstr>Muistisairauden vaiheet Tunteva-menetelmässä</vt:lpstr>
      <vt:lpstr>Kysy avoimia kysymyksiä käyttäen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Green Care on?</dc:title>
  <dc:creator>Karppinen Mari</dc:creator>
  <cp:lastModifiedBy>Karppinen Mari</cp:lastModifiedBy>
  <cp:revision>4</cp:revision>
  <dcterms:created xsi:type="dcterms:W3CDTF">2021-11-07T18:07:42Z</dcterms:created>
  <dcterms:modified xsi:type="dcterms:W3CDTF">2021-11-08T05:51:50Z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0x0101008991E8E267B2E54688C92E71F75DC1F8</vt:lpwstr>
  </property>
</Properties>
</file>