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9366" autoAdjust="0"/>
  </p:normalViewPr>
  <p:slideViewPr>
    <p:cSldViewPr snapToGrid="0">
      <p:cViewPr varScale="1">
        <p:scale>
          <a:sx n="46" d="100"/>
          <a:sy n="46" d="100"/>
        </p:scale>
        <p:origin x="14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783CC1-7390-4E20-8705-61B6B4F9484C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3688F08-69DC-4E80-8F6E-B7A8A619C9BF}">
      <dgm:prSet custT="1"/>
      <dgm:spPr/>
      <dgm:t>
        <a:bodyPr/>
        <a:lstStyle/>
        <a:p>
          <a:r>
            <a:rPr lang="fi-FI" sz="1910" baseline="0" dirty="0"/>
            <a:t>Vakava iäkkäiden kaatumisvamma</a:t>
          </a:r>
          <a:endParaRPr lang="en-US" sz="1910" baseline="0" dirty="0"/>
        </a:p>
      </dgm:t>
    </dgm:pt>
    <dgm:pt modelId="{D104FC62-D6A5-40F3-92F0-791C5EDC8670}" type="parTrans" cxnId="{1E4AE42D-6FAA-4F82-A3C0-8FFBCD438CD4}">
      <dgm:prSet/>
      <dgm:spPr/>
      <dgm:t>
        <a:bodyPr/>
        <a:lstStyle/>
        <a:p>
          <a:endParaRPr lang="en-US"/>
        </a:p>
      </dgm:t>
    </dgm:pt>
    <dgm:pt modelId="{ABBFF629-8441-42C4-B6E6-68BE80C20AE0}" type="sibTrans" cxnId="{1E4AE42D-6FAA-4F82-A3C0-8FFBCD438CD4}">
      <dgm:prSet/>
      <dgm:spPr/>
      <dgm:t>
        <a:bodyPr/>
        <a:lstStyle/>
        <a:p>
          <a:endParaRPr lang="en-US"/>
        </a:p>
      </dgm:t>
    </dgm:pt>
    <dgm:pt modelId="{4099F86B-5E1C-43D0-A3D2-EE079B90E258}">
      <dgm:prSet custT="1"/>
      <dgm:spPr/>
      <dgm:t>
        <a:bodyPr/>
        <a:lstStyle/>
        <a:p>
          <a:r>
            <a:rPr lang="fi-FI" sz="1910" baseline="0" dirty="0"/>
            <a:t>Johtaa usein liikunta- ja toimintakyvyn heikentymiseen ja kuolleisuus on suuri (kolmannes kuolee vuoden sisällä tapahtumasta)</a:t>
          </a:r>
          <a:endParaRPr lang="en-US" sz="1910" baseline="0" dirty="0"/>
        </a:p>
      </dgm:t>
    </dgm:pt>
    <dgm:pt modelId="{FA856148-B536-4687-AC07-85768C397ED4}" type="parTrans" cxnId="{046E2F72-EAFA-4104-8F47-59A142F5523B}">
      <dgm:prSet/>
      <dgm:spPr/>
      <dgm:t>
        <a:bodyPr/>
        <a:lstStyle/>
        <a:p>
          <a:endParaRPr lang="en-US"/>
        </a:p>
      </dgm:t>
    </dgm:pt>
    <dgm:pt modelId="{CE73F2D4-F8E5-474B-A5D5-D058DDA6C9A5}" type="sibTrans" cxnId="{046E2F72-EAFA-4104-8F47-59A142F5523B}">
      <dgm:prSet/>
      <dgm:spPr/>
      <dgm:t>
        <a:bodyPr/>
        <a:lstStyle/>
        <a:p>
          <a:endParaRPr lang="en-US"/>
        </a:p>
      </dgm:t>
    </dgm:pt>
    <dgm:pt modelId="{A7DB4357-4FA1-451B-9936-1EB1951FF4FA}">
      <dgm:prSet custT="1"/>
      <dgm:spPr/>
      <dgm:t>
        <a:bodyPr/>
        <a:lstStyle/>
        <a:p>
          <a:r>
            <a:rPr lang="fi-FI" sz="1910" baseline="0" dirty="0"/>
            <a:t>Suomessa leikataan vuosittain n. 7000 lonkkamurtumaa</a:t>
          </a:r>
          <a:endParaRPr lang="en-US" sz="1910" baseline="0" dirty="0"/>
        </a:p>
      </dgm:t>
    </dgm:pt>
    <dgm:pt modelId="{FB1780DD-2212-4A4A-A1B7-4586B47A0486}" type="parTrans" cxnId="{3139F913-3850-404E-9909-AF21AD8E6418}">
      <dgm:prSet/>
      <dgm:spPr/>
      <dgm:t>
        <a:bodyPr/>
        <a:lstStyle/>
        <a:p>
          <a:endParaRPr lang="en-US"/>
        </a:p>
      </dgm:t>
    </dgm:pt>
    <dgm:pt modelId="{BD33FC9E-BF3F-4943-B9F5-E01BF5436282}" type="sibTrans" cxnId="{3139F913-3850-404E-9909-AF21AD8E6418}">
      <dgm:prSet/>
      <dgm:spPr/>
      <dgm:t>
        <a:bodyPr/>
        <a:lstStyle/>
        <a:p>
          <a:endParaRPr lang="en-US"/>
        </a:p>
      </dgm:t>
    </dgm:pt>
    <dgm:pt modelId="{B49297DF-8DE9-43F1-BA06-8D52538116FD}">
      <dgm:prSet custT="1"/>
      <dgm:spPr/>
      <dgm:t>
        <a:bodyPr/>
        <a:lstStyle/>
        <a:p>
          <a:r>
            <a:rPr lang="fi-FI" sz="1910" baseline="0" dirty="0"/>
            <a:t>Hoitokustannukset keskimäärin n. 30 000 euroa leikkauksen jälkeisenä vuotena</a:t>
          </a:r>
          <a:endParaRPr lang="en-US" sz="1910" baseline="0" dirty="0"/>
        </a:p>
      </dgm:t>
    </dgm:pt>
    <dgm:pt modelId="{BD5F0750-D683-469F-B66F-21BCC3CB8BB1}" type="parTrans" cxnId="{294F1FC6-1232-442B-B2BD-989991822885}">
      <dgm:prSet/>
      <dgm:spPr/>
      <dgm:t>
        <a:bodyPr/>
        <a:lstStyle/>
        <a:p>
          <a:endParaRPr lang="en-US"/>
        </a:p>
      </dgm:t>
    </dgm:pt>
    <dgm:pt modelId="{1A285A64-C63D-49B4-A0A2-225BCDF3E430}" type="sibTrans" cxnId="{294F1FC6-1232-442B-B2BD-989991822885}">
      <dgm:prSet/>
      <dgm:spPr/>
      <dgm:t>
        <a:bodyPr/>
        <a:lstStyle/>
        <a:p>
          <a:endParaRPr lang="en-US"/>
        </a:p>
      </dgm:t>
    </dgm:pt>
    <dgm:pt modelId="{5F9B9D53-C136-422B-8411-653B972AC4E3}">
      <dgm:prSet custT="1"/>
      <dgm:spPr/>
      <dgm:t>
        <a:bodyPr/>
        <a:lstStyle/>
        <a:p>
          <a:r>
            <a:rPr lang="fi-FI" sz="1910" b="0" i="0" baseline="0" dirty="0"/>
            <a:t>Aiemmin kotona asuvista lonkkamurtuman saaneista iäkkäistä useampi kuin joka kymmenes siirtyy tapaturman jälkeen hoiva- ja asumispalveluiden piiriin</a:t>
          </a:r>
          <a:endParaRPr lang="en-US" sz="1910" baseline="0" dirty="0"/>
        </a:p>
      </dgm:t>
    </dgm:pt>
    <dgm:pt modelId="{6E503421-56F7-4195-8615-415FDD01E672}" type="parTrans" cxnId="{AFFD163F-7559-4C51-87F1-A8738E2C45A3}">
      <dgm:prSet/>
      <dgm:spPr/>
      <dgm:t>
        <a:bodyPr/>
        <a:lstStyle/>
        <a:p>
          <a:endParaRPr lang="en-US"/>
        </a:p>
      </dgm:t>
    </dgm:pt>
    <dgm:pt modelId="{99C1AA8E-77C7-41AC-96C1-E48D3744ADE9}" type="sibTrans" cxnId="{AFFD163F-7559-4C51-87F1-A8738E2C45A3}">
      <dgm:prSet/>
      <dgm:spPr/>
      <dgm:t>
        <a:bodyPr/>
        <a:lstStyle/>
        <a:p>
          <a:endParaRPr lang="en-US"/>
        </a:p>
      </dgm:t>
    </dgm:pt>
    <dgm:pt modelId="{C7A7BC5E-6867-4608-8A5F-EEB6D0BEF8D5}" type="pres">
      <dgm:prSet presAssocID="{C7783CC1-7390-4E20-8705-61B6B4F9484C}" presName="linear" presStyleCnt="0">
        <dgm:presLayoutVars>
          <dgm:animLvl val="lvl"/>
          <dgm:resizeHandles val="exact"/>
        </dgm:presLayoutVars>
      </dgm:prSet>
      <dgm:spPr/>
    </dgm:pt>
    <dgm:pt modelId="{4494694B-8F60-4B9F-8D7A-2FF1342444CB}" type="pres">
      <dgm:prSet presAssocID="{03688F08-69DC-4E80-8F6E-B7A8A619C9BF}" presName="parentText" presStyleLbl="node1" presStyleIdx="0" presStyleCnt="5" custLinFactY="15320" custLinFactNeighborX="0" custLinFactNeighborY="100000">
        <dgm:presLayoutVars>
          <dgm:chMax val="0"/>
          <dgm:bulletEnabled val="1"/>
        </dgm:presLayoutVars>
      </dgm:prSet>
      <dgm:spPr/>
    </dgm:pt>
    <dgm:pt modelId="{D15C36C2-9DD5-442D-9D7F-B39C16E82B55}" type="pres">
      <dgm:prSet presAssocID="{ABBFF629-8441-42C4-B6E6-68BE80C20AE0}" presName="spacer" presStyleCnt="0"/>
      <dgm:spPr/>
    </dgm:pt>
    <dgm:pt modelId="{B268048C-1A5D-48E5-9A5E-3B4FB5F8BF02}" type="pres">
      <dgm:prSet presAssocID="{4099F86B-5E1C-43D0-A3D2-EE079B90E25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681855F-0FFD-437A-AE10-BC7D0B77F83B}" type="pres">
      <dgm:prSet presAssocID="{CE73F2D4-F8E5-474B-A5D5-D058DDA6C9A5}" presName="spacer" presStyleCnt="0"/>
      <dgm:spPr/>
    </dgm:pt>
    <dgm:pt modelId="{372F04A7-18F6-4535-811D-5F89AA17DE1D}" type="pres">
      <dgm:prSet presAssocID="{A7DB4357-4FA1-451B-9936-1EB1951FF4F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4446DE2-24CA-442C-9274-D5E4D7E337E0}" type="pres">
      <dgm:prSet presAssocID="{BD33FC9E-BF3F-4943-B9F5-E01BF5436282}" presName="spacer" presStyleCnt="0"/>
      <dgm:spPr/>
    </dgm:pt>
    <dgm:pt modelId="{376788AE-3706-48B2-B9DA-B86F078EE4C4}" type="pres">
      <dgm:prSet presAssocID="{B49297DF-8DE9-43F1-BA06-8D52538116F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95ED669-C264-4910-A27C-BC766C948DC9}" type="pres">
      <dgm:prSet presAssocID="{1A285A64-C63D-49B4-A0A2-225BCDF3E430}" presName="spacer" presStyleCnt="0"/>
      <dgm:spPr/>
    </dgm:pt>
    <dgm:pt modelId="{6B7A0DB5-6F61-4E37-AE3E-01AE45B819EC}" type="pres">
      <dgm:prSet presAssocID="{5F9B9D53-C136-422B-8411-653B972AC4E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139F913-3850-404E-9909-AF21AD8E6418}" srcId="{C7783CC1-7390-4E20-8705-61B6B4F9484C}" destId="{A7DB4357-4FA1-451B-9936-1EB1951FF4FA}" srcOrd="2" destOrd="0" parTransId="{FB1780DD-2212-4A4A-A1B7-4586B47A0486}" sibTransId="{BD33FC9E-BF3F-4943-B9F5-E01BF5436282}"/>
    <dgm:cxn modelId="{1E4AE42D-6FAA-4F82-A3C0-8FFBCD438CD4}" srcId="{C7783CC1-7390-4E20-8705-61B6B4F9484C}" destId="{03688F08-69DC-4E80-8F6E-B7A8A619C9BF}" srcOrd="0" destOrd="0" parTransId="{D104FC62-D6A5-40F3-92F0-791C5EDC8670}" sibTransId="{ABBFF629-8441-42C4-B6E6-68BE80C20AE0}"/>
    <dgm:cxn modelId="{AFFD163F-7559-4C51-87F1-A8738E2C45A3}" srcId="{C7783CC1-7390-4E20-8705-61B6B4F9484C}" destId="{5F9B9D53-C136-422B-8411-653B972AC4E3}" srcOrd="4" destOrd="0" parTransId="{6E503421-56F7-4195-8615-415FDD01E672}" sibTransId="{99C1AA8E-77C7-41AC-96C1-E48D3744ADE9}"/>
    <dgm:cxn modelId="{6A16E35D-008D-43CD-8FFB-A525AAF66B45}" type="presOf" srcId="{03688F08-69DC-4E80-8F6E-B7A8A619C9BF}" destId="{4494694B-8F60-4B9F-8D7A-2FF1342444CB}" srcOrd="0" destOrd="0" presId="urn:microsoft.com/office/officeart/2005/8/layout/vList2"/>
    <dgm:cxn modelId="{E38D7067-F294-4178-8779-76B52AF59141}" type="presOf" srcId="{A7DB4357-4FA1-451B-9936-1EB1951FF4FA}" destId="{372F04A7-18F6-4535-811D-5F89AA17DE1D}" srcOrd="0" destOrd="0" presId="urn:microsoft.com/office/officeart/2005/8/layout/vList2"/>
    <dgm:cxn modelId="{046E2F72-EAFA-4104-8F47-59A142F5523B}" srcId="{C7783CC1-7390-4E20-8705-61B6B4F9484C}" destId="{4099F86B-5E1C-43D0-A3D2-EE079B90E258}" srcOrd="1" destOrd="0" parTransId="{FA856148-B536-4687-AC07-85768C397ED4}" sibTransId="{CE73F2D4-F8E5-474B-A5D5-D058DDA6C9A5}"/>
    <dgm:cxn modelId="{C6A2DB89-C0A7-47D9-86FF-98E4B2B7B30D}" type="presOf" srcId="{4099F86B-5E1C-43D0-A3D2-EE079B90E258}" destId="{B268048C-1A5D-48E5-9A5E-3B4FB5F8BF02}" srcOrd="0" destOrd="0" presId="urn:microsoft.com/office/officeart/2005/8/layout/vList2"/>
    <dgm:cxn modelId="{78F63AA4-E949-4D1F-A3C9-1B4CD4AC6455}" type="presOf" srcId="{B49297DF-8DE9-43F1-BA06-8D52538116FD}" destId="{376788AE-3706-48B2-B9DA-B86F078EE4C4}" srcOrd="0" destOrd="0" presId="urn:microsoft.com/office/officeart/2005/8/layout/vList2"/>
    <dgm:cxn modelId="{9DF114B7-68FB-40A1-9EE8-6C5047AADEE2}" type="presOf" srcId="{5F9B9D53-C136-422B-8411-653B972AC4E3}" destId="{6B7A0DB5-6F61-4E37-AE3E-01AE45B819EC}" srcOrd="0" destOrd="0" presId="urn:microsoft.com/office/officeart/2005/8/layout/vList2"/>
    <dgm:cxn modelId="{294F1FC6-1232-442B-B2BD-989991822885}" srcId="{C7783CC1-7390-4E20-8705-61B6B4F9484C}" destId="{B49297DF-8DE9-43F1-BA06-8D52538116FD}" srcOrd="3" destOrd="0" parTransId="{BD5F0750-D683-469F-B66F-21BCC3CB8BB1}" sibTransId="{1A285A64-C63D-49B4-A0A2-225BCDF3E430}"/>
    <dgm:cxn modelId="{B3606CFE-EA71-42D1-BC5F-9F28C6A6472A}" type="presOf" srcId="{C7783CC1-7390-4E20-8705-61B6B4F9484C}" destId="{C7A7BC5E-6867-4608-8A5F-EEB6D0BEF8D5}" srcOrd="0" destOrd="0" presId="urn:microsoft.com/office/officeart/2005/8/layout/vList2"/>
    <dgm:cxn modelId="{C0928A46-809A-4FDB-9CEA-4C154793D845}" type="presParOf" srcId="{C7A7BC5E-6867-4608-8A5F-EEB6D0BEF8D5}" destId="{4494694B-8F60-4B9F-8D7A-2FF1342444CB}" srcOrd="0" destOrd="0" presId="urn:microsoft.com/office/officeart/2005/8/layout/vList2"/>
    <dgm:cxn modelId="{D51F0D04-F1D8-4FDE-BD78-3F0403EC074E}" type="presParOf" srcId="{C7A7BC5E-6867-4608-8A5F-EEB6D0BEF8D5}" destId="{D15C36C2-9DD5-442D-9D7F-B39C16E82B55}" srcOrd="1" destOrd="0" presId="urn:microsoft.com/office/officeart/2005/8/layout/vList2"/>
    <dgm:cxn modelId="{1FCEE049-48A6-4B46-925F-7A77D2E9D41F}" type="presParOf" srcId="{C7A7BC5E-6867-4608-8A5F-EEB6D0BEF8D5}" destId="{B268048C-1A5D-48E5-9A5E-3B4FB5F8BF02}" srcOrd="2" destOrd="0" presId="urn:microsoft.com/office/officeart/2005/8/layout/vList2"/>
    <dgm:cxn modelId="{8BDFE324-6360-423A-8DE9-C80FDD9F7135}" type="presParOf" srcId="{C7A7BC5E-6867-4608-8A5F-EEB6D0BEF8D5}" destId="{5681855F-0FFD-437A-AE10-BC7D0B77F83B}" srcOrd="3" destOrd="0" presId="urn:microsoft.com/office/officeart/2005/8/layout/vList2"/>
    <dgm:cxn modelId="{FF6E8636-9D42-4683-AE23-F99A8A051E87}" type="presParOf" srcId="{C7A7BC5E-6867-4608-8A5F-EEB6D0BEF8D5}" destId="{372F04A7-18F6-4535-811D-5F89AA17DE1D}" srcOrd="4" destOrd="0" presId="urn:microsoft.com/office/officeart/2005/8/layout/vList2"/>
    <dgm:cxn modelId="{4906A2C8-A790-4EBA-B5AA-1C3B8084A6B4}" type="presParOf" srcId="{C7A7BC5E-6867-4608-8A5F-EEB6D0BEF8D5}" destId="{64446DE2-24CA-442C-9274-D5E4D7E337E0}" srcOrd="5" destOrd="0" presId="urn:microsoft.com/office/officeart/2005/8/layout/vList2"/>
    <dgm:cxn modelId="{6B0FA504-CB52-4861-816F-C080A5C14A3E}" type="presParOf" srcId="{C7A7BC5E-6867-4608-8A5F-EEB6D0BEF8D5}" destId="{376788AE-3706-48B2-B9DA-B86F078EE4C4}" srcOrd="6" destOrd="0" presId="urn:microsoft.com/office/officeart/2005/8/layout/vList2"/>
    <dgm:cxn modelId="{F64CE55F-8477-40DB-AFB2-8A208BE0975B}" type="presParOf" srcId="{C7A7BC5E-6867-4608-8A5F-EEB6D0BEF8D5}" destId="{795ED669-C264-4910-A27C-BC766C948DC9}" srcOrd="7" destOrd="0" presId="urn:microsoft.com/office/officeart/2005/8/layout/vList2"/>
    <dgm:cxn modelId="{454EA07F-C2A1-4F42-A589-0744782C2B5C}" type="presParOf" srcId="{C7A7BC5E-6867-4608-8A5F-EEB6D0BEF8D5}" destId="{6B7A0DB5-6F61-4E37-AE3E-01AE45B819E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F18E0E-7DB7-48EE-99CB-8C986FD79E1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222A94E-67FB-4BE0-B646-AB60301BC024}">
      <dgm:prSet/>
      <dgm:spPr/>
      <dgm:t>
        <a:bodyPr/>
        <a:lstStyle/>
        <a:p>
          <a:r>
            <a:rPr lang="fi-FI"/>
            <a:t>Osteosynteesi (Ruuvit ja naulat)</a:t>
          </a:r>
          <a:endParaRPr lang="en-US"/>
        </a:p>
      </dgm:t>
    </dgm:pt>
    <dgm:pt modelId="{FBD744B9-A84B-473E-A783-AFA0D9288146}" type="parTrans" cxnId="{CABC2736-A1FF-4DB4-8ADB-35E3CC6863A7}">
      <dgm:prSet/>
      <dgm:spPr/>
      <dgm:t>
        <a:bodyPr/>
        <a:lstStyle/>
        <a:p>
          <a:endParaRPr lang="en-US"/>
        </a:p>
      </dgm:t>
    </dgm:pt>
    <dgm:pt modelId="{08985C8D-369C-418D-976B-1B6E17B34E7B}" type="sibTrans" cxnId="{CABC2736-A1FF-4DB4-8ADB-35E3CC6863A7}">
      <dgm:prSet/>
      <dgm:spPr/>
      <dgm:t>
        <a:bodyPr/>
        <a:lstStyle/>
        <a:p>
          <a:endParaRPr lang="en-US"/>
        </a:p>
      </dgm:t>
    </dgm:pt>
    <dgm:pt modelId="{766C96F4-B2D6-4A53-A006-E48A73BD9959}">
      <dgm:prSet/>
      <dgm:spPr/>
      <dgm:t>
        <a:bodyPr/>
        <a:lstStyle/>
        <a:p>
          <a:r>
            <a:rPr lang="fi-FI"/>
            <a:t>Puoliproteesi</a:t>
          </a:r>
          <a:endParaRPr lang="en-US"/>
        </a:p>
      </dgm:t>
    </dgm:pt>
    <dgm:pt modelId="{03740D32-55C6-400C-BABF-56D60C5693D7}" type="parTrans" cxnId="{5D7E18A7-FDB4-4635-95AC-B6223B9E4EC8}">
      <dgm:prSet/>
      <dgm:spPr/>
      <dgm:t>
        <a:bodyPr/>
        <a:lstStyle/>
        <a:p>
          <a:endParaRPr lang="en-US"/>
        </a:p>
      </dgm:t>
    </dgm:pt>
    <dgm:pt modelId="{D6BE197D-1F3B-45B1-9598-0EEA083F8758}" type="sibTrans" cxnId="{5D7E18A7-FDB4-4635-95AC-B6223B9E4EC8}">
      <dgm:prSet/>
      <dgm:spPr/>
      <dgm:t>
        <a:bodyPr/>
        <a:lstStyle/>
        <a:p>
          <a:endParaRPr lang="en-US"/>
        </a:p>
      </dgm:t>
    </dgm:pt>
    <dgm:pt modelId="{9E65618F-B400-4CCF-9476-8A12F8FCE3B3}">
      <dgm:prSet/>
      <dgm:spPr/>
      <dgm:t>
        <a:bodyPr/>
        <a:lstStyle/>
        <a:p>
          <a:r>
            <a:rPr lang="fi-FI"/>
            <a:t>Kokoproteesi</a:t>
          </a:r>
          <a:endParaRPr lang="en-US"/>
        </a:p>
      </dgm:t>
    </dgm:pt>
    <dgm:pt modelId="{9CB6520B-C8B9-4677-9537-DD4DFCF91BBB}" type="parTrans" cxnId="{8936C3FE-0686-42B5-89F8-6DD354DE516D}">
      <dgm:prSet/>
      <dgm:spPr/>
      <dgm:t>
        <a:bodyPr/>
        <a:lstStyle/>
        <a:p>
          <a:endParaRPr lang="en-US"/>
        </a:p>
      </dgm:t>
    </dgm:pt>
    <dgm:pt modelId="{5AEB7CE6-56D2-474E-B923-BC4961DE2346}" type="sibTrans" cxnId="{8936C3FE-0686-42B5-89F8-6DD354DE516D}">
      <dgm:prSet/>
      <dgm:spPr/>
      <dgm:t>
        <a:bodyPr/>
        <a:lstStyle/>
        <a:p>
          <a:endParaRPr lang="en-US"/>
        </a:p>
      </dgm:t>
    </dgm:pt>
    <dgm:pt modelId="{A6055A80-8C3C-4B42-BAFC-9356BACEC133}" type="pres">
      <dgm:prSet presAssocID="{2BF18E0E-7DB7-48EE-99CB-8C986FD79E17}" presName="linear" presStyleCnt="0">
        <dgm:presLayoutVars>
          <dgm:animLvl val="lvl"/>
          <dgm:resizeHandles val="exact"/>
        </dgm:presLayoutVars>
      </dgm:prSet>
      <dgm:spPr/>
    </dgm:pt>
    <dgm:pt modelId="{9723E703-4307-44AD-96A3-43A1191D0979}" type="pres">
      <dgm:prSet presAssocID="{5222A94E-67FB-4BE0-B646-AB60301BC02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1BA2BB4-1C3B-4A0D-972A-5C2870063F03}" type="pres">
      <dgm:prSet presAssocID="{08985C8D-369C-418D-976B-1B6E17B34E7B}" presName="spacer" presStyleCnt="0"/>
      <dgm:spPr/>
    </dgm:pt>
    <dgm:pt modelId="{C2E0E8BB-8367-4E47-B138-CE3788D25D42}" type="pres">
      <dgm:prSet presAssocID="{766C96F4-B2D6-4A53-A006-E48A73BD995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59BA475-3BF8-4E6C-B9DB-C9E955ABC2A7}" type="pres">
      <dgm:prSet presAssocID="{D6BE197D-1F3B-45B1-9598-0EEA083F8758}" presName="spacer" presStyleCnt="0"/>
      <dgm:spPr/>
    </dgm:pt>
    <dgm:pt modelId="{0596A56F-70D5-4AA3-AF09-8CE19C5176A7}" type="pres">
      <dgm:prSet presAssocID="{9E65618F-B400-4CCF-9476-8A12F8FCE3B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ABC2736-A1FF-4DB4-8ADB-35E3CC6863A7}" srcId="{2BF18E0E-7DB7-48EE-99CB-8C986FD79E17}" destId="{5222A94E-67FB-4BE0-B646-AB60301BC024}" srcOrd="0" destOrd="0" parTransId="{FBD744B9-A84B-473E-A783-AFA0D9288146}" sibTransId="{08985C8D-369C-418D-976B-1B6E17B34E7B}"/>
    <dgm:cxn modelId="{4D13223F-0648-4213-959B-AA416AC07F3D}" type="presOf" srcId="{2BF18E0E-7DB7-48EE-99CB-8C986FD79E17}" destId="{A6055A80-8C3C-4B42-BAFC-9356BACEC133}" srcOrd="0" destOrd="0" presId="urn:microsoft.com/office/officeart/2005/8/layout/vList2"/>
    <dgm:cxn modelId="{5D7E18A7-FDB4-4635-95AC-B6223B9E4EC8}" srcId="{2BF18E0E-7DB7-48EE-99CB-8C986FD79E17}" destId="{766C96F4-B2D6-4A53-A006-E48A73BD9959}" srcOrd="1" destOrd="0" parTransId="{03740D32-55C6-400C-BABF-56D60C5693D7}" sibTransId="{D6BE197D-1F3B-45B1-9598-0EEA083F8758}"/>
    <dgm:cxn modelId="{D25A0AB9-46F2-4A91-B2BA-7AB4AA9898A9}" type="presOf" srcId="{9E65618F-B400-4CCF-9476-8A12F8FCE3B3}" destId="{0596A56F-70D5-4AA3-AF09-8CE19C5176A7}" srcOrd="0" destOrd="0" presId="urn:microsoft.com/office/officeart/2005/8/layout/vList2"/>
    <dgm:cxn modelId="{5BFB3FBE-D6EC-4E18-8CB4-5AD29E39DC61}" type="presOf" srcId="{766C96F4-B2D6-4A53-A006-E48A73BD9959}" destId="{C2E0E8BB-8367-4E47-B138-CE3788D25D42}" srcOrd="0" destOrd="0" presId="urn:microsoft.com/office/officeart/2005/8/layout/vList2"/>
    <dgm:cxn modelId="{C6DAB4DE-3F58-42F2-A9B2-31377EA2E6AE}" type="presOf" srcId="{5222A94E-67FB-4BE0-B646-AB60301BC024}" destId="{9723E703-4307-44AD-96A3-43A1191D0979}" srcOrd="0" destOrd="0" presId="urn:microsoft.com/office/officeart/2005/8/layout/vList2"/>
    <dgm:cxn modelId="{8936C3FE-0686-42B5-89F8-6DD354DE516D}" srcId="{2BF18E0E-7DB7-48EE-99CB-8C986FD79E17}" destId="{9E65618F-B400-4CCF-9476-8A12F8FCE3B3}" srcOrd="2" destOrd="0" parTransId="{9CB6520B-C8B9-4677-9537-DD4DFCF91BBB}" sibTransId="{5AEB7CE6-56D2-474E-B923-BC4961DE2346}"/>
    <dgm:cxn modelId="{208646FE-7524-45B7-B467-B3958A2C982E}" type="presParOf" srcId="{A6055A80-8C3C-4B42-BAFC-9356BACEC133}" destId="{9723E703-4307-44AD-96A3-43A1191D0979}" srcOrd="0" destOrd="0" presId="urn:microsoft.com/office/officeart/2005/8/layout/vList2"/>
    <dgm:cxn modelId="{67D9EB42-9F52-4BFF-9228-191BAF2FC7A6}" type="presParOf" srcId="{A6055A80-8C3C-4B42-BAFC-9356BACEC133}" destId="{21BA2BB4-1C3B-4A0D-972A-5C2870063F03}" srcOrd="1" destOrd="0" presId="urn:microsoft.com/office/officeart/2005/8/layout/vList2"/>
    <dgm:cxn modelId="{446FD324-D262-44E4-99DB-D7D72292DB10}" type="presParOf" srcId="{A6055A80-8C3C-4B42-BAFC-9356BACEC133}" destId="{C2E0E8BB-8367-4E47-B138-CE3788D25D42}" srcOrd="2" destOrd="0" presId="urn:microsoft.com/office/officeart/2005/8/layout/vList2"/>
    <dgm:cxn modelId="{A00673ED-77A7-4A60-A2A8-0104ECE63C57}" type="presParOf" srcId="{A6055A80-8C3C-4B42-BAFC-9356BACEC133}" destId="{D59BA475-3BF8-4E6C-B9DB-C9E955ABC2A7}" srcOrd="3" destOrd="0" presId="urn:microsoft.com/office/officeart/2005/8/layout/vList2"/>
    <dgm:cxn modelId="{23B1DB15-8C41-45F1-B327-12B6682B1214}" type="presParOf" srcId="{A6055A80-8C3C-4B42-BAFC-9356BACEC133}" destId="{0596A56F-70D5-4AA3-AF09-8CE19C5176A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94694B-8F60-4B9F-8D7A-2FF1342444CB}">
      <dsp:nvSpPr>
        <dsp:cNvPr id="0" name=""/>
        <dsp:cNvSpPr/>
      </dsp:nvSpPr>
      <dsp:spPr>
        <a:xfrm>
          <a:off x="0" y="126821"/>
          <a:ext cx="6586489" cy="74811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899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10" kern="1200" baseline="0" dirty="0"/>
            <a:t>Vakava iäkkäiden kaatumisvamma</a:t>
          </a:r>
          <a:endParaRPr lang="en-US" sz="1910" kern="1200" baseline="0" dirty="0"/>
        </a:p>
      </dsp:txBody>
      <dsp:txXfrm>
        <a:off x="36520" y="163341"/>
        <a:ext cx="6513449" cy="675075"/>
      </dsp:txXfrm>
    </dsp:sp>
    <dsp:sp modelId="{B268048C-1A5D-48E5-9A5E-3B4FB5F8BF02}">
      <dsp:nvSpPr>
        <dsp:cNvPr id="0" name=""/>
        <dsp:cNvSpPr/>
      </dsp:nvSpPr>
      <dsp:spPr>
        <a:xfrm>
          <a:off x="0" y="760326"/>
          <a:ext cx="6586489" cy="748115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899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10" kern="1200" baseline="0" dirty="0"/>
            <a:t>Johtaa usein liikunta- ja toimintakyvyn heikentymiseen ja kuolleisuus on suuri (kolmannes kuolee vuoden sisällä tapahtumasta)</a:t>
          </a:r>
          <a:endParaRPr lang="en-US" sz="1910" kern="1200" baseline="0" dirty="0"/>
        </a:p>
      </dsp:txBody>
      <dsp:txXfrm>
        <a:off x="36520" y="796846"/>
        <a:ext cx="6513449" cy="675075"/>
      </dsp:txXfrm>
    </dsp:sp>
    <dsp:sp modelId="{372F04A7-18F6-4535-811D-5F89AA17DE1D}">
      <dsp:nvSpPr>
        <dsp:cNvPr id="0" name=""/>
        <dsp:cNvSpPr/>
      </dsp:nvSpPr>
      <dsp:spPr>
        <a:xfrm>
          <a:off x="0" y="1518651"/>
          <a:ext cx="6586489" cy="74811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899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10" kern="1200" baseline="0" dirty="0"/>
            <a:t>Suomessa leikataan vuosittain n. 7000 lonkkamurtumaa</a:t>
          </a:r>
          <a:endParaRPr lang="en-US" sz="1910" kern="1200" baseline="0" dirty="0"/>
        </a:p>
      </dsp:txBody>
      <dsp:txXfrm>
        <a:off x="36520" y="1555171"/>
        <a:ext cx="6513449" cy="675075"/>
      </dsp:txXfrm>
    </dsp:sp>
    <dsp:sp modelId="{376788AE-3706-48B2-B9DA-B86F078EE4C4}">
      <dsp:nvSpPr>
        <dsp:cNvPr id="0" name=""/>
        <dsp:cNvSpPr/>
      </dsp:nvSpPr>
      <dsp:spPr>
        <a:xfrm>
          <a:off x="0" y="2276976"/>
          <a:ext cx="6586489" cy="748115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899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10" kern="1200" baseline="0" dirty="0"/>
            <a:t>Hoitokustannukset keskimäärin n. 30 000 euroa leikkauksen jälkeisenä vuotena</a:t>
          </a:r>
          <a:endParaRPr lang="en-US" sz="1910" kern="1200" baseline="0" dirty="0"/>
        </a:p>
      </dsp:txBody>
      <dsp:txXfrm>
        <a:off x="36520" y="2313496"/>
        <a:ext cx="6513449" cy="675075"/>
      </dsp:txXfrm>
    </dsp:sp>
    <dsp:sp modelId="{6B7A0DB5-6F61-4E37-AE3E-01AE45B819EC}">
      <dsp:nvSpPr>
        <dsp:cNvPr id="0" name=""/>
        <dsp:cNvSpPr/>
      </dsp:nvSpPr>
      <dsp:spPr>
        <a:xfrm>
          <a:off x="0" y="3035302"/>
          <a:ext cx="6586489" cy="74811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899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10" b="0" i="0" kern="1200" baseline="0" dirty="0"/>
            <a:t>Aiemmin kotona asuvista lonkkamurtuman saaneista iäkkäistä useampi kuin joka kymmenes siirtyy tapaturman jälkeen hoiva- ja asumispalveluiden piiriin</a:t>
          </a:r>
          <a:endParaRPr lang="en-US" sz="1910" kern="1200" baseline="0" dirty="0"/>
        </a:p>
      </dsp:txBody>
      <dsp:txXfrm>
        <a:off x="36520" y="3071822"/>
        <a:ext cx="6513449" cy="6750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23E703-4307-44AD-96A3-43A1191D0979}">
      <dsp:nvSpPr>
        <dsp:cNvPr id="0" name=""/>
        <dsp:cNvSpPr/>
      </dsp:nvSpPr>
      <dsp:spPr>
        <a:xfrm>
          <a:off x="0" y="2705"/>
          <a:ext cx="5508710" cy="17503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400" kern="1200"/>
            <a:t>Osteosynteesi (Ruuvit ja naulat)</a:t>
          </a:r>
          <a:endParaRPr lang="en-US" sz="4400" kern="1200"/>
        </a:p>
      </dsp:txBody>
      <dsp:txXfrm>
        <a:off x="85444" y="88149"/>
        <a:ext cx="5337822" cy="1579432"/>
      </dsp:txXfrm>
    </dsp:sp>
    <dsp:sp modelId="{C2E0E8BB-8367-4E47-B138-CE3788D25D42}">
      <dsp:nvSpPr>
        <dsp:cNvPr id="0" name=""/>
        <dsp:cNvSpPr/>
      </dsp:nvSpPr>
      <dsp:spPr>
        <a:xfrm>
          <a:off x="0" y="1879745"/>
          <a:ext cx="5508710" cy="175032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400" kern="1200"/>
            <a:t>Puoliproteesi</a:t>
          </a:r>
          <a:endParaRPr lang="en-US" sz="4400" kern="1200"/>
        </a:p>
      </dsp:txBody>
      <dsp:txXfrm>
        <a:off x="85444" y="1965189"/>
        <a:ext cx="5337822" cy="1579432"/>
      </dsp:txXfrm>
    </dsp:sp>
    <dsp:sp modelId="{0596A56F-70D5-4AA3-AF09-8CE19C5176A7}">
      <dsp:nvSpPr>
        <dsp:cNvPr id="0" name=""/>
        <dsp:cNvSpPr/>
      </dsp:nvSpPr>
      <dsp:spPr>
        <a:xfrm>
          <a:off x="0" y="3756786"/>
          <a:ext cx="5508710" cy="175032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400" kern="1200"/>
            <a:t>Kokoproteesi</a:t>
          </a:r>
          <a:endParaRPr lang="en-US" sz="4400" kern="1200"/>
        </a:p>
      </dsp:txBody>
      <dsp:txXfrm>
        <a:off x="85444" y="3842230"/>
        <a:ext cx="5337822" cy="15794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F0778-049D-430C-97CA-FC44E643FBF3}" type="datetimeFigureOut">
              <a:rPr lang="fi-FI" smtClean="0"/>
              <a:t>1.4.2022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9FC3D-E9BC-4226-82E5-C7BECD5028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535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5my4uXomls&amp;t=4s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ohjeet.kuh.fi/files/100016/387101_1_2.PDF" TargetMode="External"/><Relationship Id="rId4" Type="http://schemas.openxmlformats.org/officeDocument/2006/relationships/hyperlink" Target="https://www.youtube.com/watch?v=ihMeIt7-SPw&amp;t=213s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Säännöllisellä, vähintään kohtuukuormitteisella fyysisellä harjoittelulla tarkoitetaan reipasta kävelyä, polkupyöräilyä, työskentelyä puutarhassa tai vastaavaa fyysistä harjoittelua (kuormitus vähintään 3 MET) vähintään 3–4 tuntia viikossa. Mitä enemmän liikuntaa on harjoitettu, sitä suurempi on sen lonkkamurtumilta suojaava vaikutus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99FC3D-E9BC-4226-82E5-C7BECD502812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5891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Hip Fracture Types &amp; Fixation - Everything You Need To Know - Dr. Nabil </a:t>
            </a:r>
            <a:r>
              <a:rPr lang="en-US" dirty="0" err="1">
                <a:hlinkClick r:id="rId3"/>
              </a:rPr>
              <a:t>Ebraheim</a:t>
            </a:r>
            <a:r>
              <a:rPr lang="en-US" dirty="0">
                <a:hlinkClick r:id="rId3"/>
              </a:rPr>
              <a:t> – YouTube</a:t>
            </a:r>
            <a:endParaRPr lang="en-US" dirty="0"/>
          </a:p>
          <a:p>
            <a:r>
              <a:rPr lang="fi-FI" dirty="0">
                <a:hlinkClick r:id="rId4"/>
              </a:rPr>
              <a:t>Lonkan tekonivelleikkaus ja tekonivelmateriaalit, Tuukka Niinimäki – YouTube</a:t>
            </a:r>
            <a:endParaRPr lang="fi-FI" dirty="0"/>
          </a:p>
          <a:p>
            <a:r>
              <a:rPr lang="fi-FI" dirty="0">
                <a:hlinkClick r:id="rId5"/>
              </a:rPr>
              <a:t>387101_1_2.PDF (kuh.fi)</a:t>
            </a:r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99FC3D-E9BC-4226-82E5-C7BECD502812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3609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99FC3D-E9BC-4226-82E5-C7BECD502812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0954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7C002E-30FD-4952-99AA-DCFA493639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A6DC1C7-BB2F-4E53-96DA-768698B542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0AB7739-9066-4407-8B07-B3F66787A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13930-7A7E-48E5-A848-8248AF12A66E}" type="datetimeFigureOut">
              <a:rPr lang="fi-FI" smtClean="0"/>
              <a:t>1.4.2022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ACC729-70DE-46C4-99E1-EDF656A3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559A822-58AD-49C7-B2F8-0CEB53896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0AB-929B-4CCF-9116-D73295F99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6333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23E027-FF77-4D7A-A4FF-029733C3C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8C2AACD-A8C5-48B3-8B34-F19576E247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5A7905-5661-4189-BC86-8DF30552B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13930-7A7E-48E5-A848-8248AF12A66E}" type="datetimeFigureOut">
              <a:rPr lang="fi-FI" smtClean="0"/>
              <a:t>1.4.2022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6EFEFFF-1B20-497A-8A10-59E85C41E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52D57EA-60E2-4A9E-946D-971BC4BA6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0AB-929B-4CCF-9116-D73295F99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1462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C973E0F-E53B-4259-AD64-68D5198FCE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D63CD32-6467-41D9-B20E-F7EC3F5FAA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A9518A7-968B-40B7-8A76-651B6ADEC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13930-7A7E-48E5-A848-8248AF12A66E}" type="datetimeFigureOut">
              <a:rPr lang="fi-FI" smtClean="0"/>
              <a:t>1.4.2022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420B5B7-6057-493E-B934-C4E12305F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3142A2-D08D-4AB1-B621-6B5590FA4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0AB-929B-4CCF-9116-D73295F99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089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54D1E9-457B-49BC-9168-4A95B1D29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7996A1-C6B3-4834-ADB9-DC2EE70F4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3F4B98-9002-4C96-BA5F-40A20F020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13930-7A7E-48E5-A848-8248AF12A66E}" type="datetimeFigureOut">
              <a:rPr lang="fi-FI" smtClean="0"/>
              <a:t>1.4.2022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48693B-9D3E-4ECC-B6A3-ED13A7A78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92BFF24-A781-444D-8C43-9B9E3038A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0AB-929B-4CCF-9116-D73295F99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2454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69A4C7-48B6-4DE5-91D4-9FC1D4BF8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4F0BFC5-7C35-4609-85B2-F368C9EF2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C79FC6-0B9D-4BFC-9634-71AB382C8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13930-7A7E-48E5-A848-8248AF12A66E}" type="datetimeFigureOut">
              <a:rPr lang="fi-FI" smtClean="0"/>
              <a:t>1.4.2022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C9C2BE3-3EB9-4E24-A57B-7238E5D9D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9F02FC7-58F7-4B8D-93AA-9D9948536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0AB-929B-4CCF-9116-D73295F99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7682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A8BA0C-3728-4E47-8CB6-6CC684DB4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9281D5-8848-432F-A21B-DA7A043B52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27190A7-9595-4B1F-90BD-F285C829A1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A1AC02B-60B4-46E7-A7A3-70DB47EE3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13930-7A7E-48E5-A848-8248AF12A66E}" type="datetimeFigureOut">
              <a:rPr lang="fi-FI" smtClean="0"/>
              <a:t>1.4.2022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32EC4D5-88F5-4356-BE39-9AD05B750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CD280AE-9582-4ABA-9EBC-EF1BF6BDF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0AB-929B-4CCF-9116-D73295F99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0687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14DF38-C4F3-4C03-A268-555872DEA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B323A3-575A-4726-B997-F93EDE57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03BBF30-D7E8-4422-8ADD-C4000A64A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442E37A-DE92-4CD1-8E5B-FF7075E2F3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2DE4F3C-F60B-4672-836D-41C3D4B54D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EC0F0BE-D021-4D1E-9862-B18F01DF9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13930-7A7E-48E5-A848-8248AF12A66E}" type="datetimeFigureOut">
              <a:rPr lang="fi-FI" smtClean="0"/>
              <a:t>1.4.2022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878FF30-4B2F-460F-BBC2-5570C9A0D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066C0AF-6B14-41A0-AFFF-B0E06FCE6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0AB-929B-4CCF-9116-D73295F99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4838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F8004D-AC31-4E8E-A802-5BD0BDB8B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AC59336-F1FF-46CA-B65A-B0192F9B4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13930-7A7E-48E5-A848-8248AF12A66E}" type="datetimeFigureOut">
              <a:rPr lang="fi-FI" smtClean="0"/>
              <a:t>1.4.2022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C318A6E-D801-49EC-A4D9-91314A5BB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1015C0D-AEFB-4930-9674-783792324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0AB-929B-4CCF-9116-D73295F99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92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F43C2E2-DD01-49DC-8FB1-738721FDF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13930-7A7E-48E5-A848-8248AF12A66E}" type="datetimeFigureOut">
              <a:rPr lang="fi-FI" smtClean="0"/>
              <a:t>1.4.2022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52DD91E-F768-4E06-A048-CEDDCA07C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39BE8B9-7E1B-4723-9644-4FFAD4308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0AB-929B-4CCF-9116-D73295F99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9536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632955-7352-4521-A621-171D37878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5D4AB0-56F6-44B1-84EF-E1E9D4E6D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2C40DF8-AE9E-48EC-B20F-DA0E8139B2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39DB153-6BB0-4F98-BA17-611E9A285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13930-7A7E-48E5-A848-8248AF12A66E}" type="datetimeFigureOut">
              <a:rPr lang="fi-FI" smtClean="0"/>
              <a:t>1.4.2022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3CD14E7-2FC0-44B0-B159-006E92A8F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28FC583-5CB0-49FC-8314-3E6D21253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0AB-929B-4CCF-9116-D73295F99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1136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E66454-68F4-47F6-BA94-1BDFCA435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8503210-9C32-4B2E-BD6A-86A4755E35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0C80DFF-BF91-4EB7-878F-A550014061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01C0CD2-7B83-4765-B1F5-FE6898EBA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13930-7A7E-48E5-A848-8248AF12A66E}" type="datetimeFigureOut">
              <a:rPr lang="fi-FI" smtClean="0"/>
              <a:t>1.4.2022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5ECA02D-17A5-47B3-9B8F-356242648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F5FF011-7DB6-4C13-8707-E1BA94BB6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0AB-929B-4CCF-9116-D73295F99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7879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7933A6F-3A6E-409F-92B6-163E18240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AD9D5FA-3933-4FD7-9939-FD0C86581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3BD3A89-2223-49C6-88F6-C6D2C81ECF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13930-7A7E-48E5-A848-8248AF12A66E}" type="datetimeFigureOut">
              <a:rPr lang="fi-FI" smtClean="0"/>
              <a:t>1.4.2022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878F18-DED3-4718-A7AB-7F3682B9A9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970F97-AE9C-4DAA-B941-7B96178B0A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420AB-929B-4CCF-9116-D73295F994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061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9A99453-1F39-4871-B956-0146B2108B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633" y="4518923"/>
            <a:ext cx="3312734" cy="1141851"/>
          </a:xfrm>
          <a:noFill/>
        </p:spPr>
        <p:txBody>
          <a:bodyPr>
            <a:normAutofit/>
          </a:bodyPr>
          <a:lstStyle/>
          <a:p>
            <a:r>
              <a:rPr lang="fi-FI" sz="2000">
                <a:solidFill>
                  <a:srgbClr val="080808"/>
                </a:solidFill>
              </a:rPr>
              <a:t>Katja Kangas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CA3C064-C1B2-4762-A512-ED692D90B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fi-FI" sz="4000" dirty="0">
                <a:solidFill>
                  <a:srgbClr val="080808"/>
                </a:solidFill>
              </a:rPr>
              <a:t>Lonkkamurtuma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217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8180548-4467-4D5D-AEB5-036245758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fi-FI" sz="3600"/>
              <a:t>Rajoitukset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F4A4C4-DD1E-4FC0-8A3E-445830F5B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fi-FI" sz="2400" dirty="0"/>
              <a:t>Lonkkamurtuman paraneminen kestää yleensä 1,5 - 3 kuukautta</a:t>
            </a:r>
          </a:p>
          <a:p>
            <a:r>
              <a:rPr lang="fi-FI" sz="2400" dirty="0"/>
              <a:t>Paranemista seurataan tarvittaessa </a:t>
            </a:r>
            <a:r>
              <a:rPr lang="fi-FI" sz="2400" dirty="0" err="1"/>
              <a:t>rtg</a:t>
            </a:r>
            <a:r>
              <a:rPr lang="fi-FI" sz="2400" dirty="0"/>
              <a:t>-kuvin</a:t>
            </a:r>
          </a:p>
          <a:p>
            <a:r>
              <a:rPr lang="fi-FI" sz="2400" dirty="0"/>
              <a:t>Raajan varausluvat ja muut mahdolliset rajoitukset antaa lääkäri murtumatyypin perusteella</a:t>
            </a:r>
          </a:p>
          <a:p>
            <a:r>
              <a:rPr lang="fi-FI" sz="2400" dirty="0"/>
              <a:t>Varauslupa voi olla kaikkea väliltä täysi varauskielto- varaus kivun sallimissa rajoissa (esim. hipaisuvaraus, raajapainolla 10kg)</a:t>
            </a:r>
          </a:p>
          <a:p>
            <a:r>
              <a:rPr lang="fi-FI" sz="2400" dirty="0"/>
              <a:t>Lonkan liikkeet sallitaan yleensä heti kivun sallimissa rajoissa</a:t>
            </a:r>
          </a:p>
          <a:p>
            <a:endParaRPr lang="fi-FI" sz="2000" dirty="0"/>
          </a:p>
          <a:p>
            <a:endParaRPr lang="fi-FI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903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3283112-8D2E-4DF9-812A-4FAE2A654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Apuvälineet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73B03B-63FA-483D-9198-E57DBDC2BC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3468" y="1782981"/>
            <a:ext cx="5452531" cy="439398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dirty="0" err="1"/>
              <a:t>Kyynärsauvat</a:t>
            </a:r>
            <a:r>
              <a:rPr lang="en-US" sz="2400" dirty="0"/>
              <a:t> / </a:t>
            </a:r>
            <a:r>
              <a:rPr lang="en-US" sz="2400" dirty="0" err="1"/>
              <a:t>Rollaattori</a:t>
            </a:r>
            <a:r>
              <a:rPr lang="en-US" sz="2400" dirty="0"/>
              <a:t> / </a:t>
            </a:r>
            <a:r>
              <a:rPr lang="en-US" sz="2400" dirty="0" err="1"/>
              <a:t>Kävelypöytä</a:t>
            </a:r>
            <a:endParaRPr lang="en-US" sz="2400" dirty="0"/>
          </a:p>
          <a:p>
            <a:r>
              <a:rPr lang="en-US" sz="2400" dirty="0" err="1"/>
              <a:t>Suihkutuoli</a:t>
            </a:r>
            <a:endParaRPr lang="en-US" sz="2400" dirty="0"/>
          </a:p>
          <a:p>
            <a:r>
              <a:rPr lang="en-US" sz="2400" dirty="0"/>
              <a:t>WC-</a:t>
            </a:r>
            <a:r>
              <a:rPr lang="en-US" sz="2400" dirty="0" err="1"/>
              <a:t>pöntön</a:t>
            </a:r>
            <a:r>
              <a:rPr lang="en-US" sz="2400" dirty="0"/>
              <a:t> </a:t>
            </a:r>
            <a:r>
              <a:rPr lang="en-US" sz="2400" dirty="0" err="1"/>
              <a:t>korottaja</a:t>
            </a:r>
            <a:endParaRPr lang="en-US" sz="2400" dirty="0"/>
          </a:p>
          <a:p>
            <a:r>
              <a:rPr lang="en-US" sz="2400" dirty="0" err="1"/>
              <a:t>Koroketyyny</a:t>
            </a:r>
            <a:endParaRPr lang="en-US" sz="2400" dirty="0"/>
          </a:p>
          <a:p>
            <a:r>
              <a:rPr lang="en-US" sz="2400" dirty="0" err="1"/>
              <a:t>Sängyn</a:t>
            </a:r>
            <a:r>
              <a:rPr lang="en-US" sz="2400" dirty="0"/>
              <a:t> </a:t>
            </a:r>
            <a:r>
              <a:rPr lang="en-US" sz="2400" dirty="0" err="1"/>
              <a:t>jalan</a:t>
            </a:r>
            <a:r>
              <a:rPr lang="en-US" sz="2400" dirty="0"/>
              <a:t> </a:t>
            </a:r>
            <a:r>
              <a:rPr lang="en-US" sz="2400" dirty="0" err="1"/>
              <a:t>korottajat</a:t>
            </a:r>
            <a:endParaRPr lang="en-US" sz="2400" dirty="0"/>
          </a:p>
          <a:p>
            <a:r>
              <a:rPr lang="en-US" sz="2400" dirty="0" err="1"/>
              <a:t>Tarttumapihdit</a:t>
            </a:r>
            <a:endParaRPr lang="en-US" sz="2400" dirty="0"/>
          </a:p>
          <a:p>
            <a:r>
              <a:rPr lang="en-US" sz="2400" dirty="0" err="1"/>
              <a:t>Sukanvetolaite</a:t>
            </a:r>
            <a:endParaRPr lang="en-US" sz="2400" dirty="0"/>
          </a:p>
          <a:p>
            <a:r>
              <a:rPr lang="en-US" sz="2400" dirty="0"/>
              <a:t>(</a:t>
            </a:r>
            <a:r>
              <a:rPr lang="en-US" sz="2400" dirty="0" err="1"/>
              <a:t>Lonkkahousut</a:t>
            </a:r>
            <a:r>
              <a:rPr lang="en-US" sz="2400" dirty="0"/>
              <a:t>)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E0E49697-4CF1-466E-8BE6-3C038802C9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966145" y="1782981"/>
            <a:ext cx="2911562" cy="4361892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69923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79BC34F-1BD8-4D2B-BF53-1C460468F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Sauvakävelyn ohjaus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01CA21-EED5-4FB9-A707-EF2071A217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3469" y="1782981"/>
            <a:ext cx="4008384" cy="439398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dirty="0" err="1"/>
              <a:t>Tasaisella</a:t>
            </a:r>
            <a:r>
              <a:rPr lang="en-US" sz="2400" dirty="0"/>
              <a:t> </a:t>
            </a:r>
            <a:r>
              <a:rPr lang="en-US" sz="2400" dirty="0" err="1"/>
              <a:t>kolmi</a:t>
            </a:r>
            <a:r>
              <a:rPr lang="en-US" sz="2400" dirty="0"/>
              <a:t>- ja </a:t>
            </a:r>
            <a:r>
              <a:rPr lang="en-US" sz="2400" dirty="0" err="1"/>
              <a:t>nelipistekävely</a:t>
            </a:r>
            <a:endParaRPr lang="en-US" sz="2400" dirty="0"/>
          </a:p>
          <a:p>
            <a:r>
              <a:rPr lang="en-US" sz="2400" dirty="0" err="1"/>
              <a:t>Rappuskävely</a:t>
            </a:r>
            <a:endParaRPr lang="en-US" sz="24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1ECA3132-70B5-40E0-B5C5-198047C249E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11322" y="1782981"/>
            <a:ext cx="5421208" cy="4361892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749936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CAD867-29FD-4857-8847-1681C98E7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6"/>
            <a:ext cx="6586491" cy="1676603"/>
          </a:xfrm>
        </p:spPr>
        <p:txBody>
          <a:bodyPr>
            <a:normAutofit/>
          </a:bodyPr>
          <a:lstStyle/>
          <a:p>
            <a:r>
              <a:rPr lang="fi-FI" sz="5400"/>
              <a:t>Yleistä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EF30FD5-5B86-4876-B38C-768729DC644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212" r="31656" b="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E2B20B00-A42B-434A-ABF4-D6010A3547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7508295"/>
              </p:ext>
            </p:extLst>
          </p:nvPr>
        </p:nvGraphicFramePr>
        <p:xfrm>
          <a:off x="4965431" y="2438400"/>
          <a:ext cx="6586489" cy="3785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53266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46A2A2-9E64-404E-BE1F-25B13B2AB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Kustannukset</a:t>
            </a: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9154E2D4-16D0-4EB8-8B52-B79BFB5AB0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2876" y="1825625"/>
            <a:ext cx="1050624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772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D8836CE-5180-40E6-90ED-9035EEB86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Lonkkamurtuman riski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AB988F-53D0-4BFF-AB63-51DE3354A4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3468" y="1782981"/>
            <a:ext cx="5854313" cy="439398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dirty="0" err="1"/>
              <a:t>Riskiä</a:t>
            </a:r>
            <a:r>
              <a:rPr lang="en-US" sz="2400" dirty="0"/>
              <a:t> </a:t>
            </a:r>
            <a:r>
              <a:rPr lang="en-US" sz="2400" dirty="0" err="1"/>
              <a:t>voidaan</a:t>
            </a:r>
            <a:r>
              <a:rPr lang="en-US" sz="2400" dirty="0"/>
              <a:t> </a:t>
            </a:r>
            <a:r>
              <a:rPr lang="en-US" sz="2400" dirty="0" err="1"/>
              <a:t>pienentää</a:t>
            </a:r>
            <a:r>
              <a:rPr lang="en-US" sz="2400" dirty="0"/>
              <a:t> </a:t>
            </a:r>
            <a:r>
              <a:rPr lang="en-US" sz="2400" dirty="0" err="1"/>
              <a:t>puuttumalla</a:t>
            </a:r>
            <a:r>
              <a:rPr lang="en-US" sz="2400" dirty="0"/>
              <a:t> </a:t>
            </a:r>
            <a:r>
              <a:rPr lang="en-US" sz="2400" dirty="0" err="1"/>
              <a:t>kaatumisriskiä</a:t>
            </a:r>
            <a:r>
              <a:rPr lang="en-US" sz="2400" dirty="0"/>
              <a:t> </a:t>
            </a:r>
            <a:r>
              <a:rPr lang="en-US" sz="2400" dirty="0" err="1"/>
              <a:t>suurentaviin</a:t>
            </a:r>
            <a:r>
              <a:rPr lang="en-US" sz="2400" dirty="0"/>
              <a:t> ja </a:t>
            </a:r>
            <a:r>
              <a:rPr lang="en-US" sz="2400" dirty="0" err="1"/>
              <a:t>luun</a:t>
            </a:r>
            <a:r>
              <a:rPr lang="en-US" sz="2400" dirty="0"/>
              <a:t> </a:t>
            </a:r>
            <a:r>
              <a:rPr lang="en-US" sz="2400" dirty="0" err="1"/>
              <a:t>lujuutta</a:t>
            </a:r>
            <a:r>
              <a:rPr lang="en-US" sz="2400" dirty="0"/>
              <a:t> </a:t>
            </a:r>
            <a:r>
              <a:rPr lang="en-US" sz="2400" dirty="0" err="1"/>
              <a:t>heikentäviin</a:t>
            </a:r>
            <a:r>
              <a:rPr lang="en-US" sz="2400" dirty="0"/>
              <a:t> </a:t>
            </a:r>
            <a:r>
              <a:rPr lang="en-US" sz="2400" dirty="0" err="1"/>
              <a:t>tekijöihin</a:t>
            </a:r>
            <a:endParaRPr lang="en-US" sz="2400" dirty="0"/>
          </a:p>
          <a:p>
            <a:r>
              <a:rPr lang="en-US" sz="2400" dirty="0" err="1"/>
              <a:t>Kaatumisriskiä</a:t>
            </a:r>
            <a:r>
              <a:rPr lang="en-US" sz="2400" dirty="0"/>
              <a:t> </a:t>
            </a:r>
            <a:r>
              <a:rPr lang="en-US" sz="2400" dirty="0" err="1"/>
              <a:t>suurentavat</a:t>
            </a:r>
            <a:r>
              <a:rPr lang="en-US" sz="2400" dirty="0"/>
              <a:t>: </a:t>
            </a:r>
            <a:r>
              <a:rPr lang="en-US" sz="2400" dirty="0" err="1"/>
              <a:t>vähäinen</a:t>
            </a:r>
            <a:r>
              <a:rPr lang="en-US" sz="2400" dirty="0"/>
              <a:t> </a:t>
            </a:r>
            <a:r>
              <a:rPr lang="en-US" sz="2400" dirty="0" err="1"/>
              <a:t>fyysinen</a:t>
            </a:r>
            <a:r>
              <a:rPr lang="en-US" sz="2400" dirty="0"/>
              <a:t> </a:t>
            </a:r>
            <a:r>
              <a:rPr lang="en-US" sz="2400" dirty="0" err="1"/>
              <a:t>aktiivisuus</a:t>
            </a:r>
            <a:r>
              <a:rPr lang="en-US" sz="2400" dirty="0"/>
              <a:t> -&gt; </a:t>
            </a:r>
          </a:p>
          <a:p>
            <a:pPr lvl="1"/>
            <a:r>
              <a:rPr lang="en-US" dirty="0" err="1"/>
              <a:t>Huono</a:t>
            </a:r>
            <a:r>
              <a:rPr lang="en-US" dirty="0"/>
              <a:t> </a:t>
            </a:r>
            <a:r>
              <a:rPr lang="en-US" dirty="0" err="1"/>
              <a:t>lihaskunto</a:t>
            </a:r>
            <a:r>
              <a:rPr lang="en-US" dirty="0"/>
              <a:t> ja </a:t>
            </a:r>
            <a:r>
              <a:rPr lang="en-US" dirty="0" err="1"/>
              <a:t>tasapaino</a:t>
            </a:r>
            <a:endParaRPr lang="en-US" dirty="0"/>
          </a:p>
          <a:p>
            <a:pPr lvl="1"/>
            <a:r>
              <a:rPr lang="en-US" dirty="0" err="1"/>
              <a:t>Esteet</a:t>
            </a:r>
            <a:r>
              <a:rPr lang="en-US" dirty="0"/>
              <a:t> </a:t>
            </a:r>
            <a:r>
              <a:rPr lang="en-US" dirty="0" err="1"/>
              <a:t>ympäristössä</a:t>
            </a:r>
            <a:r>
              <a:rPr lang="en-US" dirty="0"/>
              <a:t>, </a:t>
            </a:r>
            <a:r>
              <a:rPr lang="en-US" dirty="0" err="1"/>
              <a:t>huono</a:t>
            </a:r>
            <a:r>
              <a:rPr lang="en-US" dirty="0"/>
              <a:t> </a:t>
            </a:r>
            <a:r>
              <a:rPr lang="en-US" dirty="0" err="1"/>
              <a:t>valaistus</a:t>
            </a:r>
            <a:endParaRPr lang="en-US" dirty="0"/>
          </a:p>
          <a:p>
            <a:r>
              <a:rPr lang="en-US" sz="2400" dirty="0" err="1"/>
              <a:t>Luun</a:t>
            </a:r>
            <a:r>
              <a:rPr lang="en-US" sz="2400" dirty="0"/>
              <a:t> </a:t>
            </a:r>
            <a:r>
              <a:rPr lang="en-US" sz="2400" dirty="0" err="1"/>
              <a:t>lujuutta</a:t>
            </a:r>
            <a:r>
              <a:rPr lang="en-US" sz="2400" dirty="0"/>
              <a:t> </a:t>
            </a:r>
            <a:r>
              <a:rPr lang="en-US" sz="2400" dirty="0" err="1"/>
              <a:t>heikentävät</a:t>
            </a:r>
            <a:r>
              <a:rPr lang="en-US" sz="2400" dirty="0"/>
              <a:t>:</a:t>
            </a:r>
          </a:p>
          <a:p>
            <a:pPr lvl="1"/>
            <a:r>
              <a:rPr lang="en-US" dirty="0"/>
              <a:t>D-</a:t>
            </a:r>
            <a:r>
              <a:rPr lang="en-US" dirty="0" err="1"/>
              <a:t>vitamiinin</a:t>
            </a:r>
            <a:r>
              <a:rPr lang="en-US" dirty="0"/>
              <a:t> ja </a:t>
            </a:r>
            <a:r>
              <a:rPr lang="en-US" dirty="0" err="1"/>
              <a:t>kalsiumin</a:t>
            </a:r>
            <a:r>
              <a:rPr lang="en-US" dirty="0"/>
              <a:t> </a:t>
            </a:r>
            <a:r>
              <a:rPr lang="en-US" dirty="0" err="1"/>
              <a:t>puute</a:t>
            </a:r>
            <a:endParaRPr lang="en-US" dirty="0"/>
          </a:p>
          <a:p>
            <a:pPr lvl="1"/>
            <a:r>
              <a:rPr lang="en-US" dirty="0" err="1"/>
              <a:t>Osteoporoosi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27BEC91-C24A-4416-AC73-107617FC5CD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50182" y="1892962"/>
            <a:ext cx="5055462" cy="4174019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210543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DB3EA41-93DB-408B-9F18-5397649B8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fi-FI" sz="3600"/>
              <a:t>Kaatumisten ehkäisystä sanottua/tutkittua: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CCEFDEC6-87D8-4393-BC12-9C2F1DBC0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fi-FI" sz="2000" i="0" dirty="0">
                <a:effectLst/>
                <a:latin typeface="Lato" panose="020F0502020204030203" pitchFamily="34" charset="0"/>
              </a:rPr>
              <a:t>Säännöllinen, vähintään kohtalainen fyysinen harjoittelu on yhteydessä pienempään lonkkamurtumariskiin yli 50-vuotiailla</a:t>
            </a:r>
          </a:p>
          <a:p>
            <a:r>
              <a:rPr lang="fi-FI" sz="2000" i="0" dirty="0">
                <a:effectLst/>
                <a:latin typeface="Lato" panose="020F0502020204030203" pitchFamily="34" charset="0"/>
              </a:rPr>
              <a:t>Palveluasunnoissa asuvien vanhuksien yksilöllinen kävely- ja tasapainoharjoitusohjelma saattaa vähentää kaatumisia ja lonkkamurtumia</a:t>
            </a:r>
          </a:p>
          <a:p>
            <a:r>
              <a:rPr lang="fi-FI" sz="2000" i="0" dirty="0">
                <a:effectLst/>
                <a:latin typeface="Lato" panose="020F0502020204030203" pitchFamily="34" charset="0"/>
              </a:rPr>
              <a:t>Liikkumisen rajoittaminen ei ilmeisesti vähennä laitospotilaiden kaatumistapaturmia</a:t>
            </a:r>
          </a:p>
          <a:p>
            <a:r>
              <a:rPr lang="fi-FI" sz="2000" i="0" dirty="0">
                <a:effectLst/>
                <a:latin typeface="Lato" panose="020F0502020204030203" pitchFamily="34" charset="0"/>
              </a:rPr>
              <a:t>Lonkkasuojaimet saattavat vähentävää lonkkamurtumia pitkäaikaisessa laitoshoidossa tai palveluasunnoissa asuvilla, joilla kaatumisriski on erityisen suuri</a:t>
            </a:r>
            <a:endParaRPr lang="fi-FI" sz="20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80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1F3EF09-7849-4202-B329-769EE588B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fi-FI" sz="3600"/>
              <a:t>Diagnoosi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793B12-227A-4766-A8A3-76F2F8C65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fi-FI" sz="2400" dirty="0"/>
              <a:t>Murtunut lonkka on yleensä kivulias liikuteltaessa, painon varaaminen onnistuu harvoin</a:t>
            </a:r>
          </a:p>
          <a:p>
            <a:r>
              <a:rPr lang="fi-FI" sz="2400" dirty="0" err="1"/>
              <a:t>Dislokoituneessa</a:t>
            </a:r>
            <a:r>
              <a:rPr lang="fi-FI" sz="2400" dirty="0"/>
              <a:t> murtumassa raaja on uloskierrossa ja lyhentynyt</a:t>
            </a:r>
          </a:p>
          <a:p>
            <a:r>
              <a:rPr lang="fi-FI" sz="2400" dirty="0" err="1"/>
              <a:t>Rtg</a:t>
            </a:r>
            <a:r>
              <a:rPr lang="fi-FI" sz="2400" dirty="0"/>
              <a:t>-kuva</a:t>
            </a:r>
          </a:p>
          <a:p>
            <a:r>
              <a:rPr lang="fi-FI" sz="2400" b="0" i="0" dirty="0">
                <a:effectLst/>
              </a:rPr>
              <a:t>Lähes kaikki lonkkamurtumapotilaat hoidetaan päivystysleikkauksella ilman viiveitä, mielellään 24 tunnin kuluessa vammasta</a:t>
            </a:r>
          </a:p>
          <a:p>
            <a:r>
              <a:rPr lang="fi-FI" sz="2400" b="0" i="0" dirty="0">
                <a:effectLst/>
              </a:rPr>
              <a:t>Lonkka korjataan joko naulalla, ruuveilla tai tekonivelellä murtuman tyypistä riippuen</a:t>
            </a:r>
            <a:endParaRPr lang="fi-FI" sz="24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65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C2CC5C-A817-42CB-8B4C-C5D11302A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4614" y="1783959"/>
            <a:ext cx="4087306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/>
              <a:t>Murtumatyypit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FF0B0D19-B948-4BE8-BE40-A2B74C0EEE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225" r="3" b="691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342741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CFEB548-CACC-4915-BA3A-ECFAD4BE0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7DD617-02C2-4388-A86E-BAB7BD284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971532D-ED15-4EA1-8D74-8B9D49117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117348" y="774914"/>
            <a:ext cx="304800" cy="429768"/>
            <a:chOff x="215328" y="-46937"/>
            <a:chExt cx="304800" cy="277384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3E0E949-6174-47F4-871C-39B2BE7B4B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A81FA79-0462-498C-A7A0-4F97CB9BD0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B13F096-ACB3-4289-ADE9-7BCF5727CE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42D1F89-7331-4DB6-9053-DE817E604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527D98C-AF53-420B-A7B6-DD5AA7D53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F0B76EE-9601-45D1-815F-6B076D42F0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1F5FB023-5222-4B9E-B6D1-A5040E4CE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AAEED21-38DA-46C2-93A3-F597C8761F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17EFB714-3172-4F11-BA4B-04073494A7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8783C632-F1E2-40EE-AFA0-EF8D52D677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980DE84-E4A8-4C12-97F1-AADA86FFB0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7A4FCEB1-CD0B-4966-8A9D-F458E4F79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3866B94-A099-49F6-A378-974CED7F5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103C908-3FF0-4A95-851C-DF3C650FFB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AF400D3-D15B-4146-82E6-B2FC1194FE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02F76C8-7CAD-4B72-BD0D-072D2AFA0C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5CEBAD8-9DE5-4790-9CD4-C384EB371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D3B7B9BA-215A-4923-954F-3DAE9523A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4013081-B23F-45CB-A45B-562B629ADB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B8B11FB-E867-4638-B75F-B4B7DBDDB7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ABC84FC8-9600-4AE5-9E77-38E2363A3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3514F95D-50D5-4B76-B347-91D1D76F8F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85455D4-020C-4462-8A90-3B6434A50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02F87D46-939A-444D-8FD0-A7C62A8DD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0935"/>
            <a:ext cx="4948230" cy="5509815"/>
          </a:xfrm>
          <a:noFill/>
        </p:spPr>
        <p:txBody>
          <a:bodyPr anchor="t">
            <a:normAutofit/>
          </a:bodyPr>
          <a:lstStyle/>
          <a:p>
            <a:r>
              <a:rPr lang="fi-FI" sz="4800"/>
              <a:t>Murtuman korjaus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5D9E00F3-8CAD-4285-8FB5-15D1F56010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2212614"/>
              </p:ext>
            </p:extLst>
          </p:nvPr>
        </p:nvGraphicFramePr>
        <p:xfrm>
          <a:off x="5815855" y="546369"/>
          <a:ext cx="5508711" cy="550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118655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D142E0F-4E04-45AC-BEF5-10F06675B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fi-FI" sz="3600"/>
              <a:t>Leikkauksesta kuntoutuminen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F5610F-5EDC-4ED2-A51D-3588523DF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fi-FI" sz="2400" dirty="0"/>
              <a:t>kuntoutus on tärkeää aloittaa mahdollisimman nopeasti keuhkokuumeen ja alaraajojen verisuonitukosten ehkäisemiseksi</a:t>
            </a:r>
          </a:p>
          <a:p>
            <a:r>
              <a:rPr lang="fi-FI" sz="2400" dirty="0"/>
              <a:t>Seisomis- ja kävelyharjoitukset pyritään aloittamaan sopivan apuvälineen turvin yleensä leikkauksen jälkeisenä päivänä</a:t>
            </a:r>
          </a:p>
          <a:p>
            <a:r>
              <a:rPr lang="fi-FI" sz="2400" dirty="0"/>
              <a:t>Tärkeää on voima- ja tasapainoharjoittelu</a:t>
            </a:r>
          </a:p>
          <a:p>
            <a:r>
              <a:rPr lang="fi-FI" sz="2400" dirty="0"/>
              <a:t>Yhteistyö eri ammattiryhmien välillä ja kuntouttava työote ovat tärkeitä potilaan toimintakyvyn palautumisessa</a:t>
            </a:r>
          </a:p>
          <a:p>
            <a:r>
              <a:rPr lang="fi-FI" sz="2400" dirty="0"/>
              <a:t>Kuntouttava hoitotyö tulisi huomioida erityisesti päivittäisten toimintojen yhteydessä-&gt; pystyasentoon tai jalkeille olisi hyvä päästä yhteensä 1-2 tuntia päivässä, jaettuna useaan harjoituskertaan</a:t>
            </a: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195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424</Words>
  <Application>Microsoft Office PowerPoint</Application>
  <PresentationFormat>Laajakuva</PresentationFormat>
  <Paragraphs>64</Paragraphs>
  <Slides>12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Lato</vt:lpstr>
      <vt:lpstr>Office-teema</vt:lpstr>
      <vt:lpstr>Lonkkamurtuma</vt:lpstr>
      <vt:lpstr>Yleistä</vt:lpstr>
      <vt:lpstr>Kustannukset</vt:lpstr>
      <vt:lpstr>Lonkkamurtuman riski</vt:lpstr>
      <vt:lpstr>Kaatumisten ehkäisystä sanottua/tutkittua:</vt:lpstr>
      <vt:lpstr>Diagnoosi</vt:lpstr>
      <vt:lpstr>Murtumatyypit</vt:lpstr>
      <vt:lpstr>Murtuman korjaus</vt:lpstr>
      <vt:lpstr>Leikkauksesta kuntoutuminen</vt:lpstr>
      <vt:lpstr>Rajoitukset</vt:lpstr>
      <vt:lpstr>Apuvälineet</vt:lpstr>
      <vt:lpstr>Sauvakävelyn ohjaus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Lonkkamurtuma</dc:title>
  <dc:creator>Kangas Katja</dc:creator>
  <cp:lastModifiedBy>Kangas Katja</cp:lastModifiedBy>
  <cp:revision>21</cp:revision>
  <dcterms:created xsi:type="dcterms:W3CDTF">2022-02-03T10:57:18Z</dcterms:created>
  <dcterms:modified xsi:type="dcterms:W3CDTF">2022-04-01T04:31:19Z</dcterms:modified>
</cp:coreProperties>
</file>