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19"/>
  </p:notesMasterIdLst>
  <p:sldIdLst>
    <p:sldId id="256" r:id="rId2"/>
    <p:sldId id="267" r:id="rId3"/>
    <p:sldId id="259" r:id="rId4"/>
    <p:sldId id="273" r:id="rId5"/>
    <p:sldId id="278" r:id="rId6"/>
    <p:sldId id="283" r:id="rId7"/>
    <p:sldId id="284" r:id="rId8"/>
    <p:sldId id="268" r:id="rId9"/>
    <p:sldId id="265" r:id="rId10"/>
    <p:sldId id="281" r:id="rId11"/>
    <p:sldId id="269" r:id="rId12"/>
    <p:sldId id="271" r:id="rId13"/>
    <p:sldId id="272" r:id="rId14"/>
    <p:sldId id="276" r:id="rId15"/>
    <p:sldId id="282" r:id="rId16"/>
    <p:sldId id="258" r:id="rId17"/>
    <p:sldId id="26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85996" autoAdjust="0"/>
  </p:normalViewPr>
  <p:slideViewPr>
    <p:cSldViewPr snapToGrid="0">
      <p:cViewPr varScale="1">
        <p:scale>
          <a:sx n="57" d="100"/>
          <a:sy n="57" d="100"/>
        </p:scale>
        <p:origin x="10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082F9-80F8-4F45-A730-AC4E3FFDE197}" type="datetimeFigureOut">
              <a:rPr lang="fi-FI" smtClean="0"/>
              <a:t>21.2.2022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D294B-5BB4-4EBB-96FD-745FCF085A0C}" type="slidenum">
              <a:rPr lang="fi-FI" smtClean="0"/>
              <a:t>‹#›</a:t>
            </a:fld>
            <a:endParaRPr lang="fi-FI"/>
          </a:p>
        </p:txBody>
      </p:sp>
    </p:spTree>
    <p:extLst>
      <p:ext uri="{BB962C8B-B14F-4D97-AF65-F5344CB8AC3E}">
        <p14:creationId xmlns:p14="http://schemas.microsoft.com/office/powerpoint/2010/main" val="284315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erveyskyla.fi/kivunhallintatalo/pitk%C3%A4aikainen-kipu/mit%C3%A4-tapahtuu-kivun-pitkittyess%C3%A4/mekanismit-pitk%C3%A4aikaisen-kivun-taustall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Fibromyalgia</a:t>
            </a:r>
            <a:r>
              <a:rPr lang="fi-FI" dirty="0"/>
              <a:t> on krooninen kipu-uupumusoireyhtymä, jonka oireita ovat laaja-alainen kipu ja kosketusarkuus eri puolilla kehoa.</a:t>
            </a:r>
          </a:p>
          <a:p>
            <a:r>
              <a:rPr lang="fi-FI" dirty="0"/>
              <a:t>EDS</a:t>
            </a:r>
          </a:p>
          <a:p>
            <a:r>
              <a:rPr lang="fi-FI" dirty="0"/>
              <a:t>CRPS</a:t>
            </a:r>
          </a:p>
          <a:p>
            <a:r>
              <a:rPr lang="fi-FI" dirty="0" err="1"/>
              <a:t>Nosiseptiivinen</a:t>
            </a:r>
            <a:r>
              <a:rPr lang="fi-FI" dirty="0"/>
              <a:t> kipu aiheutuu sisäelimiä hermottavien hermosäikeiden aktivoitumisesta. Kivun sijaintia voi olla usein vaikea paikantaa, koska kipu voi tuntua laajemmalla alueella kuin missä kivusta </a:t>
            </a:r>
            <a:r>
              <a:rPr lang="fi-FI" dirty="0" err="1"/>
              <a:t>viestitävä</a:t>
            </a:r>
            <a:r>
              <a:rPr lang="fi-FI" dirty="0"/>
              <a:t> elin sijaitsee, esimerkiksi sydäninfarktin aikana säteilevä kipu vasempaan käsivarteen. Kipu voi olla aaltomaista, heijastua tai aiheuttaa autonomisia oireita, kuten kalpeutta, pahoinvointia sekä muutoksia verenpaineessa ja sydämen sykkeessä.</a:t>
            </a:r>
          </a:p>
        </p:txBody>
      </p:sp>
      <p:sp>
        <p:nvSpPr>
          <p:cNvPr id="4" name="Dian numeron paikkamerkki 3"/>
          <p:cNvSpPr>
            <a:spLocks noGrp="1"/>
          </p:cNvSpPr>
          <p:nvPr>
            <p:ph type="sldNum" sz="quarter" idx="10"/>
          </p:nvPr>
        </p:nvSpPr>
        <p:spPr/>
        <p:txBody>
          <a:bodyPr/>
          <a:lstStyle/>
          <a:p>
            <a:fld id="{87CD294B-5BB4-4EBB-96FD-745FCF085A0C}" type="slidenum">
              <a:rPr lang="fi-FI" smtClean="0"/>
              <a:t>3</a:t>
            </a:fld>
            <a:endParaRPr lang="fi-FI"/>
          </a:p>
        </p:txBody>
      </p:sp>
    </p:spTree>
    <p:extLst>
      <p:ext uri="{BB962C8B-B14F-4D97-AF65-F5344CB8AC3E}">
        <p14:creationId xmlns:p14="http://schemas.microsoft.com/office/powerpoint/2010/main" val="329621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Laki terveydenhuollon ammattihenkilöistä (559/1995, 15§) velvoittaa ammattihenkilön toiminnan päämääränä olevan potilaan kärsimyksen lievittäminen, sairaiden parantamisen, sairauksien ehkäisemisen sekä terveyden ylläpitäminen ja edistäminen</a:t>
            </a:r>
          </a:p>
        </p:txBody>
      </p:sp>
      <p:sp>
        <p:nvSpPr>
          <p:cNvPr id="4" name="Dian numeron paikkamerkki 3"/>
          <p:cNvSpPr>
            <a:spLocks noGrp="1"/>
          </p:cNvSpPr>
          <p:nvPr>
            <p:ph type="sldNum" sz="quarter" idx="10"/>
          </p:nvPr>
        </p:nvSpPr>
        <p:spPr/>
        <p:txBody>
          <a:bodyPr/>
          <a:lstStyle/>
          <a:p>
            <a:fld id="{87CD294B-5BB4-4EBB-96FD-745FCF085A0C}" type="slidenum">
              <a:rPr lang="fi-FI" smtClean="0"/>
              <a:t>4</a:t>
            </a:fld>
            <a:endParaRPr lang="fi-FI"/>
          </a:p>
        </p:txBody>
      </p:sp>
    </p:spTree>
    <p:extLst>
      <p:ext uri="{BB962C8B-B14F-4D97-AF65-F5344CB8AC3E}">
        <p14:creationId xmlns:p14="http://schemas.microsoft.com/office/powerpoint/2010/main" val="404269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Manuaalinen hoito antaa keholle uutta sensorista ärsykettä ja on mahdollista, että tämä voi vähentää kivun kokemista, koska toinen sensorinen viesti vaimentaa toisen tuntemista eli aivot jättää osan ärsykkeistä huomioimatta</a:t>
            </a:r>
          </a:p>
        </p:txBody>
      </p:sp>
      <p:sp>
        <p:nvSpPr>
          <p:cNvPr id="4" name="Dian numeron paikkamerkki 3"/>
          <p:cNvSpPr>
            <a:spLocks noGrp="1"/>
          </p:cNvSpPr>
          <p:nvPr>
            <p:ph type="sldNum" sz="quarter" idx="10"/>
          </p:nvPr>
        </p:nvSpPr>
        <p:spPr/>
        <p:txBody>
          <a:bodyPr/>
          <a:lstStyle/>
          <a:p>
            <a:fld id="{87CD294B-5BB4-4EBB-96FD-745FCF085A0C}" type="slidenum">
              <a:rPr lang="fi-FI" smtClean="0"/>
              <a:t>8</a:t>
            </a:fld>
            <a:endParaRPr lang="fi-FI"/>
          </a:p>
        </p:txBody>
      </p:sp>
    </p:spTree>
    <p:extLst>
      <p:ext uri="{BB962C8B-B14F-4D97-AF65-F5344CB8AC3E}">
        <p14:creationId xmlns:p14="http://schemas.microsoft.com/office/powerpoint/2010/main" val="4017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7CD294B-5BB4-4EBB-96FD-745FCF085A0C}" type="slidenum">
              <a:rPr lang="fi-FI" smtClean="0"/>
              <a:t>9</a:t>
            </a:fld>
            <a:endParaRPr lang="fi-FI"/>
          </a:p>
        </p:txBody>
      </p:sp>
    </p:spTree>
    <p:extLst>
      <p:ext uri="{BB962C8B-B14F-4D97-AF65-F5344CB8AC3E}">
        <p14:creationId xmlns:p14="http://schemas.microsoft.com/office/powerpoint/2010/main" val="168028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7CD294B-5BB4-4EBB-96FD-745FCF085A0C}" type="slidenum">
              <a:rPr lang="fi-FI" smtClean="0"/>
              <a:t>12</a:t>
            </a:fld>
            <a:endParaRPr lang="fi-FI"/>
          </a:p>
        </p:txBody>
      </p:sp>
    </p:spTree>
    <p:extLst>
      <p:ext uri="{BB962C8B-B14F-4D97-AF65-F5344CB8AC3E}">
        <p14:creationId xmlns:p14="http://schemas.microsoft.com/office/powerpoint/2010/main" val="4184463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hlinkClick r:id="rId3"/>
              </a:rPr>
              <a:t>https://www.terveyskyla.fi/kivunhallintatalo/pitk%C3%A4aikainen-kipu/mit%C3%A4-tapahtuu-kivun-pitkittyess%C3%A4/mekanismit-pitk%C3%A4aikaisen-kivun-taustalla</a:t>
            </a:r>
            <a:endParaRPr lang="fi-FI" dirty="0"/>
          </a:p>
          <a:p>
            <a:endParaRPr lang="fi-FI" dirty="0"/>
          </a:p>
        </p:txBody>
      </p:sp>
      <p:sp>
        <p:nvSpPr>
          <p:cNvPr id="4" name="Dian numeron paikkamerkki 3"/>
          <p:cNvSpPr>
            <a:spLocks noGrp="1"/>
          </p:cNvSpPr>
          <p:nvPr>
            <p:ph type="sldNum" sz="quarter" idx="10"/>
          </p:nvPr>
        </p:nvSpPr>
        <p:spPr/>
        <p:txBody>
          <a:bodyPr/>
          <a:lstStyle/>
          <a:p>
            <a:fld id="{87CD294B-5BB4-4EBB-96FD-745FCF085A0C}" type="slidenum">
              <a:rPr lang="fi-FI" smtClean="0"/>
              <a:t>16</a:t>
            </a:fld>
            <a:endParaRPr lang="fi-FI"/>
          </a:p>
        </p:txBody>
      </p:sp>
    </p:spTree>
    <p:extLst>
      <p:ext uri="{BB962C8B-B14F-4D97-AF65-F5344CB8AC3E}">
        <p14:creationId xmlns:p14="http://schemas.microsoft.com/office/powerpoint/2010/main" val="404561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i-FI"/>
              <a:t>Muokkaa perustyyl. napsautt.</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2/21/2022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494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i-FI"/>
              <a:t>Lisää kuva napsauttamalla kuvaketta</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337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i-FI"/>
              <a:t>Muokkaa perustyyl. napsautt.</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0869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i-FI"/>
              <a:t>Muokkaa perustyyl. napsautt.</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25683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i-FI"/>
              <a:t>Muokkaa perustyyl. napsautt.</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734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i-FI"/>
              <a:t>Muokkaa perustyyl. napsautt.</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2467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i-FI"/>
              <a:t>Muokkaa perustyyl. napsautt.</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i-FI"/>
              <a:t>Lisää kuva napsauttamalla kuvaketta</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i-FI"/>
              <a:t>Lisää kuva napsauttamalla kuvaketta</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i-FI"/>
              <a:t>Lisää kuva napsauttamalla kuvaketta</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5909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5699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141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264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i-FI"/>
              <a:t>Muokkaa perustyyl. napsautt.</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691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714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i-FI"/>
              <a:t>Muokkaa perustyyl. napsautt.</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141410" y="3073397"/>
            <a:ext cx="4878391" cy="27178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3073397"/>
            <a:ext cx="4875210" cy="27178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129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704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161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i-FI"/>
              <a:t>Muokkaa perustyyl. napsautt.</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527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442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2/21/2022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8361431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Lääkkeetön </a:t>
            </a:r>
            <a:br>
              <a:rPr lang="fi-FI" dirty="0"/>
            </a:br>
            <a:r>
              <a:rPr lang="fi-FI" dirty="0"/>
              <a:t>Kivunhoito</a:t>
            </a:r>
          </a:p>
        </p:txBody>
      </p:sp>
      <p:sp>
        <p:nvSpPr>
          <p:cNvPr id="3" name="Alaotsikko 2"/>
          <p:cNvSpPr>
            <a:spLocks noGrp="1"/>
          </p:cNvSpPr>
          <p:nvPr>
            <p:ph type="subTitle" idx="1"/>
          </p:nvPr>
        </p:nvSpPr>
        <p:spPr/>
        <p:txBody>
          <a:bodyPr/>
          <a:lstStyle/>
          <a:p>
            <a:r>
              <a:rPr lang="fi-FI" dirty="0"/>
              <a:t>Katja kangas</a:t>
            </a:r>
          </a:p>
          <a:p>
            <a:endParaRPr lang="fi-FI" dirty="0"/>
          </a:p>
        </p:txBody>
      </p:sp>
      <p:pic>
        <p:nvPicPr>
          <p:cNvPr id="4" name="Kuva 3"/>
          <p:cNvPicPr>
            <a:picLocks noChangeAspect="1"/>
          </p:cNvPicPr>
          <p:nvPr/>
        </p:nvPicPr>
        <p:blipFill>
          <a:blip r:embed="rId2"/>
          <a:stretch>
            <a:fillRect/>
          </a:stretch>
        </p:blipFill>
        <p:spPr>
          <a:xfrm>
            <a:off x="6806565" y="3333750"/>
            <a:ext cx="4857750" cy="3238500"/>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79114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Lääkkeetön kivunhoito</a:t>
            </a:r>
          </a:p>
        </p:txBody>
      </p:sp>
      <p:pic>
        <p:nvPicPr>
          <p:cNvPr id="5" name="Sisällön paikkamerkki 4"/>
          <p:cNvPicPr>
            <a:picLocks noGrp="1" noChangeAspect="1"/>
          </p:cNvPicPr>
          <p:nvPr>
            <p:ph sz="half" idx="1"/>
          </p:nvPr>
        </p:nvPicPr>
        <p:blipFill>
          <a:blip r:embed="rId2"/>
          <a:stretch>
            <a:fillRect/>
          </a:stretch>
        </p:blipFill>
        <p:spPr>
          <a:xfrm>
            <a:off x="1151731" y="2401094"/>
            <a:ext cx="4857750" cy="3238500"/>
          </a:xfrm>
          <a:prstGeom prst="rect">
            <a:avLst/>
          </a:prstGeom>
        </p:spPr>
      </p:pic>
      <p:sp>
        <p:nvSpPr>
          <p:cNvPr id="4" name="Sisällön paikkamerkki 3"/>
          <p:cNvSpPr>
            <a:spLocks noGrp="1"/>
          </p:cNvSpPr>
          <p:nvPr>
            <p:ph sz="half" idx="2"/>
          </p:nvPr>
        </p:nvSpPr>
        <p:spPr/>
        <p:txBody>
          <a:bodyPr>
            <a:normAutofit fontScale="92500" lnSpcReduction="20000"/>
          </a:bodyPr>
          <a:lstStyle/>
          <a:p>
            <a:r>
              <a:rPr lang="fi-FI" dirty="0"/>
              <a:t>Keskeisiä lääkkeettömiä hoitoja ovat muun muassa</a:t>
            </a:r>
          </a:p>
          <a:p>
            <a:pPr lvl="1"/>
            <a:r>
              <a:rPr lang="fi-FI" dirty="0"/>
              <a:t>liikunta</a:t>
            </a:r>
          </a:p>
          <a:p>
            <a:pPr lvl="1"/>
            <a:r>
              <a:rPr lang="fi-FI" dirty="0"/>
              <a:t>asentohoito</a:t>
            </a:r>
          </a:p>
          <a:p>
            <a:pPr lvl="1"/>
            <a:r>
              <a:rPr lang="fi-FI" dirty="0"/>
              <a:t>fysikaaliset hoidot (kylmä- ja lämpöhoidot, TENS)</a:t>
            </a:r>
          </a:p>
          <a:p>
            <a:pPr lvl="1"/>
            <a:r>
              <a:rPr lang="fi-FI" dirty="0"/>
              <a:t>rentoutuminen, huomion suuntaaminen pois kivusta</a:t>
            </a:r>
          </a:p>
          <a:p>
            <a:pPr lvl="1"/>
            <a:r>
              <a:rPr lang="fi-FI" dirty="0"/>
              <a:t>kosketus</a:t>
            </a:r>
          </a:p>
          <a:p>
            <a:pPr lvl="1"/>
            <a:r>
              <a:rPr lang="fi-FI" dirty="0"/>
              <a:t>rauhallinen ympäristö</a:t>
            </a:r>
          </a:p>
          <a:p>
            <a:pPr marL="457200" lvl="1" indent="0">
              <a:buNone/>
            </a:pPr>
            <a:endParaRPr lang="fi-FI" dirty="0"/>
          </a:p>
          <a:p>
            <a:endParaRPr lang="fi-FI" dirty="0"/>
          </a:p>
        </p:txBody>
      </p:sp>
    </p:spTree>
    <p:extLst>
      <p:ext uri="{BB962C8B-B14F-4D97-AF65-F5344CB8AC3E}">
        <p14:creationId xmlns:p14="http://schemas.microsoft.com/office/powerpoint/2010/main" val="98912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lämpöhoidot</a:t>
            </a:r>
          </a:p>
        </p:txBody>
      </p:sp>
      <p:sp>
        <p:nvSpPr>
          <p:cNvPr id="3" name="Sisällön paikkamerkki 2"/>
          <p:cNvSpPr>
            <a:spLocks noGrp="1"/>
          </p:cNvSpPr>
          <p:nvPr>
            <p:ph sz="half" idx="1"/>
          </p:nvPr>
        </p:nvSpPr>
        <p:spPr>
          <a:xfrm>
            <a:off x="1141410" y="1859280"/>
            <a:ext cx="5853750" cy="4526280"/>
          </a:xfrm>
        </p:spPr>
        <p:txBody>
          <a:bodyPr>
            <a:normAutofit fontScale="92500" lnSpcReduction="20000"/>
          </a:bodyPr>
          <a:lstStyle/>
          <a:p>
            <a:r>
              <a:rPr lang="fi-FI" dirty="0">
                <a:effectLst/>
              </a:rPr>
              <a:t>Pintalämpöhoito, syvälämpöhoito ja ultraäänihoito ovat kivun lämpöhoitomuotoja</a:t>
            </a:r>
          </a:p>
          <a:p>
            <a:r>
              <a:rPr lang="fi-FI" dirty="0">
                <a:effectLst/>
              </a:rPr>
              <a:t>Lihasjännitys laukeaa, pehmytosien jäykkyys alenee, verenkierto vilkastuu ja aineenvaihdunta kiihtyy, käyttöaika </a:t>
            </a:r>
            <a:r>
              <a:rPr lang="fi-FI" dirty="0" err="1">
                <a:effectLst/>
              </a:rPr>
              <a:t>max</a:t>
            </a:r>
            <a:r>
              <a:rPr lang="fi-FI" dirty="0">
                <a:effectLst/>
              </a:rPr>
              <a:t>. 20 min</a:t>
            </a:r>
          </a:p>
          <a:p>
            <a:r>
              <a:rPr lang="fi-FI" dirty="0">
                <a:effectLst/>
              </a:rPr>
              <a:t>Itsehoitoon soveltuvat näistä lämpövoiteet sekä valmiit lämpöpakkaukset, vaikutus ihon alle n. 2 mm-2cm</a:t>
            </a:r>
          </a:p>
          <a:p>
            <a:r>
              <a:rPr lang="fi-FI" dirty="0">
                <a:effectLst/>
              </a:rPr>
              <a:t>Esteenä hoidolle ihottumat, tulehdukset, vauriot, vammat, verenvuoto, ihon tuntopuutokset, elimistön vierasesineet</a:t>
            </a:r>
            <a:endParaRPr lang="fi-FI" dirty="0"/>
          </a:p>
        </p:txBody>
      </p:sp>
      <p:pic>
        <p:nvPicPr>
          <p:cNvPr id="5" name="Sisällön paikkamerkki 4"/>
          <p:cNvPicPr>
            <a:picLocks noGrp="1" noChangeAspect="1"/>
          </p:cNvPicPr>
          <p:nvPr>
            <p:ph sz="half" idx="2"/>
          </p:nvPr>
        </p:nvPicPr>
        <p:blipFill>
          <a:blip r:embed="rId2"/>
          <a:stretch>
            <a:fillRect/>
          </a:stretch>
        </p:blipFill>
        <p:spPr>
          <a:xfrm>
            <a:off x="7351554" y="1654334"/>
            <a:ext cx="4314825" cy="3238500"/>
          </a:xfrm>
          <a:prstGeom prst="rect">
            <a:avLst/>
          </a:prstGeom>
        </p:spPr>
      </p:pic>
    </p:spTree>
    <p:extLst>
      <p:ext uri="{BB962C8B-B14F-4D97-AF65-F5344CB8AC3E}">
        <p14:creationId xmlns:p14="http://schemas.microsoft.com/office/powerpoint/2010/main" val="102163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Kylmähoidot</a:t>
            </a:r>
          </a:p>
        </p:txBody>
      </p:sp>
      <p:pic>
        <p:nvPicPr>
          <p:cNvPr id="5" name="Sisällön paikkamerkki 4"/>
          <p:cNvPicPr>
            <a:picLocks noGrp="1" noChangeAspect="1"/>
          </p:cNvPicPr>
          <p:nvPr>
            <p:ph sz="half" idx="1"/>
          </p:nvPr>
        </p:nvPicPr>
        <p:blipFill>
          <a:blip r:embed="rId3"/>
          <a:stretch>
            <a:fillRect/>
          </a:stretch>
        </p:blipFill>
        <p:spPr>
          <a:xfrm>
            <a:off x="853440" y="2249486"/>
            <a:ext cx="4404361" cy="3385345"/>
          </a:xfrm>
          <a:prstGeom prst="rect">
            <a:avLst/>
          </a:prstGeom>
        </p:spPr>
      </p:pic>
      <p:sp>
        <p:nvSpPr>
          <p:cNvPr id="4" name="Sisällön paikkamerkki 3"/>
          <p:cNvSpPr>
            <a:spLocks noGrp="1"/>
          </p:cNvSpPr>
          <p:nvPr>
            <p:ph sz="half" idx="2"/>
          </p:nvPr>
        </p:nvSpPr>
        <p:spPr>
          <a:xfrm>
            <a:off x="5638800" y="1005840"/>
            <a:ext cx="5408611" cy="5334000"/>
          </a:xfrm>
        </p:spPr>
        <p:txBody>
          <a:bodyPr>
            <a:normAutofit fontScale="92500" lnSpcReduction="20000"/>
          </a:bodyPr>
          <a:lstStyle/>
          <a:p>
            <a:r>
              <a:rPr lang="fi-FI" dirty="0">
                <a:effectLst/>
              </a:rPr>
              <a:t>Jääpala/vesi/pussi, kylmäpakkaus, haihtuva kylmäsuihke ja kylmävoide</a:t>
            </a:r>
          </a:p>
          <a:p>
            <a:r>
              <a:rPr lang="fi-FI" dirty="0">
                <a:effectLst/>
              </a:rPr>
              <a:t>Kylmä hidastaa hermoärsykkeen johtumisnopeutta aiheuttaen ihon tunnottomuutta jolloin kipu lievittyy</a:t>
            </a:r>
          </a:p>
          <a:p>
            <a:r>
              <a:rPr lang="fi-FI" dirty="0">
                <a:effectLst/>
              </a:rPr>
              <a:t>Verisuonet supistuvat, aineenvaihdunta ja turvotusten muodostus hidastuvat</a:t>
            </a:r>
          </a:p>
          <a:p>
            <a:r>
              <a:rPr lang="fi-FI" dirty="0">
                <a:effectLst/>
              </a:rPr>
              <a:t>Käytetään pehmytkudosvammojen ja akuuttien ja </a:t>
            </a:r>
            <a:r>
              <a:rPr lang="fi-FI" dirty="0" err="1">
                <a:effectLst/>
              </a:rPr>
              <a:t>subakuuttien</a:t>
            </a:r>
            <a:r>
              <a:rPr lang="fi-FI" dirty="0">
                <a:effectLst/>
              </a:rPr>
              <a:t> pehmytosakiputilojen hoidossa</a:t>
            </a:r>
          </a:p>
          <a:p>
            <a:r>
              <a:rPr lang="fi-FI" dirty="0">
                <a:effectLst/>
              </a:rPr>
              <a:t>Soveltuu nivelsairauksien, kuten esimerkiksi nivelrikon-ja nivelreumapotilaan hoitoon</a:t>
            </a:r>
          </a:p>
          <a:p>
            <a:r>
              <a:rPr lang="fi-FI" dirty="0">
                <a:effectLst/>
              </a:rPr>
              <a:t>5-15 min kerrallaan useita kertoja päivässä</a:t>
            </a:r>
            <a:endParaRPr lang="fi-FI" dirty="0"/>
          </a:p>
          <a:p>
            <a:endParaRPr lang="fi-FI" dirty="0"/>
          </a:p>
        </p:txBody>
      </p:sp>
    </p:spTree>
    <p:extLst>
      <p:ext uri="{BB962C8B-B14F-4D97-AF65-F5344CB8AC3E}">
        <p14:creationId xmlns:p14="http://schemas.microsoft.com/office/powerpoint/2010/main" val="330832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Tens</a:t>
            </a:r>
            <a:r>
              <a:rPr lang="fi-FI" dirty="0"/>
              <a:t>-hoito (</a:t>
            </a:r>
            <a:r>
              <a:rPr lang="fi-FI" dirty="0" err="1"/>
              <a:t>Transcutaneous</a:t>
            </a:r>
            <a:r>
              <a:rPr lang="fi-FI" dirty="0"/>
              <a:t> </a:t>
            </a:r>
            <a:r>
              <a:rPr lang="fi-FI" dirty="0" err="1"/>
              <a:t>Electrical</a:t>
            </a:r>
            <a:r>
              <a:rPr lang="fi-FI" dirty="0"/>
              <a:t> </a:t>
            </a:r>
            <a:r>
              <a:rPr lang="fi-FI" dirty="0" err="1"/>
              <a:t>Nerve</a:t>
            </a:r>
            <a:r>
              <a:rPr lang="fi-FI" dirty="0"/>
              <a:t> </a:t>
            </a:r>
            <a:r>
              <a:rPr lang="fi-FI" dirty="0" err="1"/>
              <a:t>Stimulation</a:t>
            </a:r>
            <a:r>
              <a:rPr lang="fi-FI" dirty="0"/>
              <a:t>)</a:t>
            </a:r>
          </a:p>
        </p:txBody>
      </p:sp>
      <p:sp>
        <p:nvSpPr>
          <p:cNvPr id="3" name="Sisällön paikkamerkki 2"/>
          <p:cNvSpPr>
            <a:spLocks noGrp="1"/>
          </p:cNvSpPr>
          <p:nvPr>
            <p:ph sz="half" idx="1"/>
          </p:nvPr>
        </p:nvSpPr>
        <p:spPr>
          <a:xfrm>
            <a:off x="1141410" y="2249486"/>
            <a:ext cx="7289358" cy="4090354"/>
          </a:xfrm>
        </p:spPr>
        <p:txBody>
          <a:bodyPr>
            <a:normAutofit fontScale="85000" lnSpcReduction="20000"/>
          </a:bodyPr>
          <a:lstStyle/>
          <a:p>
            <a:r>
              <a:rPr lang="fi-FI" dirty="0"/>
              <a:t>TENS-hoito perustuu ihon kautta tapahtuvaan sähköiseen stimulaatioon</a:t>
            </a:r>
          </a:p>
          <a:p>
            <a:r>
              <a:rPr lang="fi-FI" dirty="0"/>
              <a:t>Laitteilla voidaan antaa joko nopeafrekvenssistä ärsytystä, joka tuntuu iholla värinänä, tai hidasfrekvenssistä ärsytystä, joka tuntuu kivuttomina lihassupistuksina</a:t>
            </a:r>
          </a:p>
          <a:p>
            <a:r>
              <a:rPr lang="fi-FI" dirty="0"/>
              <a:t>Menetelmässä hermoihin lähetetään sähköimpulsseja kiputuntemusten estämiseksi -&gt; sähköimpulssit ohittavat selkäytimessä hermoradat, jotka välittävät kiputuntemuksen aivoille</a:t>
            </a:r>
          </a:p>
          <a:p>
            <a:r>
              <a:rPr lang="fi-FI" dirty="0"/>
              <a:t>TENS-hoito aktivoi kehon omat, kipua lievittävät mekanismit -&gt; TENS ei ainoastaan estä aivoille lähteviä kipuviestejä, vaan myös vapauttaa elimistöön hyvänolon tunnetta lisäävää endorfiinia</a:t>
            </a:r>
          </a:p>
        </p:txBody>
      </p:sp>
      <p:pic>
        <p:nvPicPr>
          <p:cNvPr id="5" name="Sisällön paikkamerkki 4"/>
          <p:cNvPicPr>
            <a:picLocks noGrp="1" noChangeAspect="1"/>
          </p:cNvPicPr>
          <p:nvPr>
            <p:ph sz="half" idx="2"/>
          </p:nvPr>
        </p:nvPicPr>
        <p:blipFill>
          <a:blip r:embed="rId2"/>
          <a:stretch>
            <a:fillRect/>
          </a:stretch>
        </p:blipFill>
        <p:spPr>
          <a:xfrm>
            <a:off x="8741664" y="1792288"/>
            <a:ext cx="3054096" cy="4261040"/>
          </a:xfrm>
          <a:prstGeom prst="rect">
            <a:avLst/>
          </a:prstGeom>
        </p:spPr>
      </p:pic>
    </p:spTree>
    <p:extLst>
      <p:ext uri="{BB962C8B-B14F-4D97-AF65-F5344CB8AC3E}">
        <p14:creationId xmlns:p14="http://schemas.microsoft.com/office/powerpoint/2010/main" val="391263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Huomion suuntaaminen pois kivusta</a:t>
            </a:r>
          </a:p>
        </p:txBody>
      </p:sp>
      <p:pic>
        <p:nvPicPr>
          <p:cNvPr id="5" name="Sisällön paikkamerkki 4"/>
          <p:cNvPicPr>
            <a:picLocks noGrp="1" noChangeAspect="1"/>
          </p:cNvPicPr>
          <p:nvPr>
            <p:ph sz="half" idx="1"/>
          </p:nvPr>
        </p:nvPicPr>
        <p:blipFill>
          <a:blip r:embed="rId2"/>
          <a:stretch>
            <a:fillRect/>
          </a:stretch>
        </p:blipFill>
        <p:spPr>
          <a:xfrm>
            <a:off x="745173" y="2249486"/>
            <a:ext cx="4878387" cy="2746111"/>
          </a:xfrm>
          <a:prstGeom prst="rect">
            <a:avLst/>
          </a:prstGeom>
        </p:spPr>
      </p:pic>
      <p:sp>
        <p:nvSpPr>
          <p:cNvPr id="4" name="Sisällön paikkamerkki 3"/>
          <p:cNvSpPr>
            <a:spLocks noGrp="1"/>
          </p:cNvSpPr>
          <p:nvPr>
            <p:ph sz="half" idx="2"/>
          </p:nvPr>
        </p:nvSpPr>
        <p:spPr>
          <a:xfrm>
            <a:off x="6172200" y="2249486"/>
            <a:ext cx="5471160" cy="4166554"/>
          </a:xfrm>
        </p:spPr>
        <p:txBody>
          <a:bodyPr>
            <a:normAutofit/>
          </a:bodyPr>
          <a:lstStyle/>
          <a:p>
            <a:r>
              <a:rPr lang="fi-FI" dirty="0"/>
              <a:t>Keskustelu hoitajan, läheisen tai terapeutin kanssa auttaa suuntaamaan ajatukset pois kivusta</a:t>
            </a:r>
          </a:p>
          <a:p>
            <a:r>
              <a:rPr lang="fi-FI" dirty="0"/>
              <a:t>Rentoutusharjoitukset, hengitysharjoitukset</a:t>
            </a:r>
          </a:p>
          <a:p>
            <a:r>
              <a:rPr lang="fi-FI" dirty="0"/>
              <a:t>Liikkuminen esim. luonnossa</a:t>
            </a:r>
          </a:p>
          <a:p>
            <a:r>
              <a:rPr lang="fi-FI" dirty="0"/>
              <a:t>Kaikki mieluisa tekeminen (tv, harrastukset, musiikin kuuntelu) </a:t>
            </a:r>
          </a:p>
          <a:p>
            <a:pPr marL="0" indent="0">
              <a:buNone/>
            </a:pPr>
            <a:endParaRPr lang="fi-FI" dirty="0"/>
          </a:p>
          <a:p>
            <a:endParaRPr lang="fi-FI" dirty="0"/>
          </a:p>
        </p:txBody>
      </p:sp>
    </p:spTree>
    <p:extLst>
      <p:ext uri="{BB962C8B-B14F-4D97-AF65-F5344CB8AC3E}">
        <p14:creationId xmlns:p14="http://schemas.microsoft.com/office/powerpoint/2010/main" val="3450513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musiikista…</a:t>
            </a:r>
          </a:p>
        </p:txBody>
      </p:sp>
      <p:sp>
        <p:nvSpPr>
          <p:cNvPr id="3" name="Sisällön paikkamerkki 2"/>
          <p:cNvSpPr>
            <a:spLocks noGrp="1"/>
          </p:cNvSpPr>
          <p:nvPr>
            <p:ph sz="half" idx="1"/>
          </p:nvPr>
        </p:nvSpPr>
        <p:spPr>
          <a:xfrm>
            <a:off x="579120" y="2249486"/>
            <a:ext cx="6873240" cy="4044634"/>
          </a:xfrm>
        </p:spPr>
        <p:txBody>
          <a:bodyPr>
            <a:normAutofit fontScale="92500"/>
          </a:bodyPr>
          <a:lstStyle/>
          <a:p>
            <a:r>
              <a:rPr lang="fi-FI" dirty="0">
                <a:effectLst/>
              </a:rPr>
              <a:t>Kansainvälisten tutkimusten mukaan musiikin merkitys hoitotyön interventiona on saamassa yhä enemmän huomiota. Musiikki soveltuu eri-tyyppisen kivun hoitoon kuten akuutin ja kroonisen kivun lievitykseen. </a:t>
            </a:r>
          </a:p>
          <a:p>
            <a:r>
              <a:rPr lang="fi-FI" dirty="0">
                <a:effectLst/>
              </a:rPr>
              <a:t>Musiikin avulla pyritään suuntaamaan ajatukset pois epämiellyttävistä kivun oireista ja lievittämään ahdistusta, pelkoa ja kipua keskushermoston kautta. Musiikin kautta voi myös tapahtua rentoutumista, jolloin ajatukset suuntautuvat miellyttäviin tunnetiloihin. </a:t>
            </a:r>
            <a:endParaRPr lang="fi-FI" dirty="0"/>
          </a:p>
        </p:txBody>
      </p:sp>
      <p:pic>
        <p:nvPicPr>
          <p:cNvPr id="5" name="Sisällön paikkamerkki 4"/>
          <p:cNvPicPr>
            <a:picLocks noGrp="1" noChangeAspect="1"/>
          </p:cNvPicPr>
          <p:nvPr>
            <p:ph sz="half" idx="2"/>
          </p:nvPr>
        </p:nvPicPr>
        <p:blipFill>
          <a:blip r:embed="rId2"/>
          <a:stretch>
            <a:fillRect/>
          </a:stretch>
        </p:blipFill>
        <p:spPr>
          <a:xfrm>
            <a:off x="7150195" y="1033303"/>
            <a:ext cx="4857750" cy="3238500"/>
          </a:xfrm>
          <a:prstGeom prst="rect">
            <a:avLst/>
          </a:prstGeom>
        </p:spPr>
      </p:pic>
    </p:spTree>
    <p:extLst>
      <p:ext uri="{BB962C8B-B14F-4D97-AF65-F5344CB8AC3E}">
        <p14:creationId xmlns:p14="http://schemas.microsoft.com/office/powerpoint/2010/main" val="4139252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Mistä kroonisissa kiputiloissa/ kipuoireyhtymässä on kysymys?</a:t>
            </a:r>
          </a:p>
        </p:txBody>
      </p:sp>
      <p:sp>
        <p:nvSpPr>
          <p:cNvPr id="3" name="Sisällön paikkamerkki 2"/>
          <p:cNvSpPr>
            <a:spLocks noGrp="1"/>
          </p:cNvSpPr>
          <p:nvPr>
            <p:ph idx="1"/>
          </p:nvPr>
        </p:nvSpPr>
        <p:spPr/>
        <p:txBody>
          <a:bodyPr>
            <a:normAutofit/>
          </a:bodyPr>
          <a:lstStyle/>
          <a:p>
            <a:r>
              <a:rPr lang="fi-FI" dirty="0"/>
              <a:t>Nykytiedon valossa teoria ”Hermoston herkistyminen” </a:t>
            </a:r>
          </a:p>
          <a:p>
            <a:r>
              <a:rPr lang="fi-FI" dirty="0"/>
              <a:t>Keskushermoston kivunsäätelyjärjestelmän normaali toiminta häiriintyy siten, että se tuottaa voimistuneen vasteen normaalisti lievästi kivuliaalle ärsykkeelle tai kivuttomalle ärsykkeelle</a:t>
            </a:r>
          </a:p>
          <a:p>
            <a:r>
              <a:rPr lang="fi-FI" dirty="0"/>
              <a:t>Geneettinen alttius, aiemmat kipukokemukset, uniongelmat, pitkittynyt stressi, negatiiviset tunnetilat lisäävät alttiutta </a:t>
            </a:r>
          </a:p>
          <a:p>
            <a:endParaRPr lang="fi-FI" dirty="0"/>
          </a:p>
        </p:txBody>
      </p:sp>
    </p:spTree>
    <p:extLst>
      <p:ext uri="{BB962C8B-B14F-4D97-AF65-F5344CB8AC3E}">
        <p14:creationId xmlns:p14="http://schemas.microsoft.com/office/powerpoint/2010/main" val="327115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Millainen on tyypillinen henkilö, jolla on kivunsäätelyjärjestelmän häiriö </a:t>
            </a:r>
          </a:p>
        </p:txBody>
      </p:sp>
      <p:sp>
        <p:nvSpPr>
          <p:cNvPr id="3" name="Sisällön paikkamerkki 2"/>
          <p:cNvSpPr>
            <a:spLocks noGrp="1"/>
          </p:cNvSpPr>
          <p:nvPr>
            <p:ph idx="1"/>
          </p:nvPr>
        </p:nvSpPr>
        <p:spPr/>
        <p:txBody>
          <a:bodyPr>
            <a:normAutofit fontScale="85000" lnSpcReduction="10000"/>
          </a:bodyPr>
          <a:lstStyle/>
          <a:p>
            <a:r>
              <a:rPr lang="fi-FI" dirty="0"/>
              <a:t>Kipu on laajentunut tai laaja-alaista, monimuotoistunut</a:t>
            </a:r>
          </a:p>
          <a:p>
            <a:r>
              <a:rPr lang="fi-FI" dirty="0"/>
              <a:t>Autonomisen hermoston kautta välittyviä liitännäisoireita: uupumusta, huimausta, sykevaihtelua, hikoilua</a:t>
            </a:r>
          </a:p>
          <a:p>
            <a:r>
              <a:rPr lang="fi-FI" dirty="0"/>
              <a:t>Yleistä aistiherkkyyttä </a:t>
            </a:r>
          </a:p>
          <a:p>
            <a:r>
              <a:rPr lang="fi-FI" dirty="0"/>
              <a:t>Usein henkilöllä on muutoksia, stressiä tai unihäiriöitä</a:t>
            </a:r>
          </a:p>
          <a:p>
            <a:r>
              <a:rPr lang="fi-FI" dirty="0"/>
              <a:t>Usein ei alun perinkään tai ainakaan enää ole osoittaa selvää kipua aiheuttavaa tekijää</a:t>
            </a:r>
          </a:p>
          <a:p>
            <a:r>
              <a:rPr lang="fi-FI" dirty="0"/>
              <a:t>Henkilö voi olla onneton/kärsivä, ensisijaisesti siksi, että kukaan ei tiedä mistä kipu johtuu (=ei osata hoitaa)</a:t>
            </a:r>
          </a:p>
        </p:txBody>
      </p:sp>
    </p:spTree>
    <p:extLst>
      <p:ext uri="{BB962C8B-B14F-4D97-AF65-F5344CB8AC3E}">
        <p14:creationId xmlns:p14="http://schemas.microsoft.com/office/powerpoint/2010/main" val="3094130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Kipu</a:t>
            </a:r>
          </a:p>
        </p:txBody>
      </p:sp>
      <p:sp>
        <p:nvSpPr>
          <p:cNvPr id="3" name="Sisällön paikkamerkki 2"/>
          <p:cNvSpPr>
            <a:spLocks noGrp="1"/>
          </p:cNvSpPr>
          <p:nvPr>
            <p:ph sz="half" idx="1"/>
          </p:nvPr>
        </p:nvSpPr>
        <p:spPr>
          <a:xfrm>
            <a:off x="1141410" y="1935480"/>
            <a:ext cx="4878389" cy="4602480"/>
          </a:xfrm>
        </p:spPr>
        <p:txBody>
          <a:bodyPr>
            <a:normAutofit fontScale="92500"/>
          </a:bodyPr>
          <a:lstStyle/>
          <a:p>
            <a:r>
              <a:rPr lang="fi-FI" dirty="0">
                <a:effectLst/>
              </a:rPr>
              <a:t>Kivulla tärkeä tehtävä-&gt;varoittaa elimistöä uhkaavasta vaarasta, esim. liian korkean lämmön aiheuttamasta kudosvauriosta</a:t>
            </a:r>
          </a:p>
          <a:p>
            <a:r>
              <a:rPr lang="fi-FI" dirty="0">
                <a:effectLst/>
              </a:rPr>
              <a:t>voimakkuutta, laatua tai paikkaa ei voi objektiivisesti mitata, kipu on siis aina subjektiivinen kokemus -&gt; asiantuntija potilas itse</a:t>
            </a:r>
          </a:p>
          <a:p>
            <a:r>
              <a:rPr lang="fi-FI" dirty="0">
                <a:effectLst/>
              </a:rPr>
              <a:t>Kipu voi olla akuutti (alle kk), </a:t>
            </a:r>
            <a:r>
              <a:rPr lang="fi-FI" dirty="0" err="1">
                <a:effectLst/>
              </a:rPr>
              <a:t>subakuutti</a:t>
            </a:r>
            <a:r>
              <a:rPr lang="fi-FI" dirty="0">
                <a:effectLst/>
              </a:rPr>
              <a:t> (1-3 kk) tai krooninen (yli 3kk)</a:t>
            </a:r>
          </a:p>
          <a:p>
            <a:endParaRPr lang="fi-FI" dirty="0"/>
          </a:p>
        </p:txBody>
      </p:sp>
      <p:pic>
        <p:nvPicPr>
          <p:cNvPr id="5" name="Sisällön paikkamerkki 4"/>
          <p:cNvPicPr>
            <a:picLocks noGrp="1" noChangeAspect="1"/>
          </p:cNvPicPr>
          <p:nvPr>
            <p:ph sz="half" idx="2"/>
          </p:nvPr>
        </p:nvPicPr>
        <p:blipFill>
          <a:blip r:embed="rId2"/>
          <a:stretch>
            <a:fillRect/>
          </a:stretch>
        </p:blipFill>
        <p:spPr>
          <a:xfrm>
            <a:off x="6583680" y="2097088"/>
            <a:ext cx="3825240" cy="3542506"/>
          </a:xfrm>
          <a:prstGeom prst="rect">
            <a:avLst/>
          </a:prstGeom>
        </p:spPr>
      </p:pic>
    </p:spTree>
    <p:extLst>
      <p:ext uri="{BB962C8B-B14F-4D97-AF65-F5344CB8AC3E}">
        <p14:creationId xmlns:p14="http://schemas.microsoft.com/office/powerpoint/2010/main" val="189765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kiputyyppejä</a:t>
            </a:r>
          </a:p>
        </p:txBody>
      </p:sp>
      <p:sp>
        <p:nvSpPr>
          <p:cNvPr id="3" name="Sisällön paikkamerkki 2"/>
          <p:cNvSpPr>
            <a:spLocks noGrp="1"/>
          </p:cNvSpPr>
          <p:nvPr>
            <p:ph idx="1"/>
          </p:nvPr>
        </p:nvSpPr>
        <p:spPr>
          <a:xfrm>
            <a:off x="1141412" y="2097088"/>
            <a:ext cx="9905999" cy="3694113"/>
          </a:xfrm>
        </p:spPr>
        <p:txBody>
          <a:bodyPr>
            <a:normAutofit fontScale="92500" lnSpcReduction="20000"/>
          </a:bodyPr>
          <a:lstStyle/>
          <a:p>
            <a:r>
              <a:rPr lang="fi-FI" dirty="0"/>
              <a:t>KUDOSVAURIOKIPU</a:t>
            </a:r>
          </a:p>
          <a:p>
            <a:pPr lvl="1"/>
            <a:r>
              <a:rPr lang="fi-FI" dirty="0"/>
              <a:t>Haava, palovamma, murtuma, </a:t>
            </a:r>
            <a:r>
              <a:rPr lang="fi-FI" dirty="0" err="1"/>
              <a:t>iskemia</a:t>
            </a:r>
            <a:r>
              <a:rPr lang="fi-FI" dirty="0"/>
              <a:t>, infektio</a:t>
            </a:r>
            <a:endParaRPr lang="fi-FI" dirty="0">
              <a:solidFill>
                <a:prstClr val="white"/>
              </a:solidFill>
            </a:endParaRPr>
          </a:p>
          <a:p>
            <a:pPr lvl="0"/>
            <a:r>
              <a:rPr lang="fi-FI" dirty="0">
                <a:solidFill>
                  <a:prstClr val="white"/>
                </a:solidFill>
              </a:rPr>
              <a:t>HERMOVAURIOKIPU</a:t>
            </a:r>
          </a:p>
          <a:p>
            <a:pPr lvl="1"/>
            <a:r>
              <a:rPr lang="fi-FI" dirty="0">
                <a:solidFill>
                  <a:prstClr val="white"/>
                </a:solidFill>
              </a:rPr>
              <a:t>Post-operatiivinen hermovaurio, </a:t>
            </a:r>
            <a:r>
              <a:rPr lang="fi-FI" dirty="0" err="1">
                <a:solidFill>
                  <a:prstClr val="white"/>
                </a:solidFill>
              </a:rPr>
              <a:t>neuropatiat</a:t>
            </a:r>
            <a:r>
              <a:rPr lang="fi-FI" dirty="0">
                <a:solidFill>
                  <a:prstClr val="white"/>
                </a:solidFill>
              </a:rPr>
              <a:t> (</a:t>
            </a:r>
            <a:r>
              <a:rPr lang="fi-FI" dirty="0" err="1">
                <a:solidFill>
                  <a:prstClr val="white"/>
                </a:solidFill>
              </a:rPr>
              <a:t>AVH:n</a:t>
            </a:r>
            <a:r>
              <a:rPr lang="fi-FI" dirty="0">
                <a:solidFill>
                  <a:prstClr val="white"/>
                </a:solidFill>
              </a:rPr>
              <a:t> jälkitilat, selkäydinvamman jälkitilat, välilevyn pullistuman aiheuttamat hermojuurivammat)</a:t>
            </a:r>
            <a:endParaRPr lang="fi-FI" dirty="0"/>
          </a:p>
          <a:p>
            <a:r>
              <a:rPr lang="fi-FI" dirty="0"/>
              <a:t>IDIOPAATTINEN KIPU</a:t>
            </a:r>
          </a:p>
          <a:p>
            <a:pPr lvl="1"/>
            <a:r>
              <a:rPr lang="fi-FI" dirty="0"/>
              <a:t>Kipu, jolle ei ole löydetty elimellistä syytä (</a:t>
            </a:r>
            <a:r>
              <a:rPr lang="fi-FI" dirty="0" err="1"/>
              <a:t>fibromyalgia</a:t>
            </a:r>
            <a:r>
              <a:rPr lang="fi-FI" dirty="0"/>
              <a:t>, ärtyneen suolen oireyhtymä, CRPS)</a:t>
            </a:r>
          </a:p>
          <a:p>
            <a:r>
              <a:rPr lang="fi-FI" dirty="0"/>
              <a:t>VISKERAALINEN (</a:t>
            </a:r>
            <a:r>
              <a:rPr lang="fi-FI" dirty="0" err="1"/>
              <a:t>nosiseptinen</a:t>
            </a:r>
            <a:r>
              <a:rPr lang="fi-FI" dirty="0"/>
              <a:t>) KIPU</a:t>
            </a:r>
          </a:p>
          <a:p>
            <a:pPr lvl="1"/>
            <a:r>
              <a:rPr lang="fi-FI" dirty="0"/>
              <a:t>Sisäelinperäistä kipua, vaikeasti paikannettavissa ja siihen voi liittyä heijastekipua</a:t>
            </a:r>
          </a:p>
          <a:p>
            <a:pPr marL="457200" lvl="1" indent="0">
              <a:buNone/>
            </a:pPr>
            <a:endParaRPr lang="fi-FI" dirty="0"/>
          </a:p>
          <a:p>
            <a:pPr marL="457200" lvl="1" indent="0">
              <a:buNone/>
            </a:pPr>
            <a:endParaRPr lang="fi-FI" dirty="0"/>
          </a:p>
          <a:p>
            <a:pPr lvl="1"/>
            <a:endParaRPr lang="fi-FI" dirty="0"/>
          </a:p>
        </p:txBody>
      </p:sp>
      <p:pic>
        <p:nvPicPr>
          <p:cNvPr id="4" name="Kuva 3"/>
          <p:cNvPicPr>
            <a:picLocks noChangeAspect="1"/>
          </p:cNvPicPr>
          <p:nvPr/>
        </p:nvPicPr>
        <p:blipFill>
          <a:blip r:embed="rId3"/>
          <a:stretch>
            <a:fillRect/>
          </a:stretch>
        </p:blipFill>
        <p:spPr>
          <a:xfrm>
            <a:off x="7056120" y="435638"/>
            <a:ext cx="3657599" cy="2655570"/>
          </a:xfrm>
          <a:prstGeom prst="rect">
            <a:avLst/>
          </a:prstGeom>
        </p:spPr>
      </p:pic>
    </p:spTree>
    <p:extLst>
      <p:ext uri="{BB962C8B-B14F-4D97-AF65-F5344CB8AC3E}">
        <p14:creationId xmlns:p14="http://schemas.microsoft.com/office/powerpoint/2010/main" val="776470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Ikääntynyt ja kipu</a:t>
            </a:r>
          </a:p>
        </p:txBody>
      </p:sp>
      <p:sp>
        <p:nvSpPr>
          <p:cNvPr id="3" name="Sisällön paikkamerkki 2"/>
          <p:cNvSpPr>
            <a:spLocks noGrp="1"/>
          </p:cNvSpPr>
          <p:nvPr>
            <p:ph idx="1"/>
          </p:nvPr>
        </p:nvSpPr>
        <p:spPr/>
        <p:txBody>
          <a:bodyPr>
            <a:normAutofit fontScale="70000" lnSpcReduction="20000"/>
          </a:bodyPr>
          <a:lstStyle/>
          <a:p>
            <a:r>
              <a:rPr lang="fi-FI" dirty="0"/>
              <a:t>Ikääntyneen tiedetään perussairauksien vuoksi kärsivän kivusta enemmän kuin </a:t>
            </a:r>
            <a:r>
              <a:rPr lang="fi-FI" dirty="0" err="1"/>
              <a:t>keskiikäinen</a:t>
            </a:r>
            <a:r>
              <a:rPr lang="fi-FI" dirty="0"/>
              <a:t> ihminen</a:t>
            </a:r>
            <a:endParaRPr lang="fi-FI" dirty="0">
              <a:effectLst/>
            </a:endParaRPr>
          </a:p>
          <a:p>
            <a:r>
              <a:rPr lang="fi-FI" dirty="0"/>
              <a:t>Jos kivuttomuutta ei voida muistisairaalle taata, täytyisi silloin eettisistäkin syistä pyrkiä kivun lievitykseen </a:t>
            </a:r>
          </a:p>
          <a:p>
            <a:r>
              <a:rPr lang="fi-FI" dirty="0"/>
              <a:t>Laitoshoidossa asuvien ikääntyneiden kipu on alihoidettua, sillä joka kolmannella pitkäaikaishoidossa olevalla ikääntyneellä on kroonista kipua päivittäin</a:t>
            </a:r>
            <a:endParaRPr lang="fi-FI" dirty="0">
              <a:effectLst/>
            </a:endParaRPr>
          </a:p>
          <a:p>
            <a:r>
              <a:rPr lang="fi-FI" dirty="0"/>
              <a:t>Ikääntyneillä perifeerinen kipukynnys nousee hieman</a:t>
            </a:r>
          </a:p>
          <a:p>
            <a:r>
              <a:rPr lang="fi-FI" dirty="0"/>
              <a:t>Kovan kivun sietokyky on alentunut</a:t>
            </a:r>
          </a:p>
          <a:p>
            <a:r>
              <a:rPr lang="fi-FI" dirty="0"/>
              <a:t>Lievä kiputuntemus ei ikääntyneistä tunnu niin pahalta kuin nuoremmista</a:t>
            </a:r>
          </a:p>
          <a:p>
            <a:r>
              <a:rPr lang="fi-FI" dirty="0" err="1"/>
              <a:t>Viskeraalisen</a:t>
            </a:r>
            <a:r>
              <a:rPr lang="fi-FI" dirty="0"/>
              <a:t> kivun sietokyky kasvaa, koska autonomisen hermoston toiminta on alkanut heikentyä ikääntyneellä sairauksien vuoksi</a:t>
            </a:r>
          </a:p>
        </p:txBody>
      </p:sp>
    </p:spTree>
    <p:extLst>
      <p:ext uri="{BB962C8B-B14F-4D97-AF65-F5344CB8AC3E}">
        <p14:creationId xmlns:p14="http://schemas.microsoft.com/office/powerpoint/2010/main" val="199234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Ikääntynyt ja kipu</a:t>
            </a:r>
          </a:p>
        </p:txBody>
      </p:sp>
      <p:sp>
        <p:nvSpPr>
          <p:cNvPr id="3" name="Sisällön paikkamerkki 2"/>
          <p:cNvSpPr>
            <a:spLocks noGrp="1"/>
          </p:cNvSpPr>
          <p:nvPr>
            <p:ph idx="1"/>
          </p:nvPr>
        </p:nvSpPr>
        <p:spPr/>
        <p:txBody>
          <a:bodyPr>
            <a:normAutofit fontScale="92500" lnSpcReduction="20000"/>
          </a:bodyPr>
          <a:lstStyle/>
          <a:p>
            <a:r>
              <a:rPr lang="fi-FI" dirty="0"/>
              <a:t>Ikääntyneillä pitkittyneen kivun seurauksena voi syntyä toimintakyvyn menetystä, apuvälineiden tarvetta ja riippuvuutta toisen ihmisen avusta</a:t>
            </a:r>
          </a:p>
          <a:p>
            <a:r>
              <a:rPr lang="fi-FI" dirty="0"/>
              <a:t>Ikääntyneen kivun tunnistaminen on haastavaa</a:t>
            </a:r>
          </a:p>
          <a:p>
            <a:r>
              <a:rPr lang="fi-FI" dirty="0"/>
              <a:t>Iäkäs voi jopa kieltää kivun, koska hän saattaa kuvitella sen olevan vanhuuden mukana tuleva väistämätön asia tai sen edustavan jotain pahaa, josta on parempi olla mainitsematta</a:t>
            </a:r>
          </a:p>
          <a:p>
            <a:r>
              <a:rPr lang="fi-FI" dirty="0"/>
              <a:t>Laatusuositukset vanhusten kivun hoidosta edellyttävät, että iäkkäitä hoitavan henkilöstön on kysyttävä kivusta aktiivisesti ikääntyneiltä ja heidän kipuaan, sekä sen tuomia käytöksen muutoksia täytyy havainnoida toistuvasti.</a:t>
            </a:r>
          </a:p>
        </p:txBody>
      </p:sp>
    </p:spTree>
    <p:extLst>
      <p:ext uri="{BB962C8B-B14F-4D97-AF65-F5344CB8AC3E}">
        <p14:creationId xmlns:p14="http://schemas.microsoft.com/office/powerpoint/2010/main" val="57980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8A35D4-86C9-48B3-9945-9652AAEA75F2}"/>
              </a:ext>
            </a:extLst>
          </p:cNvPr>
          <p:cNvSpPr>
            <a:spLocks noGrp="1"/>
          </p:cNvSpPr>
          <p:nvPr>
            <p:ph type="title"/>
          </p:nvPr>
        </p:nvSpPr>
        <p:spPr/>
        <p:txBody>
          <a:bodyPr/>
          <a:lstStyle/>
          <a:p>
            <a:r>
              <a:rPr lang="fi-FI" dirty="0"/>
              <a:t>Kivun tunnusmerkit</a:t>
            </a:r>
          </a:p>
        </p:txBody>
      </p:sp>
      <p:sp>
        <p:nvSpPr>
          <p:cNvPr id="3" name="Sisällön paikkamerkki 2">
            <a:extLst>
              <a:ext uri="{FF2B5EF4-FFF2-40B4-BE49-F238E27FC236}">
                <a16:creationId xmlns:a16="http://schemas.microsoft.com/office/drawing/2014/main" id="{14AEA1ED-C22A-4844-9BCA-BF10A3A70DBE}"/>
              </a:ext>
            </a:extLst>
          </p:cNvPr>
          <p:cNvSpPr>
            <a:spLocks noGrp="1"/>
          </p:cNvSpPr>
          <p:nvPr>
            <p:ph idx="1"/>
          </p:nvPr>
        </p:nvSpPr>
        <p:spPr/>
        <p:txBody>
          <a:bodyPr/>
          <a:lstStyle/>
          <a:p>
            <a:r>
              <a:rPr lang="fi-FI" dirty="0"/>
              <a:t>Kasvojen ilmeet: otsan rypistely, kireä ilme, hampaiden kiristely</a:t>
            </a:r>
          </a:p>
          <a:p>
            <a:r>
              <a:rPr lang="fi-FI" dirty="0"/>
              <a:t>Ääntelyt: voihkaisut, valitus, äänekäs hengitys, huohotus</a:t>
            </a:r>
          </a:p>
          <a:p>
            <a:r>
              <a:rPr lang="fi-FI" dirty="0"/>
              <a:t>Liikkumisen poikkeavuus: levoton liikehdintä, liikkumisen tai joidenkin liikkeiden välttely, kehon osien suojelu tai hierominen, sikiöasento, hidas liikkuminen tai liikkumisesta kieltäytyminen</a:t>
            </a:r>
          </a:p>
          <a:p>
            <a:r>
              <a:rPr lang="fi-FI" dirty="0"/>
              <a:t>Käytöksen muutos: vuorovaikutuksen väheneminen, muistisairailla </a:t>
            </a:r>
            <a:r>
              <a:rPr lang="fi-FI" dirty="0" err="1"/>
              <a:t>psyk.oireiden</a:t>
            </a:r>
            <a:r>
              <a:rPr lang="fi-FI" dirty="0"/>
              <a:t> lisääntyminen (esim. aggressio)</a:t>
            </a:r>
          </a:p>
        </p:txBody>
      </p:sp>
    </p:spTree>
    <p:extLst>
      <p:ext uri="{BB962C8B-B14F-4D97-AF65-F5344CB8AC3E}">
        <p14:creationId xmlns:p14="http://schemas.microsoft.com/office/powerpoint/2010/main" val="247177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7F1D73-5A65-4309-AE37-BE92835DDEA8}"/>
              </a:ext>
            </a:extLst>
          </p:cNvPr>
          <p:cNvSpPr>
            <a:spLocks noGrp="1"/>
          </p:cNvSpPr>
          <p:nvPr>
            <p:ph type="title"/>
          </p:nvPr>
        </p:nvSpPr>
        <p:spPr/>
        <p:txBody>
          <a:bodyPr/>
          <a:lstStyle/>
          <a:p>
            <a:r>
              <a:rPr lang="fi-FI" dirty="0"/>
              <a:t>Kivun mittaaminen</a:t>
            </a:r>
          </a:p>
        </p:txBody>
      </p:sp>
      <p:sp>
        <p:nvSpPr>
          <p:cNvPr id="3" name="Sisällön paikkamerkki 2">
            <a:extLst>
              <a:ext uri="{FF2B5EF4-FFF2-40B4-BE49-F238E27FC236}">
                <a16:creationId xmlns:a16="http://schemas.microsoft.com/office/drawing/2014/main" id="{1F4CF388-BBD0-4F88-95AE-411FBA17E269}"/>
              </a:ext>
            </a:extLst>
          </p:cNvPr>
          <p:cNvSpPr>
            <a:spLocks noGrp="1"/>
          </p:cNvSpPr>
          <p:nvPr>
            <p:ph idx="1"/>
          </p:nvPr>
        </p:nvSpPr>
        <p:spPr/>
        <p:txBody>
          <a:bodyPr/>
          <a:lstStyle/>
          <a:p>
            <a:r>
              <a:rPr lang="fi-FI" dirty="0"/>
              <a:t>VRS-mittari (</a:t>
            </a:r>
            <a:r>
              <a:rPr lang="fi-FI" dirty="0" err="1"/>
              <a:t>Verbal</a:t>
            </a:r>
            <a:r>
              <a:rPr lang="fi-FI" dirty="0"/>
              <a:t> Rating </a:t>
            </a:r>
            <a:r>
              <a:rPr lang="fi-FI" dirty="0" err="1"/>
              <a:t>Scale</a:t>
            </a:r>
            <a:r>
              <a:rPr lang="fi-FI" dirty="0"/>
              <a:t>)</a:t>
            </a:r>
          </a:p>
          <a:p>
            <a:r>
              <a:rPr lang="fi-FI" dirty="0"/>
              <a:t>VAS-mittari (kivuton-pahin mahdollinen kipu)</a:t>
            </a:r>
          </a:p>
          <a:p>
            <a:r>
              <a:rPr lang="fi-FI" dirty="0"/>
              <a:t>FPS (</a:t>
            </a:r>
            <a:r>
              <a:rPr lang="fi-FI" dirty="0" err="1"/>
              <a:t>Facial</a:t>
            </a:r>
            <a:r>
              <a:rPr lang="fi-FI" dirty="0"/>
              <a:t> Pain </a:t>
            </a:r>
            <a:r>
              <a:rPr lang="fi-FI" dirty="0" err="1"/>
              <a:t>Scale</a:t>
            </a:r>
            <a:r>
              <a:rPr lang="fi-FI" dirty="0"/>
              <a:t>)</a:t>
            </a:r>
          </a:p>
          <a:p>
            <a:r>
              <a:rPr lang="fi-FI" dirty="0"/>
              <a:t>PAINAD (Pain </a:t>
            </a:r>
            <a:r>
              <a:rPr lang="fi-FI" dirty="0" err="1"/>
              <a:t>Assessment</a:t>
            </a:r>
            <a:r>
              <a:rPr lang="fi-FI" dirty="0"/>
              <a:t> of </a:t>
            </a:r>
            <a:r>
              <a:rPr lang="fi-FI" dirty="0" err="1"/>
              <a:t>advanced</a:t>
            </a:r>
            <a:r>
              <a:rPr lang="fi-FI" dirty="0"/>
              <a:t> Dementia)</a:t>
            </a:r>
          </a:p>
          <a:p>
            <a:endParaRPr lang="fi-FI" dirty="0"/>
          </a:p>
        </p:txBody>
      </p:sp>
    </p:spTree>
    <p:extLst>
      <p:ext uri="{BB962C8B-B14F-4D97-AF65-F5344CB8AC3E}">
        <p14:creationId xmlns:p14="http://schemas.microsoft.com/office/powerpoint/2010/main" val="8084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Porttiteoria</a:t>
            </a:r>
          </a:p>
        </p:txBody>
      </p:sp>
      <p:sp>
        <p:nvSpPr>
          <p:cNvPr id="3" name="Sisällön paikkamerkki 2"/>
          <p:cNvSpPr>
            <a:spLocks noGrp="1"/>
          </p:cNvSpPr>
          <p:nvPr>
            <p:ph sz="half" idx="1"/>
          </p:nvPr>
        </p:nvSpPr>
        <p:spPr/>
        <p:txBody>
          <a:bodyPr>
            <a:normAutofit lnSpcReduction="10000"/>
          </a:bodyPr>
          <a:lstStyle/>
          <a:p>
            <a:r>
              <a:rPr lang="fi-FI" dirty="0"/>
              <a:t>. </a:t>
            </a:r>
          </a:p>
        </p:txBody>
      </p:sp>
      <p:sp>
        <p:nvSpPr>
          <p:cNvPr id="4" name="Sisällön paikkamerkki 3"/>
          <p:cNvSpPr>
            <a:spLocks noGrp="1"/>
          </p:cNvSpPr>
          <p:nvPr>
            <p:ph sz="half" idx="2"/>
          </p:nvPr>
        </p:nvSpPr>
        <p:spPr>
          <a:xfrm>
            <a:off x="6172200" y="975360"/>
            <a:ext cx="4875211" cy="5471160"/>
          </a:xfrm>
        </p:spPr>
        <p:txBody>
          <a:bodyPr>
            <a:normAutofit lnSpcReduction="10000"/>
          </a:bodyPr>
          <a:lstStyle/>
          <a:p>
            <a:r>
              <a:rPr lang="fi-FI" dirty="0">
                <a:effectLst/>
              </a:rPr>
              <a:t>Selkäytimessä sijaitsee niin sanottu kipuportti, joka tietyissä olosuhteissa sallii kipustimulaation pääsevän läpi aivokuoren tasolle ja toisinaan estää sen. Tietyt psykologiset ja ympäristötekijät, hermoimpulssien ohella, voivat siis stimuloida aivoja lähettämään viestejä, jotka voivat joko sulkea tai avata kipuportin. </a:t>
            </a:r>
            <a:endParaRPr lang="fi-FI" dirty="0"/>
          </a:p>
          <a:p>
            <a:r>
              <a:rPr lang="fi-FI" dirty="0"/>
              <a:t>Täten jopa heikot ärsykkeet, kuten lämpötilan vaihtelut tai kosketus, voivat lievittää kipua. </a:t>
            </a:r>
          </a:p>
          <a:p>
            <a:endParaRPr lang="fi-FI" dirty="0"/>
          </a:p>
        </p:txBody>
      </p:sp>
      <p:pic>
        <p:nvPicPr>
          <p:cNvPr id="5" name="Kuva 4"/>
          <p:cNvPicPr>
            <a:picLocks noChangeAspect="1"/>
          </p:cNvPicPr>
          <p:nvPr/>
        </p:nvPicPr>
        <p:blipFill>
          <a:blip r:embed="rId3"/>
          <a:stretch>
            <a:fillRect/>
          </a:stretch>
        </p:blipFill>
        <p:spPr>
          <a:xfrm>
            <a:off x="426721" y="2097088"/>
            <a:ext cx="5745480" cy="3238500"/>
          </a:xfrm>
          <a:prstGeom prst="rect">
            <a:avLst/>
          </a:prstGeom>
        </p:spPr>
      </p:pic>
    </p:spTree>
    <p:extLst>
      <p:ext uri="{BB962C8B-B14F-4D97-AF65-F5344CB8AC3E}">
        <p14:creationId xmlns:p14="http://schemas.microsoft.com/office/powerpoint/2010/main" val="67170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Lääkkeetön kivunhoito</a:t>
            </a:r>
          </a:p>
        </p:txBody>
      </p:sp>
      <p:pic>
        <p:nvPicPr>
          <p:cNvPr id="5" name="Sisällön paikkamerkki 4"/>
          <p:cNvPicPr>
            <a:picLocks noGrp="1" noChangeAspect="1"/>
          </p:cNvPicPr>
          <p:nvPr>
            <p:ph sz="half" idx="1"/>
          </p:nvPr>
        </p:nvPicPr>
        <p:blipFill>
          <a:blip r:embed="rId3"/>
          <a:stretch>
            <a:fillRect/>
          </a:stretch>
        </p:blipFill>
        <p:spPr>
          <a:xfrm>
            <a:off x="731520" y="2249486"/>
            <a:ext cx="3337560" cy="3238500"/>
          </a:xfrm>
          <a:prstGeom prst="rect">
            <a:avLst/>
          </a:prstGeom>
        </p:spPr>
      </p:pic>
      <p:sp>
        <p:nvSpPr>
          <p:cNvPr id="4" name="Sisällön paikkamerkki 3"/>
          <p:cNvSpPr>
            <a:spLocks noGrp="1"/>
          </p:cNvSpPr>
          <p:nvPr>
            <p:ph sz="half" idx="2"/>
          </p:nvPr>
        </p:nvSpPr>
        <p:spPr>
          <a:xfrm>
            <a:off x="4602480" y="1783080"/>
            <a:ext cx="6444931" cy="4876800"/>
          </a:xfrm>
        </p:spPr>
        <p:txBody>
          <a:bodyPr>
            <a:normAutofit/>
          </a:bodyPr>
          <a:lstStyle/>
          <a:p>
            <a:r>
              <a:rPr lang="fi-FI" dirty="0"/>
              <a:t>Lääkkeetöntä kivunhoitoa tulee käyttää aina, kun se on mahdollista</a:t>
            </a:r>
          </a:p>
          <a:p>
            <a:r>
              <a:rPr lang="fi-FI" dirty="0"/>
              <a:t>Kivun oireenmukaisen hoidon lisäksi tulee tähdätä potilaan elämänlaadun ja toimintakyvyn parantamiseen, mikä edellyttää myös potilaan aktiivista osallistumista hoitoonsa</a:t>
            </a:r>
          </a:p>
          <a:p>
            <a:endParaRPr lang="fi-FI" dirty="0"/>
          </a:p>
        </p:txBody>
      </p:sp>
    </p:spTree>
    <p:extLst>
      <p:ext uri="{BB962C8B-B14F-4D97-AF65-F5344CB8AC3E}">
        <p14:creationId xmlns:p14="http://schemas.microsoft.com/office/powerpoint/2010/main" val="68355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iri">
  <a:themeElements>
    <a:clrScheme name="Piiri">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Piiri">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iri">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TM04033919[[fn=Piiri]]</Template>
  <TotalTime>844</TotalTime>
  <Words>1069</Words>
  <Application>Microsoft Office PowerPoint</Application>
  <PresentationFormat>Laajakuva</PresentationFormat>
  <Paragraphs>103</Paragraphs>
  <Slides>17</Slides>
  <Notes>6</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17</vt:i4>
      </vt:variant>
    </vt:vector>
  </HeadingPairs>
  <TitlesOfParts>
    <vt:vector size="21" baseType="lpstr">
      <vt:lpstr>Arial</vt:lpstr>
      <vt:lpstr>Calibri</vt:lpstr>
      <vt:lpstr>Tw Cen MT</vt:lpstr>
      <vt:lpstr>Piiri</vt:lpstr>
      <vt:lpstr>Lääkkeetön  Kivunhoito</vt:lpstr>
      <vt:lpstr>Kipu</vt:lpstr>
      <vt:lpstr>kiputyyppejä</vt:lpstr>
      <vt:lpstr>Ikääntynyt ja kipu</vt:lpstr>
      <vt:lpstr>Ikääntynyt ja kipu</vt:lpstr>
      <vt:lpstr>Kivun tunnusmerkit</vt:lpstr>
      <vt:lpstr>Kivun mittaaminen</vt:lpstr>
      <vt:lpstr>Porttiteoria</vt:lpstr>
      <vt:lpstr>Lääkkeetön kivunhoito</vt:lpstr>
      <vt:lpstr>Lääkkeetön kivunhoito</vt:lpstr>
      <vt:lpstr>lämpöhoidot</vt:lpstr>
      <vt:lpstr>Kylmähoidot</vt:lpstr>
      <vt:lpstr>Tens-hoito (Transcutaneous Electrical Nerve Stimulation)</vt:lpstr>
      <vt:lpstr>Huomion suuntaaminen pois kivusta</vt:lpstr>
      <vt:lpstr>musiikista…</vt:lpstr>
      <vt:lpstr>Mistä kroonisissa kiputiloissa/ kipuoireyhtymässä on kysymys?</vt:lpstr>
      <vt:lpstr>Millainen on tyypillinen henkilö, jolla on kivunsäätelyjärjestelmän häiriö </vt:lpstr>
    </vt:vector>
  </TitlesOfParts>
  <Company>Kouvola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Nuoren ja lapsen kipu</dc:title>
  <dc:creator>Kangas Katja</dc:creator>
  <cp:lastModifiedBy>Kangas Katja</cp:lastModifiedBy>
  <cp:revision>138</cp:revision>
  <dcterms:created xsi:type="dcterms:W3CDTF">2019-08-27T07:06:12Z</dcterms:created>
  <dcterms:modified xsi:type="dcterms:W3CDTF">2022-02-21T10:40:32Z</dcterms:modified>
</cp:coreProperties>
</file>