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238AB2-D16C-418D-8084-58E0DA607816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64276E7-F870-4F34-87FD-2CB4F6DC4EA7}">
      <dgm:prSet/>
      <dgm:spPr/>
      <dgm:t>
        <a:bodyPr/>
        <a:lstStyle/>
        <a:p>
          <a:r>
            <a:rPr lang="fi-FI"/>
            <a:t>TIEDON KERUUTA</a:t>
          </a:r>
          <a:endParaRPr lang="en-US"/>
        </a:p>
      </dgm:t>
    </dgm:pt>
    <dgm:pt modelId="{DEE47BB8-D022-4EA7-ACEE-874AC90180CF}" type="parTrans" cxnId="{F50FC261-854C-42F5-ADC7-4DA7D68214D8}">
      <dgm:prSet/>
      <dgm:spPr/>
      <dgm:t>
        <a:bodyPr/>
        <a:lstStyle/>
        <a:p>
          <a:endParaRPr lang="en-US"/>
        </a:p>
      </dgm:t>
    </dgm:pt>
    <dgm:pt modelId="{42328D4A-9476-4B38-ACC4-82D2B4AE2C80}" type="sibTrans" cxnId="{F50FC261-854C-42F5-ADC7-4DA7D68214D8}">
      <dgm:prSet/>
      <dgm:spPr/>
      <dgm:t>
        <a:bodyPr/>
        <a:lstStyle/>
        <a:p>
          <a:endParaRPr lang="en-US"/>
        </a:p>
      </dgm:t>
    </dgm:pt>
    <dgm:pt modelId="{EB626799-898C-4C1F-A2A4-1FA7A98B84BF}">
      <dgm:prSet/>
      <dgm:spPr/>
      <dgm:t>
        <a:bodyPr/>
        <a:lstStyle/>
        <a:p>
          <a:r>
            <a:rPr lang="fi-FI"/>
            <a:t>OMAHOITAJAN VALINTA/TRANSFERENSSI</a:t>
          </a:r>
          <a:endParaRPr lang="en-US"/>
        </a:p>
      </dgm:t>
    </dgm:pt>
    <dgm:pt modelId="{BA4EFF4C-5BCB-40BC-B2B7-7BC79FC4F2D1}" type="parTrans" cxnId="{327F9F97-5E87-4FAB-A1CD-4342CDB88C6C}">
      <dgm:prSet/>
      <dgm:spPr/>
      <dgm:t>
        <a:bodyPr/>
        <a:lstStyle/>
        <a:p>
          <a:endParaRPr lang="en-US"/>
        </a:p>
      </dgm:t>
    </dgm:pt>
    <dgm:pt modelId="{959AC87B-C2FA-41AC-899B-783A3425B73A}" type="sibTrans" cxnId="{327F9F97-5E87-4FAB-A1CD-4342CDB88C6C}">
      <dgm:prSet/>
      <dgm:spPr/>
      <dgm:t>
        <a:bodyPr/>
        <a:lstStyle/>
        <a:p>
          <a:endParaRPr lang="en-US"/>
        </a:p>
      </dgm:t>
    </dgm:pt>
    <dgm:pt modelId="{DEC2F710-C481-438D-8BF6-9E2AE9C7178E}">
      <dgm:prSet/>
      <dgm:spPr/>
      <dgm:t>
        <a:bodyPr/>
        <a:lstStyle/>
        <a:p>
          <a:r>
            <a:rPr lang="fi-FI"/>
            <a:t>KOKONAISNÄKEMYKSEN SAAMINEN POTILAAN TILANTEESTA</a:t>
          </a:r>
          <a:endParaRPr lang="en-US"/>
        </a:p>
      </dgm:t>
    </dgm:pt>
    <dgm:pt modelId="{B0B582C0-6311-4945-B612-F0CC6AC6F6C8}" type="parTrans" cxnId="{37B14912-8038-42D9-B2BE-B94EA7FBF344}">
      <dgm:prSet/>
      <dgm:spPr/>
      <dgm:t>
        <a:bodyPr/>
        <a:lstStyle/>
        <a:p>
          <a:endParaRPr lang="en-US"/>
        </a:p>
      </dgm:t>
    </dgm:pt>
    <dgm:pt modelId="{2B809A36-9262-4D46-889A-B274A044C0B7}" type="sibTrans" cxnId="{37B14912-8038-42D9-B2BE-B94EA7FBF344}">
      <dgm:prSet/>
      <dgm:spPr/>
      <dgm:t>
        <a:bodyPr/>
        <a:lstStyle/>
        <a:p>
          <a:endParaRPr lang="en-US"/>
        </a:p>
      </dgm:t>
    </dgm:pt>
    <dgm:pt modelId="{76CF13C7-717C-4D22-A410-7F41ED1817E7}">
      <dgm:prSet/>
      <dgm:spPr/>
      <dgm:t>
        <a:bodyPr/>
        <a:lstStyle/>
        <a:p>
          <a:r>
            <a:rPr lang="fi-FI"/>
            <a:t>POTILAAN OMA KÄSITYS SAIRAUDESTA</a:t>
          </a:r>
          <a:endParaRPr lang="en-US"/>
        </a:p>
      </dgm:t>
    </dgm:pt>
    <dgm:pt modelId="{E45D193E-2997-4875-92B1-0A8AB46A8216}" type="parTrans" cxnId="{6F0DCF79-5B89-46AD-90DE-D8D8EF9AE6C1}">
      <dgm:prSet/>
      <dgm:spPr/>
      <dgm:t>
        <a:bodyPr/>
        <a:lstStyle/>
        <a:p>
          <a:endParaRPr lang="en-US"/>
        </a:p>
      </dgm:t>
    </dgm:pt>
    <dgm:pt modelId="{04CB214E-4E14-4A27-AC68-6E685F8D45A7}" type="sibTrans" cxnId="{6F0DCF79-5B89-46AD-90DE-D8D8EF9AE6C1}">
      <dgm:prSet/>
      <dgm:spPr/>
      <dgm:t>
        <a:bodyPr/>
        <a:lstStyle/>
        <a:p>
          <a:endParaRPr lang="en-US"/>
        </a:p>
      </dgm:t>
    </dgm:pt>
    <dgm:pt modelId="{BDC9332A-FDDD-4744-8E57-CA733B0103C4}">
      <dgm:prSet/>
      <dgm:spPr/>
      <dgm:t>
        <a:bodyPr/>
        <a:lstStyle/>
        <a:p>
          <a:r>
            <a:rPr lang="fi-FI"/>
            <a:t>LÄÄKÄRI HAASTATTELEE</a:t>
          </a:r>
          <a:endParaRPr lang="en-US"/>
        </a:p>
      </dgm:t>
    </dgm:pt>
    <dgm:pt modelId="{7C8862C0-33B7-426E-BB51-1C1BFB998AC7}" type="parTrans" cxnId="{83AC8190-F1E4-4C5F-8148-938CD895DB5C}">
      <dgm:prSet/>
      <dgm:spPr/>
      <dgm:t>
        <a:bodyPr/>
        <a:lstStyle/>
        <a:p>
          <a:endParaRPr lang="en-US"/>
        </a:p>
      </dgm:t>
    </dgm:pt>
    <dgm:pt modelId="{C7BD96D2-7674-4168-B98A-563F570E5E19}" type="sibTrans" cxnId="{83AC8190-F1E4-4C5F-8148-938CD895DB5C}">
      <dgm:prSet/>
      <dgm:spPr/>
      <dgm:t>
        <a:bodyPr/>
        <a:lstStyle/>
        <a:p>
          <a:endParaRPr lang="en-US"/>
        </a:p>
      </dgm:t>
    </dgm:pt>
    <dgm:pt modelId="{8BB4EBF6-B1F9-41F4-ADF7-7714EC3BC026}">
      <dgm:prSet/>
      <dgm:spPr/>
      <dgm:t>
        <a:bodyPr/>
        <a:lstStyle/>
        <a:p>
          <a:r>
            <a:rPr lang="fi-FI"/>
            <a:t>ERILAISET LUVAT, MAHDOLLISET RAJOITUKSET</a:t>
          </a:r>
          <a:endParaRPr lang="en-US"/>
        </a:p>
      </dgm:t>
    </dgm:pt>
    <dgm:pt modelId="{777D0969-CE1D-4930-8B49-C86968DE35CB}" type="parTrans" cxnId="{590D5993-1204-4301-BF8D-147C7120E5EB}">
      <dgm:prSet/>
      <dgm:spPr/>
      <dgm:t>
        <a:bodyPr/>
        <a:lstStyle/>
        <a:p>
          <a:endParaRPr lang="en-US"/>
        </a:p>
      </dgm:t>
    </dgm:pt>
    <dgm:pt modelId="{89AEE862-44AD-45A2-8616-DCF11B97676F}" type="sibTrans" cxnId="{590D5993-1204-4301-BF8D-147C7120E5EB}">
      <dgm:prSet/>
      <dgm:spPr/>
      <dgm:t>
        <a:bodyPr/>
        <a:lstStyle/>
        <a:p>
          <a:endParaRPr lang="en-US"/>
        </a:p>
      </dgm:t>
    </dgm:pt>
    <dgm:pt modelId="{20CAA5F6-B14D-4286-8C86-FA091CDF3272}">
      <dgm:prSet/>
      <dgm:spPr/>
      <dgm:t>
        <a:bodyPr/>
        <a:lstStyle/>
        <a:p>
          <a:r>
            <a:rPr lang="fi-FI"/>
            <a:t>TAVAROIDEN TARKASTUS</a:t>
          </a:r>
          <a:endParaRPr lang="en-US"/>
        </a:p>
      </dgm:t>
    </dgm:pt>
    <dgm:pt modelId="{923A48DA-B7B8-4EA9-B74D-A3D8902A538B}" type="parTrans" cxnId="{91D1EE39-7319-44B8-B85A-E0CCFBA3B926}">
      <dgm:prSet/>
      <dgm:spPr/>
      <dgm:t>
        <a:bodyPr/>
        <a:lstStyle/>
        <a:p>
          <a:endParaRPr lang="en-US"/>
        </a:p>
      </dgm:t>
    </dgm:pt>
    <dgm:pt modelId="{62446B52-7C85-4381-94BF-66C0E795E307}" type="sibTrans" cxnId="{91D1EE39-7319-44B8-B85A-E0CCFBA3B926}">
      <dgm:prSet/>
      <dgm:spPr/>
      <dgm:t>
        <a:bodyPr/>
        <a:lstStyle/>
        <a:p>
          <a:endParaRPr lang="en-US"/>
        </a:p>
      </dgm:t>
    </dgm:pt>
    <dgm:pt modelId="{06B43C18-F6C1-4563-8AE8-F3599AC76F49}">
      <dgm:prSet/>
      <dgm:spPr/>
      <dgm:t>
        <a:bodyPr/>
        <a:lstStyle/>
        <a:p>
          <a:r>
            <a:rPr lang="fi-FI"/>
            <a:t>PERUSTARPEISTA HUOLEHTIMINEN</a:t>
          </a:r>
          <a:endParaRPr lang="en-US"/>
        </a:p>
      </dgm:t>
    </dgm:pt>
    <dgm:pt modelId="{3BC23CC4-38F9-42BA-B6CC-004D6AA53EC9}" type="parTrans" cxnId="{61151C4E-D8E2-4EB4-8758-DBFF70431EC6}">
      <dgm:prSet/>
      <dgm:spPr/>
      <dgm:t>
        <a:bodyPr/>
        <a:lstStyle/>
        <a:p>
          <a:endParaRPr lang="en-US"/>
        </a:p>
      </dgm:t>
    </dgm:pt>
    <dgm:pt modelId="{79854BF2-E14D-4E32-AF9D-CCB5C5ADA8F7}" type="sibTrans" cxnId="{61151C4E-D8E2-4EB4-8758-DBFF70431EC6}">
      <dgm:prSet/>
      <dgm:spPr/>
      <dgm:t>
        <a:bodyPr/>
        <a:lstStyle/>
        <a:p>
          <a:endParaRPr lang="en-US"/>
        </a:p>
      </dgm:t>
    </dgm:pt>
    <dgm:pt modelId="{30265CD7-59DD-4D41-A1D0-1EF1608333DD}">
      <dgm:prSet/>
      <dgm:spPr/>
      <dgm:t>
        <a:bodyPr/>
        <a:lstStyle/>
        <a:p>
          <a:r>
            <a:rPr lang="fi-FI"/>
            <a:t>OMAISTEN KUULEMINEN JA INFORMOINTI</a:t>
          </a:r>
          <a:endParaRPr lang="en-US"/>
        </a:p>
      </dgm:t>
    </dgm:pt>
    <dgm:pt modelId="{02A9988B-299B-457D-9D79-C1E4E5F6DF8B}" type="parTrans" cxnId="{6E5F1913-85D8-4AD7-B2ED-573472F9AFEB}">
      <dgm:prSet/>
      <dgm:spPr/>
      <dgm:t>
        <a:bodyPr/>
        <a:lstStyle/>
        <a:p>
          <a:endParaRPr lang="en-US"/>
        </a:p>
      </dgm:t>
    </dgm:pt>
    <dgm:pt modelId="{D0CE4BBF-2005-477C-81FB-10DFE2C1F652}" type="sibTrans" cxnId="{6E5F1913-85D8-4AD7-B2ED-573472F9AFEB}">
      <dgm:prSet/>
      <dgm:spPr/>
      <dgm:t>
        <a:bodyPr/>
        <a:lstStyle/>
        <a:p>
          <a:endParaRPr lang="en-US"/>
        </a:p>
      </dgm:t>
    </dgm:pt>
    <dgm:pt modelId="{42E90523-97BD-47EE-B3CF-B41F8EED1ECA}" type="pres">
      <dgm:prSet presAssocID="{CD238AB2-D16C-418D-8084-58E0DA607816}" presName="diagram" presStyleCnt="0">
        <dgm:presLayoutVars>
          <dgm:dir/>
          <dgm:resizeHandles val="exact"/>
        </dgm:presLayoutVars>
      </dgm:prSet>
      <dgm:spPr/>
    </dgm:pt>
    <dgm:pt modelId="{C2791AF4-15C0-4BBC-8E01-28F692A6BD96}" type="pres">
      <dgm:prSet presAssocID="{064276E7-F870-4F34-87FD-2CB4F6DC4EA7}" presName="node" presStyleLbl="node1" presStyleIdx="0" presStyleCnt="9">
        <dgm:presLayoutVars>
          <dgm:bulletEnabled val="1"/>
        </dgm:presLayoutVars>
      </dgm:prSet>
      <dgm:spPr/>
    </dgm:pt>
    <dgm:pt modelId="{ABAC3006-854A-45F2-AF60-C77F8F1519A0}" type="pres">
      <dgm:prSet presAssocID="{42328D4A-9476-4B38-ACC4-82D2B4AE2C80}" presName="sibTrans" presStyleCnt="0"/>
      <dgm:spPr/>
    </dgm:pt>
    <dgm:pt modelId="{7A714B9A-03B1-4DAA-854D-616FACA96DD6}" type="pres">
      <dgm:prSet presAssocID="{EB626799-898C-4C1F-A2A4-1FA7A98B84BF}" presName="node" presStyleLbl="node1" presStyleIdx="1" presStyleCnt="9">
        <dgm:presLayoutVars>
          <dgm:bulletEnabled val="1"/>
        </dgm:presLayoutVars>
      </dgm:prSet>
      <dgm:spPr/>
    </dgm:pt>
    <dgm:pt modelId="{57EE5675-6302-406C-A7BF-094DB6FBC29F}" type="pres">
      <dgm:prSet presAssocID="{959AC87B-C2FA-41AC-899B-783A3425B73A}" presName="sibTrans" presStyleCnt="0"/>
      <dgm:spPr/>
    </dgm:pt>
    <dgm:pt modelId="{C90EB075-E8D4-4468-BB99-C51F22D001C0}" type="pres">
      <dgm:prSet presAssocID="{DEC2F710-C481-438D-8BF6-9E2AE9C7178E}" presName="node" presStyleLbl="node1" presStyleIdx="2" presStyleCnt="9">
        <dgm:presLayoutVars>
          <dgm:bulletEnabled val="1"/>
        </dgm:presLayoutVars>
      </dgm:prSet>
      <dgm:spPr/>
    </dgm:pt>
    <dgm:pt modelId="{0DFCD420-9DD9-4B68-914E-297CA2164D80}" type="pres">
      <dgm:prSet presAssocID="{2B809A36-9262-4D46-889A-B274A044C0B7}" presName="sibTrans" presStyleCnt="0"/>
      <dgm:spPr/>
    </dgm:pt>
    <dgm:pt modelId="{C985B67E-483B-40B6-936B-D8C7F52567D6}" type="pres">
      <dgm:prSet presAssocID="{76CF13C7-717C-4D22-A410-7F41ED1817E7}" presName="node" presStyleLbl="node1" presStyleIdx="3" presStyleCnt="9">
        <dgm:presLayoutVars>
          <dgm:bulletEnabled val="1"/>
        </dgm:presLayoutVars>
      </dgm:prSet>
      <dgm:spPr/>
    </dgm:pt>
    <dgm:pt modelId="{A51890AC-39D8-4990-B74C-7E41A06C774A}" type="pres">
      <dgm:prSet presAssocID="{04CB214E-4E14-4A27-AC68-6E685F8D45A7}" presName="sibTrans" presStyleCnt="0"/>
      <dgm:spPr/>
    </dgm:pt>
    <dgm:pt modelId="{CC0B2CA6-EE02-4FDC-A079-95BF96518E03}" type="pres">
      <dgm:prSet presAssocID="{BDC9332A-FDDD-4744-8E57-CA733B0103C4}" presName="node" presStyleLbl="node1" presStyleIdx="4" presStyleCnt="9">
        <dgm:presLayoutVars>
          <dgm:bulletEnabled val="1"/>
        </dgm:presLayoutVars>
      </dgm:prSet>
      <dgm:spPr/>
    </dgm:pt>
    <dgm:pt modelId="{2877E497-4D31-4B7D-95BB-E2167BEE962B}" type="pres">
      <dgm:prSet presAssocID="{C7BD96D2-7674-4168-B98A-563F570E5E19}" presName="sibTrans" presStyleCnt="0"/>
      <dgm:spPr/>
    </dgm:pt>
    <dgm:pt modelId="{23566C5C-28E2-4390-8C5A-54C4BB54BE06}" type="pres">
      <dgm:prSet presAssocID="{8BB4EBF6-B1F9-41F4-ADF7-7714EC3BC026}" presName="node" presStyleLbl="node1" presStyleIdx="5" presStyleCnt="9">
        <dgm:presLayoutVars>
          <dgm:bulletEnabled val="1"/>
        </dgm:presLayoutVars>
      </dgm:prSet>
      <dgm:spPr/>
    </dgm:pt>
    <dgm:pt modelId="{81FFD676-A3B9-4DA5-BB65-86CAFE26A8F2}" type="pres">
      <dgm:prSet presAssocID="{89AEE862-44AD-45A2-8616-DCF11B97676F}" presName="sibTrans" presStyleCnt="0"/>
      <dgm:spPr/>
    </dgm:pt>
    <dgm:pt modelId="{34E2441D-83BA-482C-A894-998E874165E1}" type="pres">
      <dgm:prSet presAssocID="{20CAA5F6-B14D-4286-8C86-FA091CDF3272}" presName="node" presStyleLbl="node1" presStyleIdx="6" presStyleCnt="9">
        <dgm:presLayoutVars>
          <dgm:bulletEnabled val="1"/>
        </dgm:presLayoutVars>
      </dgm:prSet>
      <dgm:spPr/>
    </dgm:pt>
    <dgm:pt modelId="{F428EF2F-2417-40C2-915F-A642C8F1C03E}" type="pres">
      <dgm:prSet presAssocID="{62446B52-7C85-4381-94BF-66C0E795E307}" presName="sibTrans" presStyleCnt="0"/>
      <dgm:spPr/>
    </dgm:pt>
    <dgm:pt modelId="{279F77DD-5486-47AF-8541-52C7D4D2D93F}" type="pres">
      <dgm:prSet presAssocID="{06B43C18-F6C1-4563-8AE8-F3599AC76F49}" presName="node" presStyleLbl="node1" presStyleIdx="7" presStyleCnt="9">
        <dgm:presLayoutVars>
          <dgm:bulletEnabled val="1"/>
        </dgm:presLayoutVars>
      </dgm:prSet>
      <dgm:spPr/>
    </dgm:pt>
    <dgm:pt modelId="{A8E8BCFB-C596-42A5-98C9-043FF34435F3}" type="pres">
      <dgm:prSet presAssocID="{79854BF2-E14D-4E32-AF9D-CCB5C5ADA8F7}" presName="sibTrans" presStyleCnt="0"/>
      <dgm:spPr/>
    </dgm:pt>
    <dgm:pt modelId="{68F9EE59-0C76-4BB9-9636-8CA7B1EAE3F4}" type="pres">
      <dgm:prSet presAssocID="{30265CD7-59DD-4D41-A1D0-1EF1608333DD}" presName="node" presStyleLbl="node1" presStyleIdx="8" presStyleCnt="9">
        <dgm:presLayoutVars>
          <dgm:bulletEnabled val="1"/>
        </dgm:presLayoutVars>
      </dgm:prSet>
      <dgm:spPr/>
    </dgm:pt>
  </dgm:ptLst>
  <dgm:cxnLst>
    <dgm:cxn modelId="{37B14912-8038-42D9-B2BE-B94EA7FBF344}" srcId="{CD238AB2-D16C-418D-8084-58E0DA607816}" destId="{DEC2F710-C481-438D-8BF6-9E2AE9C7178E}" srcOrd="2" destOrd="0" parTransId="{B0B582C0-6311-4945-B612-F0CC6AC6F6C8}" sibTransId="{2B809A36-9262-4D46-889A-B274A044C0B7}"/>
    <dgm:cxn modelId="{6E5F1913-85D8-4AD7-B2ED-573472F9AFEB}" srcId="{CD238AB2-D16C-418D-8084-58E0DA607816}" destId="{30265CD7-59DD-4D41-A1D0-1EF1608333DD}" srcOrd="8" destOrd="0" parTransId="{02A9988B-299B-457D-9D79-C1E4E5F6DF8B}" sibTransId="{D0CE4BBF-2005-477C-81FB-10DFE2C1F652}"/>
    <dgm:cxn modelId="{91D1EE39-7319-44B8-B85A-E0CCFBA3B926}" srcId="{CD238AB2-D16C-418D-8084-58E0DA607816}" destId="{20CAA5F6-B14D-4286-8C86-FA091CDF3272}" srcOrd="6" destOrd="0" parTransId="{923A48DA-B7B8-4EA9-B74D-A3D8902A538B}" sibTransId="{62446B52-7C85-4381-94BF-66C0E795E307}"/>
    <dgm:cxn modelId="{F50FC261-854C-42F5-ADC7-4DA7D68214D8}" srcId="{CD238AB2-D16C-418D-8084-58E0DA607816}" destId="{064276E7-F870-4F34-87FD-2CB4F6DC4EA7}" srcOrd="0" destOrd="0" parTransId="{DEE47BB8-D022-4EA7-ACEE-874AC90180CF}" sibTransId="{42328D4A-9476-4B38-ACC4-82D2B4AE2C80}"/>
    <dgm:cxn modelId="{2F17A369-9A12-4BF4-9889-1C7680E7971A}" type="presOf" srcId="{76CF13C7-717C-4D22-A410-7F41ED1817E7}" destId="{C985B67E-483B-40B6-936B-D8C7F52567D6}" srcOrd="0" destOrd="0" presId="urn:microsoft.com/office/officeart/2005/8/layout/default"/>
    <dgm:cxn modelId="{61151C4E-D8E2-4EB4-8758-DBFF70431EC6}" srcId="{CD238AB2-D16C-418D-8084-58E0DA607816}" destId="{06B43C18-F6C1-4563-8AE8-F3599AC76F49}" srcOrd="7" destOrd="0" parTransId="{3BC23CC4-38F9-42BA-B6CC-004D6AA53EC9}" sibTransId="{79854BF2-E14D-4E32-AF9D-CCB5C5ADA8F7}"/>
    <dgm:cxn modelId="{6F0DCF79-5B89-46AD-90DE-D8D8EF9AE6C1}" srcId="{CD238AB2-D16C-418D-8084-58E0DA607816}" destId="{76CF13C7-717C-4D22-A410-7F41ED1817E7}" srcOrd="3" destOrd="0" parTransId="{E45D193E-2997-4875-92B1-0A8AB46A8216}" sibTransId="{04CB214E-4E14-4A27-AC68-6E685F8D45A7}"/>
    <dgm:cxn modelId="{C497445A-2ACC-40F8-ACBD-DF7EC65D5B14}" type="presOf" srcId="{DEC2F710-C481-438D-8BF6-9E2AE9C7178E}" destId="{C90EB075-E8D4-4468-BB99-C51F22D001C0}" srcOrd="0" destOrd="0" presId="urn:microsoft.com/office/officeart/2005/8/layout/default"/>
    <dgm:cxn modelId="{2835318F-492A-406A-BA1C-76CAFEDA2957}" type="presOf" srcId="{064276E7-F870-4F34-87FD-2CB4F6DC4EA7}" destId="{C2791AF4-15C0-4BBC-8E01-28F692A6BD96}" srcOrd="0" destOrd="0" presId="urn:microsoft.com/office/officeart/2005/8/layout/default"/>
    <dgm:cxn modelId="{83AC8190-F1E4-4C5F-8148-938CD895DB5C}" srcId="{CD238AB2-D16C-418D-8084-58E0DA607816}" destId="{BDC9332A-FDDD-4744-8E57-CA733B0103C4}" srcOrd="4" destOrd="0" parTransId="{7C8862C0-33B7-426E-BB51-1C1BFB998AC7}" sibTransId="{C7BD96D2-7674-4168-B98A-563F570E5E19}"/>
    <dgm:cxn modelId="{590D5993-1204-4301-BF8D-147C7120E5EB}" srcId="{CD238AB2-D16C-418D-8084-58E0DA607816}" destId="{8BB4EBF6-B1F9-41F4-ADF7-7714EC3BC026}" srcOrd="5" destOrd="0" parTransId="{777D0969-CE1D-4930-8B49-C86968DE35CB}" sibTransId="{89AEE862-44AD-45A2-8616-DCF11B97676F}"/>
    <dgm:cxn modelId="{E3F07397-C82A-4A08-BCF9-B51020A195C0}" type="presOf" srcId="{BDC9332A-FDDD-4744-8E57-CA733B0103C4}" destId="{CC0B2CA6-EE02-4FDC-A079-95BF96518E03}" srcOrd="0" destOrd="0" presId="urn:microsoft.com/office/officeart/2005/8/layout/default"/>
    <dgm:cxn modelId="{327F9F97-5E87-4FAB-A1CD-4342CDB88C6C}" srcId="{CD238AB2-D16C-418D-8084-58E0DA607816}" destId="{EB626799-898C-4C1F-A2A4-1FA7A98B84BF}" srcOrd="1" destOrd="0" parTransId="{BA4EFF4C-5BCB-40BC-B2B7-7BC79FC4F2D1}" sibTransId="{959AC87B-C2FA-41AC-899B-783A3425B73A}"/>
    <dgm:cxn modelId="{41403CA9-DA8F-4D90-87C9-EA9B813C76D6}" type="presOf" srcId="{30265CD7-59DD-4D41-A1D0-1EF1608333DD}" destId="{68F9EE59-0C76-4BB9-9636-8CA7B1EAE3F4}" srcOrd="0" destOrd="0" presId="urn:microsoft.com/office/officeart/2005/8/layout/default"/>
    <dgm:cxn modelId="{26BF68B7-E3C5-4814-B759-04827AE86F68}" type="presOf" srcId="{06B43C18-F6C1-4563-8AE8-F3599AC76F49}" destId="{279F77DD-5486-47AF-8541-52C7D4D2D93F}" srcOrd="0" destOrd="0" presId="urn:microsoft.com/office/officeart/2005/8/layout/default"/>
    <dgm:cxn modelId="{536479BF-DBC6-40D6-9D86-B27B8C7A0D57}" type="presOf" srcId="{8BB4EBF6-B1F9-41F4-ADF7-7714EC3BC026}" destId="{23566C5C-28E2-4390-8C5A-54C4BB54BE06}" srcOrd="0" destOrd="0" presId="urn:microsoft.com/office/officeart/2005/8/layout/default"/>
    <dgm:cxn modelId="{203A59C1-F005-480A-A36F-A0CB4BCF36BF}" type="presOf" srcId="{CD238AB2-D16C-418D-8084-58E0DA607816}" destId="{42E90523-97BD-47EE-B3CF-B41F8EED1ECA}" srcOrd="0" destOrd="0" presId="urn:microsoft.com/office/officeart/2005/8/layout/default"/>
    <dgm:cxn modelId="{EFFFF1D1-2C1A-40BC-ACE1-462C26FF4338}" type="presOf" srcId="{EB626799-898C-4C1F-A2A4-1FA7A98B84BF}" destId="{7A714B9A-03B1-4DAA-854D-616FACA96DD6}" srcOrd="0" destOrd="0" presId="urn:microsoft.com/office/officeart/2005/8/layout/default"/>
    <dgm:cxn modelId="{B00521D7-A030-4E7F-B33E-211B776D9346}" type="presOf" srcId="{20CAA5F6-B14D-4286-8C86-FA091CDF3272}" destId="{34E2441D-83BA-482C-A894-998E874165E1}" srcOrd="0" destOrd="0" presId="urn:microsoft.com/office/officeart/2005/8/layout/default"/>
    <dgm:cxn modelId="{1D49455E-97F9-4698-9A7C-CE2F79EA81F3}" type="presParOf" srcId="{42E90523-97BD-47EE-B3CF-B41F8EED1ECA}" destId="{C2791AF4-15C0-4BBC-8E01-28F692A6BD96}" srcOrd="0" destOrd="0" presId="urn:microsoft.com/office/officeart/2005/8/layout/default"/>
    <dgm:cxn modelId="{10674C4B-EA08-476E-986D-7C57F9359690}" type="presParOf" srcId="{42E90523-97BD-47EE-B3CF-B41F8EED1ECA}" destId="{ABAC3006-854A-45F2-AF60-C77F8F1519A0}" srcOrd="1" destOrd="0" presId="urn:microsoft.com/office/officeart/2005/8/layout/default"/>
    <dgm:cxn modelId="{13B19212-C0AA-4982-9C81-7D5C3FBA4E2C}" type="presParOf" srcId="{42E90523-97BD-47EE-B3CF-B41F8EED1ECA}" destId="{7A714B9A-03B1-4DAA-854D-616FACA96DD6}" srcOrd="2" destOrd="0" presId="urn:microsoft.com/office/officeart/2005/8/layout/default"/>
    <dgm:cxn modelId="{894CBAF9-EC03-4267-A454-862F8CD2E57B}" type="presParOf" srcId="{42E90523-97BD-47EE-B3CF-B41F8EED1ECA}" destId="{57EE5675-6302-406C-A7BF-094DB6FBC29F}" srcOrd="3" destOrd="0" presId="urn:microsoft.com/office/officeart/2005/8/layout/default"/>
    <dgm:cxn modelId="{D32C331B-B59E-4871-837D-74967825709E}" type="presParOf" srcId="{42E90523-97BD-47EE-B3CF-B41F8EED1ECA}" destId="{C90EB075-E8D4-4468-BB99-C51F22D001C0}" srcOrd="4" destOrd="0" presId="urn:microsoft.com/office/officeart/2005/8/layout/default"/>
    <dgm:cxn modelId="{4308607A-F071-4FFE-A8FB-724BC22EC210}" type="presParOf" srcId="{42E90523-97BD-47EE-B3CF-B41F8EED1ECA}" destId="{0DFCD420-9DD9-4B68-914E-297CA2164D80}" srcOrd="5" destOrd="0" presId="urn:microsoft.com/office/officeart/2005/8/layout/default"/>
    <dgm:cxn modelId="{609B79DB-0881-414C-899E-3ED71FB7412A}" type="presParOf" srcId="{42E90523-97BD-47EE-B3CF-B41F8EED1ECA}" destId="{C985B67E-483B-40B6-936B-D8C7F52567D6}" srcOrd="6" destOrd="0" presId="urn:microsoft.com/office/officeart/2005/8/layout/default"/>
    <dgm:cxn modelId="{7E47CEEB-AEE3-47B8-8E89-705BB6E338DB}" type="presParOf" srcId="{42E90523-97BD-47EE-B3CF-B41F8EED1ECA}" destId="{A51890AC-39D8-4990-B74C-7E41A06C774A}" srcOrd="7" destOrd="0" presId="urn:microsoft.com/office/officeart/2005/8/layout/default"/>
    <dgm:cxn modelId="{DD6421E1-CCAA-40C6-BE8F-D59610C5CE2C}" type="presParOf" srcId="{42E90523-97BD-47EE-B3CF-B41F8EED1ECA}" destId="{CC0B2CA6-EE02-4FDC-A079-95BF96518E03}" srcOrd="8" destOrd="0" presId="urn:microsoft.com/office/officeart/2005/8/layout/default"/>
    <dgm:cxn modelId="{81ECFD37-5148-4123-B588-48A00AA52673}" type="presParOf" srcId="{42E90523-97BD-47EE-B3CF-B41F8EED1ECA}" destId="{2877E497-4D31-4B7D-95BB-E2167BEE962B}" srcOrd="9" destOrd="0" presId="urn:microsoft.com/office/officeart/2005/8/layout/default"/>
    <dgm:cxn modelId="{3139B595-95FB-4AC4-92F9-9F8576F13015}" type="presParOf" srcId="{42E90523-97BD-47EE-B3CF-B41F8EED1ECA}" destId="{23566C5C-28E2-4390-8C5A-54C4BB54BE06}" srcOrd="10" destOrd="0" presId="urn:microsoft.com/office/officeart/2005/8/layout/default"/>
    <dgm:cxn modelId="{71339B17-9399-493B-98F0-9F7E0C8153DB}" type="presParOf" srcId="{42E90523-97BD-47EE-B3CF-B41F8EED1ECA}" destId="{81FFD676-A3B9-4DA5-BB65-86CAFE26A8F2}" srcOrd="11" destOrd="0" presId="urn:microsoft.com/office/officeart/2005/8/layout/default"/>
    <dgm:cxn modelId="{CD750676-E260-4A87-A5B4-F43ABF048BCF}" type="presParOf" srcId="{42E90523-97BD-47EE-B3CF-B41F8EED1ECA}" destId="{34E2441D-83BA-482C-A894-998E874165E1}" srcOrd="12" destOrd="0" presId="urn:microsoft.com/office/officeart/2005/8/layout/default"/>
    <dgm:cxn modelId="{D45E2437-ACD2-4563-B1BB-AC02AB405626}" type="presParOf" srcId="{42E90523-97BD-47EE-B3CF-B41F8EED1ECA}" destId="{F428EF2F-2417-40C2-915F-A642C8F1C03E}" srcOrd="13" destOrd="0" presId="urn:microsoft.com/office/officeart/2005/8/layout/default"/>
    <dgm:cxn modelId="{A0062B92-A2FA-451B-A901-8335E21A635E}" type="presParOf" srcId="{42E90523-97BD-47EE-B3CF-B41F8EED1ECA}" destId="{279F77DD-5486-47AF-8541-52C7D4D2D93F}" srcOrd="14" destOrd="0" presId="urn:microsoft.com/office/officeart/2005/8/layout/default"/>
    <dgm:cxn modelId="{E6580212-DB10-408B-8128-26A5D746EDA6}" type="presParOf" srcId="{42E90523-97BD-47EE-B3CF-B41F8EED1ECA}" destId="{A8E8BCFB-C596-42A5-98C9-043FF34435F3}" srcOrd="15" destOrd="0" presId="urn:microsoft.com/office/officeart/2005/8/layout/default"/>
    <dgm:cxn modelId="{9742FEBB-C16A-42A0-AE2C-4A7C71098B1A}" type="presParOf" srcId="{42E90523-97BD-47EE-B3CF-B41F8EED1ECA}" destId="{68F9EE59-0C76-4BB9-9636-8CA7B1EAE3F4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91AF4-15C0-4BBC-8E01-28F692A6BD96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TIEDON KERUUTA</a:t>
          </a:r>
          <a:endParaRPr lang="en-US" sz="1500" kern="1200"/>
        </a:p>
      </dsp:txBody>
      <dsp:txXfrm>
        <a:off x="582645" y="1178"/>
        <a:ext cx="2174490" cy="1304694"/>
      </dsp:txXfrm>
    </dsp:sp>
    <dsp:sp modelId="{7A714B9A-03B1-4DAA-854D-616FACA96DD6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OMAHOITAJAN VALINTA/TRANSFERENSSI</a:t>
          </a:r>
          <a:endParaRPr lang="en-US" sz="1500" kern="1200"/>
        </a:p>
      </dsp:txBody>
      <dsp:txXfrm>
        <a:off x="2974584" y="1178"/>
        <a:ext cx="2174490" cy="1304694"/>
      </dsp:txXfrm>
    </dsp:sp>
    <dsp:sp modelId="{C90EB075-E8D4-4468-BB99-C51F22D001C0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KOKONAISNÄKEMYKSEN SAAMINEN POTILAAN TILANTEESTA</a:t>
          </a:r>
          <a:endParaRPr lang="en-US" sz="1500" kern="1200"/>
        </a:p>
      </dsp:txBody>
      <dsp:txXfrm>
        <a:off x="5366524" y="1178"/>
        <a:ext cx="2174490" cy="1304694"/>
      </dsp:txXfrm>
    </dsp:sp>
    <dsp:sp modelId="{C985B67E-483B-40B6-936B-D8C7F52567D6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POTILAAN OMA KÄSITYS SAIRAUDESTA</a:t>
          </a:r>
          <a:endParaRPr lang="en-US" sz="1500" kern="1200"/>
        </a:p>
      </dsp:txBody>
      <dsp:txXfrm>
        <a:off x="7758464" y="1178"/>
        <a:ext cx="2174490" cy="1304694"/>
      </dsp:txXfrm>
    </dsp:sp>
    <dsp:sp modelId="{CC0B2CA6-EE02-4FDC-A079-95BF96518E03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LÄÄKÄRI HAASTATTELEE</a:t>
          </a:r>
          <a:endParaRPr lang="en-US" sz="1500" kern="1200"/>
        </a:p>
      </dsp:txBody>
      <dsp:txXfrm>
        <a:off x="582645" y="1523321"/>
        <a:ext cx="2174490" cy="1304694"/>
      </dsp:txXfrm>
    </dsp:sp>
    <dsp:sp modelId="{23566C5C-28E2-4390-8C5A-54C4BB54BE06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ERILAISET LUVAT, MAHDOLLISET RAJOITUKSET</a:t>
          </a:r>
          <a:endParaRPr lang="en-US" sz="1500" kern="1200"/>
        </a:p>
      </dsp:txBody>
      <dsp:txXfrm>
        <a:off x="2974584" y="1523321"/>
        <a:ext cx="2174490" cy="1304694"/>
      </dsp:txXfrm>
    </dsp:sp>
    <dsp:sp modelId="{34E2441D-83BA-482C-A894-998E874165E1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TAVAROIDEN TARKASTUS</a:t>
          </a:r>
          <a:endParaRPr lang="en-US" sz="1500" kern="1200"/>
        </a:p>
      </dsp:txBody>
      <dsp:txXfrm>
        <a:off x="5366524" y="1523321"/>
        <a:ext cx="2174490" cy="1304694"/>
      </dsp:txXfrm>
    </dsp:sp>
    <dsp:sp modelId="{279F77DD-5486-47AF-8541-52C7D4D2D93F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PERUSTARPEISTA HUOLEHTIMINEN</a:t>
          </a:r>
          <a:endParaRPr lang="en-US" sz="1500" kern="1200"/>
        </a:p>
      </dsp:txBody>
      <dsp:txXfrm>
        <a:off x="7758464" y="1523321"/>
        <a:ext cx="2174490" cy="1304694"/>
      </dsp:txXfrm>
    </dsp:sp>
    <dsp:sp modelId="{68F9EE59-0C76-4BB9-9636-8CA7B1EAE3F4}">
      <dsp:nvSpPr>
        <dsp:cNvPr id="0" name=""/>
        <dsp:cNvSpPr/>
      </dsp:nvSpPr>
      <dsp:spPr>
        <a:xfrm>
          <a:off x="4170554" y="3045465"/>
          <a:ext cx="2174490" cy="13046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OMAISTEN KUULEMINEN JA INFORMOINTI</a:t>
          </a:r>
          <a:endParaRPr lang="en-US" sz="1500" kern="1200"/>
        </a:p>
      </dsp:txBody>
      <dsp:txXfrm>
        <a:off x="4170554" y="3045465"/>
        <a:ext cx="2174490" cy="130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162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6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70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49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17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316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18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85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80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31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67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11F1B-F245-41C4-942F-6BD6491C5520}" type="datetimeFigureOut">
              <a:rPr lang="fi-FI" smtClean="0"/>
              <a:t>10.2.2022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74BF4-E963-4B27-BFA6-8C4235A5F2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94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42409" y="895483"/>
            <a:ext cx="5786232" cy="3011190"/>
          </a:xfrm>
        </p:spPr>
        <p:txBody>
          <a:bodyPr>
            <a:normAutofit/>
          </a:bodyPr>
          <a:lstStyle/>
          <a:p>
            <a:r>
              <a:rPr lang="fi-FI" sz="5000">
                <a:solidFill>
                  <a:schemeClr val="bg1"/>
                </a:solidFill>
              </a:rPr>
              <a:t>HOITOSUHTEEN VAIHEET JA SIIHEN VAIKUTTAVAT TEKIJÄT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466270" y="4142096"/>
            <a:ext cx="5338511" cy="1055142"/>
          </a:xfrm>
        </p:spPr>
        <p:txBody>
          <a:bodyPr>
            <a:normAutofit/>
          </a:bodyPr>
          <a:lstStyle/>
          <a:p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776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fi-FI" sz="7400">
                <a:solidFill>
                  <a:schemeClr val="bg1"/>
                </a:solidFill>
              </a:rPr>
              <a:t>Distanssi = Välimatka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EROTTAA AMMATILLISEN HOITOSUHTEEN MUISTA IHMISSUHTEISTA</a:t>
            </a:r>
          </a:p>
          <a:p>
            <a:r>
              <a:rPr lang="fi-FI" sz="2000">
                <a:solidFill>
                  <a:schemeClr val="bg1"/>
                </a:solidFill>
              </a:rPr>
              <a:t>HOITOSUHTEESSA HOITAJA SÄÄTELEE VÄLIMATKAA ELI DISTANSSIA LÄHEISYYS-ETÄISYYS AKSELILLA</a:t>
            </a: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bg1"/>
                </a:solidFill>
              </a:rPr>
              <a:t>FYYSINEN DISTANSSI = VÄLTETÄÄN TURHAA  FYYSISTÄ LÄHEISYYTTÄ</a:t>
            </a:r>
          </a:p>
          <a:p>
            <a:pPr marL="0" indent="0">
              <a:buNone/>
            </a:pPr>
            <a:r>
              <a:rPr lang="fi-FI" sz="2000">
                <a:solidFill>
                  <a:schemeClr val="bg1"/>
                </a:solidFill>
              </a:rPr>
              <a:t>2. PSYYKKINEN DISTANSSI = OMIEN ASIOIDEN JAKAMISEN RAJAAMINEN, INTIMITEETTI</a:t>
            </a:r>
          </a:p>
          <a:p>
            <a:pPr marL="0" indent="0">
              <a:buNone/>
            </a:pPr>
            <a:r>
              <a:rPr lang="fi-FI" sz="2000">
                <a:solidFill>
                  <a:schemeClr val="bg1"/>
                </a:solidFill>
              </a:rPr>
              <a:t>3. SOSIAALINEN DISTANSSI = HOITOSUHDE KUULUU HOITAJAN TYÖHÖN, EI VAPAA-AIKAAN, HOITAJA IRROTTAUTUU HOITOSUHTEESTA JA ANTAA SIIHEN POTILAALLE MAHDOLLISUUDEN</a:t>
            </a:r>
          </a:p>
        </p:txBody>
      </p:sp>
    </p:spTree>
    <p:extLst>
      <p:ext uri="{BB962C8B-B14F-4D97-AF65-F5344CB8AC3E}">
        <p14:creationId xmlns:p14="http://schemas.microsoft.com/office/powerpoint/2010/main" val="1175637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endParaRPr lang="fi-FI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ON TURVALLISEN VÄLIMATKAN PITÄMISTÄ</a:t>
            </a:r>
          </a:p>
          <a:p>
            <a:r>
              <a:rPr lang="fi-FI" sz="2000">
                <a:solidFill>
                  <a:schemeClr val="bg1"/>
                </a:solidFill>
              </a:rPr>
              <a:t>MÄÄRÄYTYY KUNKIN POTILAAN YKSILÖLLISEN TARPEEN MUKAAN, RIIPPUVUUDEN TARVE VAIHTELEE</a:t>
            </a:r>
          </a:p>
          <a:p>
            <a:r>
              <a:rPr lang="fi-FI" sz="2000">
                <a:solidFill>
                  <a:schemeClr val="bg1"/>
                </a:solidFill>
              </a:rPr>
              <a:t>POTILAAN SAIRAUS VAIKUTTAA</a:t>
            </a:r>
          </a:p>
          <a:p>
            <a:r>
              <a:rPr lang="fi-FI" sz="2000">
                <a:solidFill>
                  <a:schemeClr val="bg1"/>
                </a:solidFill>
              </a:rPr>
              <a:t>TYÖNTEKIJÄN OMA AHDISTUS VOI KERTOA AUTTAMISSUHTEEN LIIALLISESTA INTENSIIVISUUDESTA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fi-FI" sz="7400">
                <a:solidFill>
                  <a:schemeClr val="bg1"/>
                </a:solidFill>
              </a:rPr>
              <a:t>Vastustus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ON LUONNOLLISTA MUUTOSTILANTEISSA, SEKÄ SAIRASTUESSA ETTÄ TERVEHTYESSÄ</a:t>
            </a:r>
          </a:p>
          <a:p>
            <a:r>
              <a:rPr lang="fi-FI" sz="2000">
                <a:solidFill>
                  <a:schemeClr val="bg1"/>
                </a:solidFill>
              </a:rPr>
              <a:t>VOI OLLA AVOINTA TAI TIEDOSTAMATONTA</a:t>
            </a:r>
          </a:p>
          <a:p>
            <a:r>
              <a:rPr lang="fi-FI" sz="2000">
                <a:solidFill>
                  <a:schemeClr val="bg1"/>
                </a:solidFill>
              </a:rPr>
              <a:t>TÄRKEIDEN ASIOIDEN UNOHTELUA, TAANTUMISTA KUN KÄSITELLÄÄN VAIKEITA ASIOITA</a:t>
            </a:r>
          </a:p>
          <a:p>
            <a:r>
              <a:rPr lang="fi-FI" sz="2000">
                <a:solidFill>
                  <a:schemeClr val="bg1"/>
                </a:solidFill>
              </a:rPr>
              <a:t>VASTUSTUSTA TULEE KUNNIOITTAA</a:t>
            </a:r>
          </a:p>
        </p:txBody>
      </p:sp>
    </p:spTree>
    <p:extLst>
      <p:ext uri="{BB962C8B-B14F-4D97-AF65-F5344CB8AC3E}">
        <p14:creationId xmlns:p14="http://schemas.microsoft.com/office/powerpoint/2010/main" val="927765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fi-FI" sz="8000">
                <a:solidFill>
                  <a:schemeClr val="bg1"/>
                </a:solidFill>
              </a:rPr>
              <a:t>Torjunta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SYVEMMÄLTÄ TULEVAA</a:t>
            </a:r>
          </a:p>
          <a:p>
            <a:r>
              <a:rPr lang="fi-FI" sz="2000">
                <a:solidFill>
                  <a:schemeClr val="bg1"/>
                </a:solidFill>
              </a:rPr>
              <a:t>VOI OLLA ESIM. HYVIN EPÄREALISTISIA KUVITELMIA ITSESTÄ, TULEVAISUUDESTA, SAIRAUDENTUNNOTTOMUUTTA</a:t>
            </a:r>
          </a:p>
        </p:txBody>
      </p:sp>
    </p:spTree>
    <p:extLst>
      <p:ext uri="{BB962C8B-B14F-4D97-AF65-F5344CB8AC3E}">
        <p14:creationId xmlns:p14="http://schemas.microsoft.com/office/powerpoint/2010/main" val="3043463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fi-FI" sz="5000">
                <a:solidFill>
                  <a:schemeClr val="bg1"/>
                </a:solidFill>
              </a:rPr>
              <a:t>Konfrontaatio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OSOITTAMISTA, HUOMION KIINNITTÄMISTÄ TOISTUVIIN TAPOIHIN TOIMIA, KOKEA</a:t>
            </a:r>
          </a:p>
          <a:p>
            <a:r>
              <a:rPr lang="fi-FI" sz="2000">
                <a:solidFill>
                  <a:schemeClr val="bg1"/>
                </a:solidFill>
              </a:rPr>
              <a:t>VAATII PITKÄN HOITOSUHTEEN</a:t>
            </a:r>
          </a:p>
        </p:txBody>
      </p:sp>
    </p:spTree>
    <p:extLst>
      <p:ext uri="{BB962C8B-B14F-4D97-AF65-F5344CB8AC3E}">
        <p14:creationId xmlns:p14="http://schemas.microsoft.com/office/powerpoint/2010/main" val="1354810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fi-FI" sz="6200">
                <a:solidFill>
                  <a:schemeClr val="bg1"/>
                </a:solidFill>
              </a:rPr>
              <a:t>Klarifikaatio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SELVENTÄMINEN</a:t>
            </a:r>
          </a:p>
          <a:p>
            <a:r>
              <a:rPr lang="fi-FI" sz="2000">
                <a:solidFill>
                  <a:schemeClr val="bg1"/>
                </a:solidFill>
              </a:rPr>
              <a:t>KÄYTTÄYTYMISEN JÄSENTÄMINEN</a:t>
            </a:r>
          </a:p>
        </p:txBody>
      </p:sp>
    </p:spTree>
    <p:extLst>
      <p:ext uri="{BB962C8B-B14F-4D97-AF65-F5344CB8AC3E}">
        <p14:creationId xmlns:p14="http://schemas.microsoft.com/office/powerpoint/2010/main" val="143414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Graphic 212">
            <a:extLst>
              <a:ext uri="{FF2B5EF4-FFF2-40B4-BE49-F238E27FC236}">
                <a16:creationId xmlns:a16="http://schemas.microsoft.com/office/drawing/2014/main" id="{55C61911-45B2-48BF-AC7A-1EB579B42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2" name="Graphic 212">
            <a:extLst>
              <a:ext uri="{FF2B5EF4-FFF2-40B4-BE49-F238E27FC236}">
                <a16:creationId xmlns:a16="http://schemas.microsoft.com/office/drawing/2014/main" id="{2DE4D4CE-6DAE-4A05-BE5B-6BCE3F4EC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95F125D-50A9-4D50-876F-C00D7F51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7" y="1264801"/>
            <a:ext cx="4114571" cy="4296387"/>
          </a:xfrm>
        </p:spPr>
        <p:txBody>
          <a:bodyPr>
            <a:normAutofit/>
          </a:bodyPr>
          <a:lstStyle/>
          <a:p>
            <a:pPr algn="ctr"/>
            <a:r>
              <a:rPr lang="fi-FI" sz="4100">
                <a:solidFill>
                  <a:schemeClr val="bg1"/>
                </a:solidFill>
              </a:rPr>
              <a:t>HOITOSUHDE ON YHTEISTYÖSUHDE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8CB1D39-68D4-4372-BF3B-2A33A7495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10C23D31-5B0A-4956-A59F-A24F57D2A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C6FC6E-4AAF-4628-B7E5-85DF9D32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4E7ECC-727F-4E8B-8581-062A5B27A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345827"/>
            <a:ext cx="5217173" cy="4351338"/>
          </a:xfrm>
        </p:spPr>
        <p:txBody>
          <a:bodyPr>
            <a:normAutofit/>
          </a:bodyPr>
          <a:lstStyle/>
          <a:p>
            <a:r>
              <a:rPr lang="fi-FI" sz="2400">
                <a:solidFill>
                  <a:schemeClr val="bg1"/>
                </a:solidFill>
              </a:rPr>
              <a:t>LÄHTÖKOHTANA ASIAKKAAN OMAT TARPEET JA HALU KUNTOUTUA</a:t>
            </a:r>
          </a:p>
          <a:p>
            <a:r>
              <a:rPr lang="fi-FI" sz="2400">
                <a:solidFill>
                  <a:schemeClr val="bg1"/>
                </a:solidFill>
              </a:rPr>
              <a:t>ASIAKAS JA HOITAJA LAATIVAT YHDESSÄ HOITO- JA KUNTOUTUSSUUNNITELMAN HYÖDYNTÄEN MONIAMMATILLISTA TYÖRYHMÄÄ</a:t>
            </a:r>
          </a:p>
          <a:p>
            <a:r>
              <a:rPr lang="fi-FI" sz="2400">
                <a:solidFill>
                  <a:schemeClr val="bg1"/>
                </a:solidFill>
              </a:rPr>
              <a:t>PAKON KÄYTÖSSÄ EI SAA OLLA MIELIVALTAA</a:t>
            </a:r>
          </a:p>
          <a:p>
            <a:r>
              <a:rPr lang="fi-FI" sz="2400">
                <a:solidFill>
                  <a:schemeClr val="bg1"/>
                </a:solidFill>
              </a:rPr>
              <a:t>KESKEISTÄ ON LUOTTAMUS JA TURVALLISUUS</a:t>
            </a:r>
          </a:p>
        </p:txBody>
      </p:sp>
      <p:grpSp>
        <p:nvGrpSpPr>
          <p:cNvPr id="22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148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Graphic 212">
            <a:extLst>
              <a:ext uri="{FF2B5EF4-FFF2-40B4-BE49-F238E27FC236}">
                <a16:creationId xmlns:a16="http://schemas.microsoft.com/office/drawing/2014/main" id="{55C61911-45B2-48BF-AC7A-1EB579B42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2" name="Graphic 212">
            <a:extLst>
              <a:ext uri="{FF2B5EF4-FFF2-40B4-BE49-F238E27FC236}">
                <a16:creationId xmlns:a16="http://schemas.microsoft.com/office/drawing/2014/main" id="{2DE4D4CE-6DAE-4A05-BE5B-6BCE3F4EC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B9AB5C-C041-464C-B6F2-DD259FCA9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7" y="1264801"/>
            <a:ext cx="4114571" cy="4296387"/>
          </a:xfrm>
        </p:spPr>
        <p:txBody>
          <a:bodyPr>
            <a:normAutofit/>
          </a:bodyPr>
          <a:lstStyle/>
          <a:p>
            <a:pPr algn="ctr"/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8CB1D39-68D4-4372-BF3B-2A33A7495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10C23D31-5B0A-4956-A59F-A24F57D2A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C6FC6E-4AAF-4628-B7E5-85DF9D32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75E934-3021-4F15-96B2-F75E18698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345827"/>
            <a:ext cx="5217173" cy="4351338"/>
          </a:xfrm>
        </p:spPr>
        <p:txBody>
          <a:bodyPr>
            <a:normAutofit/>
          </a:bodyPr>
          <a:lstStyle/>
          <a:p>
            <a:r>
              <a:rPr lang="fi-FI" sz="2600">
                <a:solidFill>
                  <a:schemeClr val="bg1"/>
                </a:solidFill>
              </a:rPr>
              <a:t>DIALOGISUUS JA KUUNTELEMINEN</a:t>
            </a:r>
          </a:p>
          <a:p>
            <a:r>
              <a:rPr lang="fi-FI" sz="2600">
                <a:solidFill>
                  <a:schemeClr val="bg1"/>
                </a:solidFill>
              </a:rPr>
              <a:t>LÄSNÄOLO</a:t>
            </a:r>
          </a:p>
          <a:p>
            <a:r>
              <a:rPr lang="fi-FI" sz="2600">
                <a:solidFill>
                  <a:schemeClr val="bg1"/>
                </a:solidFill>
              </a:rPr>
              <a:t>HVAINNOINTI</a:t>
            </a:r>
          </a:p>
          <a:p>
            <a:r>
              <a:rPr lang="fi-FI" sz="2600">
                <a:solidFill>
                  <a:schemeClr val="bg1"/>
                </a:solidFill>
              </a:rPr>
              <a:t>HUOLENPITO</a:t>
            </a:r>
          </a:p>
          <a:p>
            <a:r>
              <a:rPr lang="fi-FI" sz="2600">
                <a:solidFill>
                  <a:schemeClr val="bg1"/>
                </a:solidFill>
              </a:rPr>
              <a:t>OHJAAMINEN</a:t>
            </a:r>
          </a:p>
          <a:p>
            <a:r>
              <a:rPr lang="fi-FI" sz="2600">
                <a:solidFill>
                  <a:schemeClr val="bg1"/>
                </a:solidFill>
              </a:rPr>
              <a:t>YHDESSÄ TEKEMINEN</a:t>
            </a:r>
          </a:p>
          <a:p>
            <a:r>
              <a:rPr lang="fi-FI" sz="2600">
                <a:solidFill>
                  <a:schemeClr val="bg1"/>
                </a:solidFill>
              </a:rPr>
              <a:t>VOIMAVARALÄHTÖISYYS</a:t>
            </a:r>
          </a:p>
          <a:p>
            <a:r>
              <a:rPr lang="fi-FI" sz="2600">
                <a:solidFill>
                  <a:schemeClr val="bg1"/>
                </a:solidFill>
              </a:rPr>
              <a:t>EMPATIA</a:t>
            </a:r>
          </a:p>
          <a:p>
            <a:r>
              <a:rPr lang="fi-FI" sz="2600">
                <a:solidFill>
                  <a:schemeClr val="bg1"/>
                </a:solidFill>
              </a:rPr>
              <a:t>KOKNAISVALTAISUUS</a:t>
            </a:r>
          </a:p>
        </p:txBody>
      </p:sp>
      <p:grpSp>
        <p:nvGrpSpPr>
          <p:cNvPr id="22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2788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24D88A-B42B-4225-846C-DC87B8FCF0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1. Alku/tutustumisvaihe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7D83099-6B2A-4A55-83EA-9D908D5009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4437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23491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fi-FI" sz="3700">
                <a:solidFill>
                  <a:schemeClr val="bg1"/>
                </a:solidFill>
              </a:rPr>
              <a:t>2. Hoitosuhteessa olo/työskentelyvaihe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VOI KESTÄÄ MUUTAMASTA TUNNISTA USEISIIN VUOSIIN</a:t>
            </a:r>
          </a:p>
          <a:p>
            <a:r>
              <a:rPr lang="fi-FI" sz="2000">
                <a:solidFill>
                  <a:schemeClr val="bg1"/>
                </a:solidFill>
              </a:rPr>
              <a:t>LUOTTAMUS ON SYNTYNYT</a:t>
            </a:r>
          </a:p>
          <a:p>
            <a:r>
              <a:rPr lang="fi-FI" sz="2000">
                <a:solidFill>
                  <a:schemeClr val="bg1"/>
                </a:solidFill>
              </a:rPr>
              <a:t>VOI OLLA HYVIN SYMBIOOTTINEN</a:t>
            </a:r>
          </a:p>
          <a:p>
            <a:r>
              <a:rPr lang="fi-FI" sz="2000">
                <a:solidFill>
                  <a:schemeClr val="bg1"/>
                </a:solidFill>
              </a:rPr>
              <a:t>HOITAJAN HUOLENPITO ELI HOLDING/HOITOSUHDEKESKUSTELUT</a:t>
            </a:r>
          </a:p>
          <a:p>
            <a:r>
              <a:rPr lang="fi-FI" sz="2000">
                <a:solidFill>
                  <a:schemeClr val="bg1"/>
                </a:solidFill>
              </a:rPr>
              <a:t>HOITOSOPIMUS</a:t>
            </a:r>
          </a:p>
          <a:p>
            <a:r>
              <a:rPr lang="fi-FI" sz="2000">
                <a:solidFill>
                  <a:schemeClr val="bg1"/>
                </a:solidFill>
              </a:rPr>
              <a:t>HOITAJA ON ASIANTUNTIJA</a:t>
            </a:r>
          </a:p>
          <a:p>
            <a:r>
              <a:rPr lang="fi-FI" sz="2000">
                <a:solidFill>
                  <a:schemeClr val="bg1"/>
                </a:solidFill>
              </a:rPr>
              <a:t>HOITOSUUNNITELMAN TEKO JA HOIDON ARVIOINTI</a:t>
            </a:r>
          </a:p>
          <a:p>
            <a:r>
              <a:rPr lang="fi-FI" sz="2000">
                <a:solidFill>
                  <a:schemeClr val="bg1"/>
                </a:solidFill>
              </a:rPr>
              <a:t>PERHE JA VERKOSTOTAPAAMISET/MONIAMMATILLISEN TIIMIN HYÖDYNTÄMINEN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6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fi-FI">
                <a:solidFill>
                  <a:schemeClr val="bg1"/>
                </a:solidFill>
              </a:rPr>
              <a:t>3. Lopetusvaihe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KAHDENKESKISIÄ KESKUSTELUJA HARVENNETAAN JA KEVENNETÄÄN JA NIISSÄ LUODAAN NÄKYMÄ TULEVAISUUTEEN</a:t>
            </a:r>
          </a:p>
          <a:p>
            <a:r>
              <a:rPr lang="fi-FI" sz="2000">
                <a:solidFill>
                  <a:schemeClr val="bg1"/>
                </a:solidFill>
              </a:rPr>
              <a:t>KERRATAAN, MITÄ ON TAPAHTUNUT (RAJOITUKSET JA ERISTÄMISET KÄYDÄÄN LÄPI)</a:t>
            </a:r>
          </a:p>
          <a:p>
            <a:r>
              <a:rPr lang="fi-FI" sz="2000">
                <a:solidFill>
                  <a:schemeClr val="bg1"/>
                </a:solidFill>
              </a:rPr>
              <a:t>PUHUTAAN POTILAAN KOTIUTUMISEEN LIITTYVISTÄ TOIVEISTA, PELOISTA…</a:t>
            </a:r>
          </a:p>
          <a:p>
            <a:r>
              <a:rPr lang="fi-FI" sz="2000">
                <a:solidFill>
                  <a:schemeClr val="bg1"/>
                </a:solidFill>
              </a:rPr>
              <a:t>JATKOHOIDON SUUNNITTELU</a:t>
            </a:r>
          </a:p>
          <a:p>
            <a:r>
              <a:rPr lang="fi-FI" sz="2000">
                <a:solidFill>
                  <a:schemeClr val="bg1"/>
                </a:solidFill>
              </a:rPr>
              <a:t>SOVITAAN SIITÄKIN, MITEN TOIMITAAN, KUN TÖRMÄTÄÄN EPÄVIRALLISESTI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fi-FI">
                <a:solidFill>
                  <a:schemeClr val="bg1"/>
                </a:solidFill>
              </a:rPr>
              <a:t>Transferenssi = tunteen siirto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ON KESKEISTÄ HOITOSUHTEESSA</a:t>
            </a:r>
          </a:p>
          <a:p>
            <a:r>
              <a:rPr lang="fi-FI" sz="2000">
                <a:solidFill>
                  <a:schemeClr val="bg1"/>
                </a:solidFill>
              </a:rPr>
              <a:t>TAPAHTUU KAIKKIALLA IHMISTEN VÄLILLÄ</a:t>
            </a:r>
          </a:p>
          <a:p>
            <a:r>
              <a:rPr lang="fi-FI" sz="2000">
                <a:solidFill>
                  <a:schemeClr val="bg1"/>
                </a:solidFill>
              </a:rPr>
              <a:t>ENSIVAIKUTELMA PERUSTUU TRANSFERENSSIIN (ULKONÄKÖ, PUHETYYLI, PUKEUTUMINEN YMS.)</a:t>
            </a:r>
          </a:p>
          <a:p>
            <a:r>
              <a:rPr lang="fi-FI" sz="2000">
                <a:solidFill>
                  <a:schemeClr val="bg1"/>
                </a:solidFill>
              </a:rPr>
              <a:t>VAIKKA HOITAJA TUNNISTAISI JOUTUVANSA ERILAISTEN TRANSFERENSSIEN KOHTEEKSI, NIITÄ EI PIDÄ TULKITA POTILAALLE</a:t>
            </a:r>
          </a:p>
          <a:p>
            <a:r>
              <a:rPr lang="fi-FI" sz="2000">
                <a:solidFill>
                  <a:schemeClr val="bg1"/>
                </a:solidFill>
              </a:rPr>
              <a:t>=&gt; POIKKEUKSENA TILANNE, JOSSA VAHVA NEGATIIVINEN TRANSFERENSSI UHKAA KATKAISTA HOITOSUHTEEN</a:t>
            </a:r>
          </a:p>
          <a:p>
            <a:r>
              <a:rPr lang="fi-FI" sz="2000">
                <a:solidFill>
                  <a:schemeClr val="bg1"/>
                </a:solidFill>
              </a:rPr>
              <a:t>=&gt; TYÖNOHJAUKSESSA SELVITETTÄVÄ MIHIN SE PERUSTUU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60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endParaRPr lang="fi-FI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K. ACHTE ”TRANSFERENSSILLA TARKOITETAAN KEHITYSVUOSIEN OBJEKTISUHTEISIIN LIITTYNEIDEN ASENTEIDEN, TUNTEIDEN, MIELIKUVIEN JA PELKOJEN TIEDOSTAMATONTA SIIRTÄMISTÄ NYKYHETKEN IHMISSUHTEITA KOSKEVAKSI.”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59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endParaRPr lang="fi-FI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POSITIIVINEN JA NEGATIIVINEN TRANSFERENSSI VAIHTELEVAT HOITOSUHTEESSA</a:t>
            </a:r>
          </a:p>
          <a:p>
            <a:r>
              <a:rPr lang="fi-FI" sz="2000">
                <a:solidFill>
                  <a:schemeClr val="bg1"/>
                </a:solidFill>
              </a:rPr>
              <a:t>HOITAJAN KYETTÄVÄ VASTUSTAMAAN ERILAISIA TUNTEITA</a:t>
            </a:r>
          </a:p>
          <a:p>
            <a:r>
              <a:rPr lang="fi-FI" sz="2000">
                <a:solidFill>
                  <a:schemeClr val="bg1"/>
                </a:solidFill>
              </a:rPr>
              <a:t>TUNTEILLE OLTAVA TILAA, YMMÄRRYSTÄ</a:t>
            </a:r>
          </a:p>
          <a:p>
            <a:r>
              <a:rPr lang="fi-FI" sz="2000">
                <a:solidFill>
                  <a:schemeClr val="bg1"/>
                </a:solidFill>
              </a:rPr>
              <a:t>HOITAJASSA VOI HERÄTÄ NS. VASTATRANSFERENSSI (HOITAJAN OMAT LAPSUUDENAIKAISET OBJEKTIT). NE TULEE YMMÄRTÄÄ, VOIVAT MUUTOIN OLLA ESTE HOITOSUHTEESSA</a:t>
            </a:r>
          </a:p>
          <a:p>
            <a:r>
              <a:rPr lang="fi-FI" sz="2000">
                <a:solidFill>
                  <a:schemeClr val="bg1"/>
                </a:solidFill>
              </a:rPr>
              <a:t>VOIMAKKAIDEN TRANSFERENSSIEN VUOKSI KAIKKI HOITOSUHTEET EIVÄT TOIMI HYVIN.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1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427</Words>
  <Application>Microsoft Office PowerPoint</Application>
  <PresentationFormat>Laajakuva</PresentationFormat>
  <Paragraphs>77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HOITOSUHTEEN VAIHEET JA SIIHEN VAIKUTTAVAT TEKIJÄT</vt:lpstr>
      <vt:lpstr>HOITOSUHDE ON YHTEISTYÖSUHDE</vt:lpstr>
      <vt:lpstr>PowerPoint-esitys</vt:lpstr>
      <vt:lpstr>1. Alku/tutustumisvaihe</vt:lpstr>
      <vt:lpstr>2. Hoitosuhteessa olo/työskentelyvaihe</vt:lpstr>
      <vt:lpstr>3. Lopetusvaihe</vt:lpstr>
      <vt:lpstr>Transferenssi = tunteen siirto</vt:lpstr>
      <vt:lpstr>PowerPoint-esitys</vt:lpstr>
      <vt:lpstr>PowerPoint-esitys</vt:lpstr>
      <vt:lpstr>Distanssi = Välimatka</vt:lpstr>
      <vt:lpstr>PowerPoint-esitys</vt:lpstr>
      <vt:lpstr>Vastustus</vt:lpstr>
      <vt:lpstr>Torjunta</vt:lpstr>
      <vt:lpstr>Konfrontaatio</vt:lpstr>
      <vt:lpstr>Klarifikaatio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HOITOSUHTEEN VAIHEET JA SIIHEN VAIKUTTAVAT TEKIJÄT</dc:title>
  <dc:creator>sari horppu</dc:creator>
  <cp:lastModifiedBy>Horppu Sari</cp:lastModifiedBy>
  <cp:revision>12</cp:revision>
  <dcterms:created xsi:type="dcterms:W3CDTF">2014-08-10T12:40:46Z</dcterms:created>
  <dcterms:modified xsi:type="dcterms:W3CDTF">2022-02-10T10:47:13Z</dcterms:modified>
</cp:coreProperties>
</file>