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65" r:id="rId6"/>
    <p:sldId id="266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9" r:id="rId15"/>
    <p:sldId id="270" r:id="rId16"/>
    <p:sldId id="271" r:id="rId17"/>
    <p:sldId id="268" r:id="rId18"/>
    <p:sldId id="273" r:id="rId19"/>
    <p:sldId id="274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37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91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251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344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860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0920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763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02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65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52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4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99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16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75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18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25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EF702-8352-4A63-A2B0-3339CDBB0EF7}" type="datetimeFigureOut">
              <a:rPr lang="fi-FI" smtClean="0"/>
              <a:t>13.8.2021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44E9FB0-4691-4DFE-B659-71ED2887CD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074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vslk.fi/uploads/files/Sisarussuhteen_roolikartta._Kasikirja_sisarussuhteiden_tarkasteluun_29.11.2019_ip.pdf" TargetMode="External"/><Relationship Id="rId2" Type="http://schemas.openxmlformats.org/officeDocument/2006/relationships/hyperlink" Target="https://vslk.fi/uploads/files/519352_Roolikartta_verkkojulkaisu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seus.fi/bitstream/handle/10024/65622/Kytonen_Pauliina.pdf;jsessionid=28C8575E66FCAB1DAB3CB7598E4BAEEB?sequence=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ingskills.fi/lapset-nuoret-ja-perheet/" TargetMode="External"/><Relationship Id="rId2" Type="http://schemas.openxmlformats.org/officeDocument/2006/relationships/hyperlink" Target="https://www.pelastakaalapset.fi/digisosiaalityo/sovellukset-sosiaalityon-tukena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8884CC-7014-4981-BA32-88A2DE46CA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Perhetyön menetelmät ja välineet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65B14DC-4AB8-4529-903A-F221F96BBC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LAPHE</a:t>
            </a:r>
          </a:p>
        </p:txBody>
      </p:sp>
    </p:spTree>
    <p:extLst>
      <p:ext uri="{BB962C8B-B14F-4D97-AF65-F5344CB8AC3E}">
        <p14:creationId xmlns:p14="http://schemas.microsoft.com/office/powerpoint/2010/main" val="2275155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A3B61F-01BB-45EA-A185-EB729506B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Perhetyön 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12D099-D30D-41EF-B858-5AAD67C69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Perhetyön menetelmät ovat perheiden kanssa työskentelyä ohjaavia/helpottavia toimintatapoja, joita sovelletaan kentällä. </a:t>
            </a:r>
          </a:p>
          <a:p>
            <a:r>
              <a:rPr lang="fi-FI" dirty="0"/>
              <a:t>Menetelmä voi olla myös jokin ideologia tai näkökulma, joka auttaa työntekijää näkemään perheitä tai itseään työntekijänä uudelta kannalta. </a:t>
            </a:r>
          </a:p>
          <a:p>
            <a:r>
              <a:rPr lang="fi-FI" dirty="0"/>
              <a:t>Menetelmän valintaan vaikuttavat perheen tarpeet, tavoitteet ja elämäntilanne, työntekijän ammatillinen kiinnostus ja osaaminen, oma persoona sekä käytettävissä olevat resurssit</a:t>
            </a:r>
          </a:p>
          <a:p>
            <a:r>
              <a:rPr lang="fi-FI" dirty="0"/>
              <a:t> Hyvätkin työkalut ovat hyödyttömiä ilman aitoa kiinnostusta ja välittämistä</a:t>
            </a:r>
          </a:p>
        </p:txBody>
      </p:sp>
    </p:spTree>
    <p:extLst>
      <p:ext uri="{BB962C8B-B14F-4D97-AF65-F5344CB8AC3E}">
        <p14:creationId xmlns:p14="http://schemas.microsoft.com/office/powerpoint/2010/main" val="2650590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0423AF-6B30-4CDE-8065-42E39E2A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Menetelmiä tilanteen arvioimiseksi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957396-9AB6-43D2-A121-01B8805C3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5680" y="2133600"/>
            <a:ext cx="9238932" cy="3777622"/>
          </a:xfrm>
        </p:spPr>
        <p:txBody>
          <a:bodyPr/>
          <a:lstStyle/>
          <a:p>
            <a:r>
              <a:rPr lang="fi-FI" dirty="0"/>
              <a:t>Tilanteen arviointi tehdään yhteistyössä</a:t>
            </a:r>
          </a:p>
          <a:p>
            <a:r>
              <a:rPr lang="fi-FI" dirty="0"/>
              <a:t>Tärkeää on nostaa oikeat huolenaiheet esiin</a:t>
            </a:r>
          </a:p>
          <a:p>
            <a:r>
              <a:rPr lang="fi-FI" dirty="0"/>
              <a:t>Havainnointi on tärkeä perhetyön menetelmä</a:t>
            </a:r>
          </a:p>
          <a:p>
            <a:pPr lvl="1"/>
            <a:r>
              <a:rPr lang="fi-FI" dirty="0" smtClean="0"/>
              <a:t>Havainnoinnin </a:t>
            </a:r>
            <a:r>
              <a:rPr lang="fi-FI" dirty="0"/>
              <a:t>kohteena on erityisesti vanhemman ja lapsen välinen vuorovaikutus</a:t>
            </a:r>
          </a:p>
          <a:p>
            <a:pPr lvl="1"/>
            <a:r>
              <a:rPr lang="fi-FI" dirty="0" smtClean="0"/>
              <a:t>Havainnointi </a:t>
            </a:r>
            <a:r>
              <a:rPr lang="fi-FI" dirty="0"/>
              <a:t>on haastavaa ja aina osittain tulkinnanvaraista</a:t>
            </a:r>
          </a:p>
          <a:p>
            <a:pPr lvl="1"/>
            <a:r>
              <a:rPr lang="fi-FI" dirty="0"/>
              <a:t>Tulkinta voi myös olla väärä, eikä kukaan havainnoitsija ole erehtymätön</a:t>
            </a:r>
          </a:p>
          <a:p>
            <a:pPr lvl="1"/>
            <a:r>
              <a:rPr lang="fi-FI" dirty="0"/>
              <a:t>Havainnointiin vaikuttavat mm. ennakko-odotukset, vireystila ja oma elämäntilanne</a:t>
            </a:r>
          </a:p>
          <a:p>
            <a:pPr lvl="1"/>
            <a:r>
              <a:rPr lang="fi-FI" dirty="0"/>
              <a:t>Ennen havainnointia tulee päättää, mihin huomion kiinnittää</a:t>
            </a:r>
          </a:p>
          <a:p>
            <a:pPr lvl="1"/>
            <a:r>
              <a:rPr lang="fi-FI" dirty="0"/>
              <a:t>Sanojen, eleiden, kehonkielen ja toiminnan havainnointi tärkeää</a:t>
            </a:r>
          </a:p>
          <a:p>
            <a:pPr lvl="1"/>
            <a:r>
              <a:rPr lang="fi-FI" dirty="0"/>
              <a:t>Tärkeää oppia kirjaamaan havainnot niin, että asiakas voi ymmärtää kirjaukset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4830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15276-3F00-4D74-B180-B67488757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Kuuleminen ja haastattelu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A79DB3-EDD5-46FE-8D02-E4908E895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Tilanteen arviointia tehtäessä on asioita kysyttävä perheeltä myös suoraan</a:t>
            </a:r>
          </a:p>
          <a:p>
            <a:r>
              <a:rPr lang="fi-FI" dirty="0"/>
              <a:t>Tärkeä miettiä, keitä on </a:t>
            </a:r>
            <a:r>
              <a:rPr lang="fi-FI" dirty="0" smtClean="0"/>
              <a:t>paikalla</a:t>
            </a:r>
            <a:r>
              <a:rPr lang="fi-FI" dirty="0"/>
              <a:t>, kun tiettyjä kysymyksiä esitetään</a:t>
            </a:r>
          </a:p>
          <a:p>
            <a:r>
              <a:rPr lang="fi-FI" dirty="0"/>
              <a:t>Esim. vanhemman läsnäolo voi vaikuttaa lapsen vastauksiin</a:t>
            </a:r>
          </a:p>
          <a:p>
            <a:r>
              <a:rPr lang="fi-FI" dirty="0"/>
              <a:t>On tärkeää kuulla, mitä asiakas oikeasti sanoo, eikä asettaa asiakkaan puheisiin omia näkemyksiä</a:t>
            </a:r>
          </a:p>
          <a:p>
            <a:r>
              <a:rPr lang="fi-FI" dirty="0"/>
              <a:t>Äänenpaino, sanavalinnat ja viestin pienet osat on tärkeä huomata</a:t>
            </a:r>
          </a:p>
          <a:p>
            <a:r>
              <a:rPr lang="fi-FI" dirty="0"/>
              <a:t>Hyvä valmistautuminen haastatteluun on tärkeää</a:t>
            </a:r>
          </a:p>
          <a:p>
            <a:r>
              <a:rPr lang="fi-FI" dirty="0"/>
              <a:t>Valmiit kyselylomakkeet ovat hyviä apuvälineitä</a:t>
            </a:r>
          </a:p>
          <a:p>
            <a:r>
              <a:rPr lang="fi-FI" dirty="0"/>
              <a:t>Käytä paljon avoimia ja tarkentavia kysymyksiä, vältä johdattelevia kysymyksiä (onhan, eihän, eikö niin)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6517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A7535F-8EAB-4E58-A116-CE1FF9892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Tavoitekeskustelu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EE815D-2BC9-4D02-A452-E30BACFBF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Perheen tilanteen kartoituksen jälkeen laaditaan perheelle tavoitteet</a:t>
            </a:r>
          </a:p>
          <a:p>
            <a:r>
              <a:rPr lang="fi-FI" dirty="0"/>
              <a:t>Tavoitteet laaditaan perheen toiveiden ja tarpeiden pohjalta</a:t>
            </a:r>
          </a:p>
          <a:p>
            <a:r>
              <a:rPr lang="fi-FI" dirty="0"/>
              <a:t>Tavoitteet ovat realistisia, saavutettavissa olevia, konkreettisia ja merkittäviä</a:t>
            </a:r>
          </a:p>
          <a:p>
            <a:r>
              <a:rPr lang="fi-FI" dirty="0"/>
              <a:t>Tavoitteet laaditaan positiiviseen muotoon, ei niin että jostain pitäisi päästä eroon, esim. perhe syö päivittäin lounaan yhdessä ruokapöydän ääressä</a:t>
            </a:r>
          </a:p>
          <a:p>
            <a:r>
              <a:rPr lang="fi-FI" dirty="0"/>
              <a:t>Pienetkin positiiviset muutokset tehdään näkyviksi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9823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F3ED1-69EE-41CC-BDA7-F1EBF754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Voimavaraistava</a:t>
            </a:r>
            <a:r>
              <a:rPr lang="fi-FI" dirty="0"/>
              <a:t> keskustelu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804804-1AF3-4D6E-87FB-ACC962528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Keskitytään asiakkaan voimavaroihin, taitoihin ja tarpeisiin ongelmien sijaan</a:t>
            </a:r>
          </a:p>
          <a:p>
            <a:r>
              <a:rPr lang="fi-FI" dirty="0"/>
              <a:t>Tavoitteena asiakkaan tai perheen omanarvontunteen ja yhteisösuhteiden vahvistaminen </a:t>
            </a:r>
          </a:p>
          <a:p>
            <a:r>
              <a:rPr lang="fi-FI" dirty="0"/>
              <a:t>Yhdessä asiakasperheen kanssa pyritään löytämään voimavaroja perheen eri jäsenistä, perheestä kokonaisuutena, sen ystäväpiiristä ja läheisistä ihmisistä. </a:t>
            </a:r>
          </a:p>
          <a:p>
            <a:r>
              <a:rPr lang="fi-FI" dirty="0"/>
              <a:t>Nähdään perhe oman elämänsä asiantuntijana</a:t>
            </a:r>
          </a:p>
          <a:p>
            <a:r>
              <a:rPr lang="fi-FI" dirty="0"/>
              <a:t>Yhdessä perheen kanssa luodaan suunnitelmia ja tehdään päätöksiä</a:t>
            </a:r>
          </a:p>
        </p:txBody>
      </p:sp>
    </p:spTree>
    <p:extLst>
      <p:ext uri="{BB962C8B-B14F-4D97-AF65-F5344CB8AC3E}">
        <p14:creationId xmlns:p14="http://schemas.microsoft.com/office/powerpoint/2010/main" val="2485806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7FB146-1DD0-4E2A-BCFF-E06083695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Verkostoyhteistyö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8999AD-CCD2-4865-8033-67FE1B12A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Verkostolla tarkoitetaan niin moniammatillista ryhmään kuin perheen henkilökohtaisiakin verkostoja</a:t>
            </a:r>
          </a:p>
          <a:p>
            <a:r>
              <a:rPr lang="fi-FI" dirty="0"/>
              <a:t>Menetelminä mm. </a:t>
            </a:r>
          </a:p>
          <a:p>
            <a:pPr lvl="1"/>
            <a:r>
              <a:rPr lang="fi-FI" dirty="0"/>
              <a:t>Verkostokartta</a:t>
            </a:r>
          </a:p>
          <a:p>
            <a:pPr lvl="1"/>
            <a:r>
              <a:rPr lang="fi-FI" dirty="0"/>
              <a:t>Verkostotapaamiset</a:t>
            </a:r>
          </a:p>
          <a:p>
            <a:pPr lvl="1"/>
            <a:r>
              <a:rPr lang="fi-FI" dirty="0"/>
              <a:t>Huoli puheeksi –menetelmä</a:t>
            </a:r>
          </a:p>
          <a:p>
            <a:pPr lvl="1"/>
            <a:r>
              <a:rPr lang="fi-FI" dirty="0"/>
              <a:t>Vanhemmuuden roolikartta</a:t>
            </a:r>
          </a:p>
          <a:p>
            <a:pPr lvl="1"/>
            <a:r>
              <a:rPr lang="fi-FI" dirty="0"/>
              <a:t>Läheisneuvonpito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0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7F2757-A180-4003-9EC2-B4E68E895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852710"/>
            <a:ext cx="8911687" cy="1280890"/>
          </a:xfrm>
        </p:spPr>
        <p:txBody>
          <a:bodyPr/>
          <a:lstStyle/>
          <a:p>
            <a:r>
              <a:rPr lang="fi-FI" dirty="0"/>
              <a:t>Verkosto- ja roolikarttoihin tutustuminen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E1C59-AA07-4E6E-B4BA-EF9CB9483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Tee oma verkostokartta</a:t>
            </a:r>
          </a:p>
          <a:p>
            <a:r>
              <a:rPr lang="fi-FI" dirty="0"/>
              <a:t>Tee yksi valitsemistasi roolikartoista (parisuhteen, vanhemmuuden, itsenäistyvän nuoren, sisarussuhteenroolikartta</a:t>
            </a:r>
            <a:r>
              <a:rPr lang="fi-FI" dirty="0" smtClean="0"/>
              <a:t>)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vslk.fi/uploads/files/519352_Roolikartta_verkkojulkaisu.pdf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https://vslk.fi/uploads/files/Sisarussuhteen_roolikartta._Kasikirja_sisarussuhteiden_tarkasteluun_29.11.2019_ip.pdf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0947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6A8259-EFFF-45CD-9700-9438C99A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EE63BF-2274-428D-82F9-9401F4FC8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Perehtykää ryhmissä perheiden kanssa yhdessä käytettäviin perhetyön menetelmiin ja valmistautukaa esittelemään menetelmät muulle ryhmälle</a:t>
            </a:r>
          </a:p>
          <a:p>
            <a:pPr lvl="1"/>
            <a:r>
              <a:rPr lang="fi-FI" dirty="0"/>
              <a:t>Kotikäynti</a:t>
            </a:r>
          </a:p>
          <a:p>
            <a:pPr lvl="1"/>
            <a:r>
              <a:rPr lang="fi-FI" dirty="0" smtClean="0"/>
              <a:t>Dokumentointi (ei ehkä?)</a:t>
            </a:r>
            <a:endParaRPr lang="fi-FI" dirty="0"/>
          </a:p>
          <a:p>
            <a:pPr lvl="1"/>
            <a:r>
              <a:rPr lang="fi-FI" dirty="0"/>
              <a:t>Sosiaalinen ja kasvatuksellinen tuki arjessa</a:t>
            </a:r>
          </a:p>
          <a:p>
            <a:pPr lvl="1"/>
            <a:r>
              <a:rPr lang="fi-FI" dirty="0"/>
              <a:t>Kulttuurin ymmärtämiseen liittyvät menetelmät</a:t>
            </a:r>
          </a:p>
          <a:p>
            <a:pPr lvl="1"/>
            <a:endParaRPr lang="fi-FI" dirty="0">
              <a:hlinkClick r:id="rId2"/>
            </a:endParaRPr>
          </a:p>
          <a:p>
            <a:pPr lvl="1"/>
            <a:r>
              <a:rPr lang="fi-FI" dirty="0">
                <a:hlinkClick r:id="rId2"/>
              </a:rPr>
              <a:t>https://www.theseus.fi/bitstream/handle/10024/65622/Kytonen_Pauliina.pdf;jsessionid=28C8575E66FCAB1DAB3CB7598E4BAEEB?sequence=1</a:t>
            </a:r>
            <a:r>
              <a:rPr lang="fi-FI" dirty="0"/>
              <a:t> s. 37-50</a:t>
            </a:r>
          </a:p>
        </p:txBody>
      </p:sp>
    </p:spTree>
    <p:extLst>
      <p:ext uri="{BB962C8B-B14F-4D97-AF65-F5344CB8AC3E}">
        <p14:creationId xmlns:p14="http://schemas.microsoft.com/office/powerpoint/2010/main" val="546194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2CB840-CE07-4031-B97D-17CC1218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Perhetyön välineitä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2E4559-7A88-4EB2-BE1B-9D07BE1CC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5312229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Ajankäyttöympyrä</a:t>
            </a:r>
          </a:p>
          <a:p>
            <a:r>
              <a:rPr lang="fi-FI" dirty="0"/>
              <a:t>Sukupuu</a:t>
            </a:r>
          </a:p>
          <a:p>
            <a:r>
              <a:rPr lang="fi-FI" dirty="0"/>
              <a:t>Nallekortit</a:t>
            </a:r>
          </a:p>
          <a:p>
            <a:r>
              <a:rPr lang="fi-FI" dirty="0"/>
              <a:t>Voimavarakortit</a:t>
            </a:r>
          </a:p>
          <a:p>
            <a:r>
              <a:rPr lang="fi-FI" dirty="0"/>
              <a:t>Roolikartat</a:t>
            </a:r>
          </a:p>
          <a:p>
            <a:r>
              <a:rPr lang="fi-FI" dirty="0"/>
              <a:t>Valokuvien käyttö</a:t>
            </a:r>
          </a:p>
          <a:p>
            <a:r>
              <a:rPr lang="fi-FI" dirty="0"/>
              <a:t>Elämän tärkeät asiat –kortit</a:t>
            </a:r>
          </a:p>
          <a:p>
            <a:r>
              <a:rPr lang="fi-FI" dirty="0" err="1"/>
              <a:t>Sadutus</a:t>
            </a:r>
            <a:endParaRPr lang="fi-FI" dirty="0"/>
          </a:p>
          <a:p>
            <a:r>
              <a:rPr lang="fi-FI" dirty="0"/>
              <a:t>Leikki</a:t>
            </a:r>
          </a:p>
          <a:p>
            <a:r>
              <a:rPr lang="fi-FI" dirty="0"/>
              <a:t>Piirtäminen</a:t>
            </a:r>
          </a:p>
          <a:p>
            <a:r>
              <a:rPr lang="fi-FI" dirty="0" smtClean="0"/>
              <a:t>Digitaaliset ohjelmat (esim. </a:t>
            </a:r>
            <a:r>
              <a:rPr lang="fi-FI" dirty="0">
                <a:hlinkClick r:id="rId2"/>
              </a:rPr>
              <a:t>https://www.pelastakaalapset.fi/digisosiaalityo/sovellukset-sosiaalityon-tukena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)</a:t>
            </a:r>
            <a:endParaRPr lang="fi-FI" dirty="0"/>
          </a:p>
          <a:p>
            <a:endParaRPr lang="fi-FI" dirty="0"/>
          </a:p>
          <a:p>
            <a:r>
              <a:rPr lang="fi-FI" dirty="0"/>
              <a:t>Tehtävä: Valitse yksi </a:t>
            </a:r>
            <a:r>
              <a:rPr lang="fi-FI" dirty="0" smtClean="0"/>
              <a:t>menetelmä/työväline. </a:t>
            </a:r>
            <a:r>
              <a:rPr lang="fi-FI" dirty="0"/>
              <a:t>Hanki siitä tietoa ja valmistaudu esittelemään se </a:t>
            </a:r>
            <a:r>
              <a:rPr lang="fi-FI" dirty="0" smtClean="0"/>
              <a:t>muille, mielellään niin, että muut pääsevät osallistumaan itse toimintaan. Miten menetelmää käytetään? Mikä on menetelmän käytön tarkoitus?</a:t>
            </a:r>
            <a:endParaRPr lang="fi-FI" dirty="0"/>
          </a:p>
          <a:p>
            <a:r>
              <a:rPr lang="fi-FI" sz="1400" dirty="0">
                <a:hlinkClick r:id="rId3"/>
              </a:rPr>
              <a:t>https://www.livingskills.fi/lapset-nuoret-ja-perheet/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981700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2EBB1-6AC1-44DE-B36A-7EAFF8764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5A9277-9410-4767-8DE1-80F3425D9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Tehkää yhdestä valitsemastanne perhetyön välineestä/menetelmästä A4 –kokoinen esittely. Menetelmien esittelyt jaetaan kaikille ryhmäläisille omaan ”työkalupakkiin”. Kuvaa esittelyssä, millainen menetelmä on, mitä sillä tavoitellaan, kenelle menetelmä sopii ja mikä siinä on erityisen hyvää. </a:t>
            </a:r>
          </a:p>
        </p:txBody>
      </p:sp>
    </p:spTree>
    <p:extLst>
      <p:ext uri="{BB962C8B-B14F-4D97-AF65-F5344CB8AC3E}">
        <p14:creationId xmlns:p14="http://schemas.microsoft.com/office/powerpoint/2010/main" val="188378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DD7DD-D6B4-4C01-985F-69BD60DD8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6F209C-0E6E-40E1-ABE0-D277E409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sinulle tulee mieleen sanasta perhetyö?</a:t>
            </a:r>
          </a:p>
        </p:txBody>
      </p:sp>
    </p:spTree>
    <p:extLst>
      <p:ext uri="{BB962C8B-B14F-4D97-AF65-F5344CB8AC3E}">
        <p14:creationId xmlns:p14="http://schemas.microsoft.com/office/powerpoint/2010/main" val="2643778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D7F19C-9247-4627-AFD0-B39BD0358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Vierailu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89E1CF-A12F-430B-BAA1-02674BD5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Vierailu perhetyöhön?</a:t>
            </a:r>
          </a:p>
        </p:txBody>
      </p:sp>
    </p:spTree>
    <p:extLst>
      <p:ext uri="{BB962C8B-B14F-4D97-AF65-F5344CB8AC3E}">
        <p14:creationId xmlns:p14="http://schemas.microsoft.com/office/powerpoint/2010/main" val="330870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E3499C-D363-480B-9C71-4817A9D43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38DE28-AB39-426A-8812-7A4149E4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760" y="1737360"/>
            <a:ext cx="10170160" cy="4836160"/>
          </a:xfrm>
        </p:spPr>
        <p:txBody>
          <a:bodyPr>
            <a:normAutofit/>
          </a:bodyPr>
          <a:lstStyle/>
          <a:p>
            <a:r>
              <a:rPr lang="fi-FI" dirty="0"/>
              <a:t>Perhetyö on asiakkaan ja hänen perheensä hyvinvoinnin tukemista</a:t>
            </a:r>
          </a:p>
          <a:p>
            <a:r>
              <a:rPr lang="fi-FI" dirty="0"/>
              <a:t>Tarkoituksena on perheen voimavarojen vahvistaminen ja vuorovaikutuksen parantaminen</a:t>
            </a:r>
          </a:p>
          <a:p>
            <a:r>
              <a:rPr lang="fi-FI" dirty="0"/>
              <a:t>Perhetyötä voidaan tehdä ehkäisevänä tai niin sanottuna korjaavana työnä </a:t>
            </a:r>
          </a:p>
          <a:p>
            <a:r>
              <a:rPr lang="fi-FI" dirty="0"/>
              <a:t>Sitä tehdään yleisimmin sosiaalitoimen, neuvolan, päivähoidon tai koulun yhteydessä. </a:t>
            </a:r>
          </a:p>
          <a:p>
            <a:r>
              <a:rPr lang="fi-FI" dirty="0"/>
              <a:t>Perhetyön tavoitteena on tarjota lapsiperheille tukea mahdollisimman varhaisessa vaiheessa.  </a:t>
            </a:r>
          </a:p>
          <a:p>
            <a:r>
              <a:rPr lang="fi-FI" dirty="0"/>
              <a:t>Perheelle annetaan sen verran tukea kuin tarvitaan.</a:t>
            </a:r>
          </a:p>
          <a:p>
            <a:r>
              <a:rPr lang="fi-FI" dirty="0"/>
              <a:t>Oikea-aikainen tuki voi ehkäistä perheiden ongelmien kasvamista, syrjäytymistä ja esimerkiksi lastensuojelun tarvetta.</a:t>
            </a:r>
          </a:p>
          <a:p>
            <a:r>
              <a:rPr lang="fi-FI" dirty="0"/>
              <a:t>Perhetyön kaltaista palvelua voidaan järjestää kunnissa monin tavoin ja sen vuoksi sen määrittely on vaikeaa</a:t>
            </a:r>
          </a:p>
          <a:p>
            <a:pPr marL="0" indent="0">
              <a:buNone/>
            </a:pPr>
            <a:r>
              <a:rPr lang="fi-FI" dirty="0"/>
              <a:t>															(THL)</a:t>
            </a:r>
          </a:p>
        </p:txBody>
      </p:sp>
    </p:spTree>
    <p:extLst>
      <p:ext uri="{BB962C8B-B14F-4D97-AF65-F5344CB8AC3E}">
        <p14:creationId xmlns:p14="http://schemas.microsoft.com/office/powerpoint/2010/main" val="376316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102FD0-9BB6-4A57-8AF1-CC17010AE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3520D4-A781-48AB-8A13-CAD5B7687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Perhetyö on sosiaaliohjausta, joka</a:t>
            </a:r>
          </a:p>
          <a:p>
            <a:endParaRPr lang="fi-FI" dirty="0"/>
          </a:p>
          <a:p>
            <a:pPr lvl="1"/>
            <a:r>
              <a:rPr lang="fi-FI" dirty="0"/>
              <a:t>tukee vanhemmuutta</a:t>
            </a:r>
          </a:p>
          <a:p>
            <a:pPr lvl="1"/>
            <a:r>
              <a:rPr lang="fi-FI" dirty="0"/>
              <a:t>ohjaa lasten hoidossa ja kasvatuksessa</a:t>
            </a:r>
          </a:p>
          <a:p>
            <a:pPr lvl="1"/>
            <a:r>
              <a:rPr lang="fi-FI" dirty="0"/>
              <a:t>ohjaa kodin arjen ja arkirutiinien hallintaan </a:t>
            </a:r>
          </a:p>
          <a:p>
            <a:pPr lvl="1"/>
            <a:r>
              <a:rPr lang="fi-FI" dirty="0"/>
              <a:t>vahvistaa perheen toimintakykyä</a:t>
            </a:r>
          </a:p>
          <a:p>
            <a:pPr lvl="1"/>
            <a:r>
              <a:rPr lang="fi-FI" dirty="0"/>
              <a:t>tukee perheen vuorovaikutustaitoja</a:t>
            </a:r>
          </a:p>
          <a:p>
            <a:pPr lvl="1"/>
            <a:r>
              <a:rPr lang="fi-FI" dirty="0"/>
              <a:t>tukee perheen sosiaalisen verkoston laajentamista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r>
              <a:rPr lang="fi-FI" dirty="0"/>
              <a:t>Perhetyö ei vaadi lastensuojelun asiakkuutta.</a:t>
            </a:r>
          </a:p>
        </p:txBody>
      </p:sp>
    </p:spTree>
    <p:extLst>
      <p:ext uri="{BB962C8B-B14F-4D97-AF65-F5344CB8AC3E}">
        <p14:creationId xmlns:p14="http://schemas.microsoft.com/office/powerpoint/2010/main" val="397034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05F942-0EF7-41A6-BC0A-908D079EC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Perhetyön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6B88C-4A00-4B16-B1B6-C1437043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9338628" cy="4328890"/>
          </a:xfrm>
        </p:spPr>
        <p:txBody>
          <a:bodyPr>
            <a:normAutofit/>
          </a:bodyPr>
          <a:lstStyle/>
          <a:p>
            <a:r>
              <a:rPr lang="fi-FI" dirty="0"/>
              <a:t>Asiakaslähtöisyys</a:t>
            </a:r>
          </a:p>
          <a:p>
            <a:pPr lvl="1"/>
            <a:r>
              <a:rPr lang="fi-FI" dirty="0"/>
              <a:t>Asiakkaan toiveiden ja tarpeiden kuuntelu</a:t>
            </a:r>
          </a:p>
          <a:p>
            <a:pPr lvl="1"/>
            <a:r>
              <a:rPr lang="fi-FI" dirty="0"/>
              <a:t>Asiakkaan oikeuksista tiedottaminen ja oikeuksien lisääminen</a:t>
            </a:r>
          </a:p>
          <a:p>
            <a:pPr lvl="1"/>
            <a:r>
              <a:rPr lang="fi-FI" dirty="0"/>
              <a:t>Asiakkaan kunnioittaminen</a:t>
            </a:r>
          </a:p>
          <a:p>
            <a:pPr lvl="0">
              <a:buClr>
                <a:srgbClr val="A53010"/>
              </a:buClr>
            </a:pPr>
            <a:r>
              <a:rPr lang="fi-FI" dirty="0"/>
              <a:t>Perhelähtöisyys</a:t>
            </a:r>
          </a:p>
          <a:p>
            <a:pPr lvl="1">
              <a:buClr>
                <a:srgbClr val="A53010"/>
              </a:buClr>
            </a:pPr>
            <a:r>
              <a:rPr lang="fi-FI" dirty="0"/>
              <a:t>Perhe määrittelee, keitä työskentelyssä on mukana ja millaista työskentely on</a:t>
            </a:r>
          </a:p>
          <a:p>
            <a:pPr lvl="1">
              <a:buClr>
                <a:srgbClr val="A53010"/>
              </a:buClr>
            </a:pPr>
            <a:r>
              <a:rPr lang="fi-FI" dirty="0"/>
              <a:t>Perhetyö rakentuu perheen arvojen, elämänkokemuksen ja vahvuuksien ympärille</a:t>
            </a:r>
          </a:p>
          <a:p>
            <a:pPr lvl="1">
              <a:buClr>
                <a:srgbClr val="A53010"/>
              </a:buClr>
            </a:pPr>
            <a:r>
              <a:rPr lang="fi-FI" dirty="0"/>
              <a:t>Perhe on oman tilanteensa asiantuntija, huomioidaan myös menetelmiä valittaessa</a:t>
            </a:r>
          </a:p>
          <a:p>
            <a:pPr lvl="1">
              <a:buClr>
                <a:srgbClr val="A53010"/>
              </a:buClr>
            </a:pPr>
            <a:r>
              <a:rPr lang="fi-FI" dirty="0"/>
              <a:t>Perhe huomioidaan sekä kokonaisuutena että yksilöinä</a:t>
            </a:r>
          </a:p>
          <a:p>
            <a:pPr lvl="1">
              <a:buClr>
                <a:srgbClr val="A53010"/>
              </a:buClr>
            </a:pPr>
            <a:r>
              <a:rPr lang="fi-FI" dirty="0"/>
              <a:t>Perhetyöntekijä on perheen kumppani, joka voi esim. auttaa perhettä arkisissa tilanteissa</a:t>
            </a:r>
          </a:p>
        </p:txBody>
      </p:sp>
    </p:spTree>
    <p:extLst>
      <p:ext uri="{BB962C8B-B14F-4D97-AF65-F5344CB8AC3E}">
        <p14:creationId xmlns:p14="http://schemas.microsoft.com/office/powerpoint/2010/main" val="116075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57775E-B21B-4874-8CF2-D8C2FB81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Perhetyön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BFA31D-A406-4B93-BBC6-0C61C5AA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Lapsilähtöisyys</a:t>
            </a:r>
          </a:p>
          <a:p>
            <a:pPr lvl="1"/>
            <a:r>
              <a:rPr lang="fi-FI" dirty="0"/>
              <a:t>Kansainvälinen YK:n lapsen oikeuksien yleissopimus korostaa lapsen edun merkitystä kaikissa lapsia koskevissa päätöksissä</a:t>
            </a:r>
          </a:p>
          <a:p>
            <a:pPr lvl="1"/>
            <a:r>
              <a:rPr lang="fi-FI" dirty="0"/>
              <a:t>Lapsilähtöisyydellä tarkoitetaan sitä, että perhetyössä otetaan lapsi huomioon moniulotteisesti</a:t>
            </a:r>
          </a:p>
          <a:p>
            <a:pPr lvl="1"/>
            <a:r>
              <a:rPr lang="fi-FI" dirty="0"/>
              <a:t>Lasta on kuunneltava häntä koskevissa tärkeissä asioissa </a:t>
            </a:r>
          </a:p>
          <a:p>
            <a:pPr lvl="1"/>
            <a:r>
              <a:rPr lang="fi-FI" dirty="0"/>
              <a:t>On oleellista pohtia, millaisia vaikutuksia tilanteella on lapsen kehitykselle</a:t>
            </a:r>
          </a:p>
          <a:p>
            <a:pPr lvl="1"/>
            <a:r>
              <a:rPr lang="fi-FI" dirty="0"/>
              <a:t>Lapsen paras ei yleensä voi toteutua ilman vanhempia, sillä lasten hyvinvointi on erityisen riippuvainen koko perheen hyvinvoinnista. </a:t>
            </a:r>
          </a:p>
          <a:p>
            <a:pPr lvl="1"/>
            <a:r>
              <a:rPr lang="fi-FI" dirty="0"/>
              <a:t>Luonteva yhdessä oleminen ja tekeminen perheen kotona tarjoavat työntekijälle mahdollisuuden lapsen kokemusmaailmaan ja elinympäristöön tutustumiselle</a:t>
            </a:r>
          </a:p>
        </p:txBody>
      </p:sp>
    </p:spTree>
    <p:extLst>
      <p:ext uri="{BB962C8B-B14F-4D97-AF65-F5344CB8AC3E}">
        <p14:creationId xmlns:p14="http://schemas.microsoft.com/office/powerpoint/2010/main" val="632589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4E3525-70A6-466E-B4F9-D4CAFBBE1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 käytännössä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16692-09C2-4153-95C4-A5F805114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Työskentelyn aloitetaan palvelutarpeen arvioinnilla, jossa selvitetään perheen tilanne kokonaisvaltaisesti. </a:t>
            </a:r>
          </a:p>
          <a:p>
            <a:r>
              <a:rPr lang="fi-FI" dirty="0"/>
              <a:t>Alussa käydään läpi vanhempien voimavaroja ja pohditaan tuen tarpeita</a:t>
            </a:r>
          </a:p>
          <a:p>
            <a:endParaRPr lang="fi-FI" dirty="0"/>
          </a:p>
          <a:p>
            <a:r>
              <a:rPr lang="fi-FI" dirty="0"/>
              <a:t>Perhetyöntekijä voi esimerkiksi: </a:t>
            </a:r>
          </a:p>
          <a:p>
            <a:pPr lvl="1"/>
            <a:r>
              <a:rPr lang="fi-FI" dirty="0"/>
              <a:t>tukea perhettä päivärytmin muodostumisessa, lasten hoidossa ja kasvatuksessa</a:t>
            </a:r>
          </a:p>
          <a:p>
            <a:pPr lvl="1"/>
            <a:r>
              <a:rPr lang="fi-FI" dirty="0"/>
              <a:t>antaa tietoa lapsen kasvusta ja kehityksestä</a:t>
            </a:r>
          </a:p>
          <a:p>
            <a:pPr lvl="1"/>
            <a:r>
              <a:rPr lang="fi-FI" dirty="0"/>
              <a:t>ohjata päivärytmiin, ruokailuun ja nukkumiseen liittyvissä asioissa</a:t>
            </a:r>
          </a:p>
          <a:p>
            <a:pPr lvl="1"/>
            <a:r>
              <a:rPr lang="fi-FI" dirty="0"/>
              <a:t>tukea vanhempien ja lasten hyvää vuorovaikutusta</a:t>
            </a:r>
          </a:p>
        </p:txBody>
      </p:sp>
    </p:spTree>
    <p:extLst>
      <p:ext uri="{BB962C8B-B14F-4D97-AF65-F5344CB8AC3E}">
        <p14:creationId xmlns:p14="http://schemas.microsoft.com/office/powerpoint/2010/main" val="2275730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E931F8-B697-4697-8B33-1ADF7DE89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 käytännössä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704F4A-2F24-40FA-B241-4DD62C4BF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080" y="1727200"/>
            <a:ext cx="9340532" cy="466344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On tärkeää, että perhetyöntekijä käy perheen kotona ja osallistuu perheen arkeen. </a:t>
            </a:r>
          </a:p>
          <a:p>
            <a:r>
              <a:rPr lang="fi-FI" dirty="0"/>
              <a:t>Perheen ja työntekijän välillä täytyy olla luottamuksellinen suhde. Siihen tarvitaan</a:t>
            </a:r>
          </a:p>
          <a:p>
            <a:pPr lvl="1"/>
            <a:r>
              <a:rPr lang="fi-FI" dirty="0"/>
              <a:t>Työskentelyn läpinäkyvyyttä</a:t>
            </a:r>
          </a:p>
          <a:p>
            <a:pPr lvl="1"/>
            <a:r>
              <a:rPr lang="fi-FI" dirty="0"/>
              <a:t>avoimuutta</a:t>
            </a:r>
          </a:p>
          <a:p>
            <a:pPr lvl="1"/>
            <a:r>
              <a:rPr lang="fi-FI" dirty="0"/>
              <a:t>kykyä puhua suoraan vaikeistakin asioista</a:t>
            </a:r>
          </a:p>
          <a:p>
            <a:pPr lvl="1"/>
            <a:r>
              <a:rPr lang="fi-FI" dirty="0"/>
              <a:t>asiakkaan kuulemista ja arvostamista</a:t>
            </a:r>
          </a:p>
          <a:p>
            <a:pPr lvl="1"/>
            <a:r>
              <a:rPr lang="fi-FI" dirty="0"/>
              <a:t>perheiden erilaisuuden hyväksymistä</a:t>
            </a:r>
          </a:p>
          <a:p>
            <a:r>
              <a:rPr lang="fi-FI" dirty="0"/>
              <a:t>Tärkein menetelmä on keskustelu, jossa korostuu dialoginen kohtaaminen asiakkaan kanssa sekä ratkaisukeskeinen työote. </a:t>
            </a:r>
          </a:p>
          <a:p>
            <a:r>
              <a:rPr lang="fi-FI" dirty="0"/>
              <a:t>Työskentelyssä käytetään myös erilaisia perhetilanteen kartoituslomakkeita, kortteja ja roolikarttoja.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Jos perhetyöntekijä saa tietää lastensuojelun tarpeessa olevasta lapsesta tai nuoresta, hänen täytyy tehdä lastensuojeluilmoitus.</a:t>
            </a:r>
          </a:p>
        </p:txBody>
      </p:sp>
    </p:spTree>
    <p:extLst>
      <p:ext uri="{BB962C8B-B14F-4D97-AF65-F5344CB8AC3E}">
        <p14:creationId xmlns:p14="http://schemas.microsoft.com/office/powerpoint/2010/main" val="1116862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8A9CD6-7D4A-462C-83F9-4EE871BD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Perhetyöntekijän osaaminen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EA11B8-A76A-4A19-BE8B-C9204A3D6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Perhetyöntekijällä täytyy olla:</a:t>
            </a:r>
          </a:p>
          <a:p>
            <a:pPr lvl="1"/>
            <a:r>
              <a:rPr lang="fi-FI" dirty="0"/>
              <a:t>tietoa lapsen kasvusta ja kehityksestä</a:t>
            </a:r>
          </a:p>
          <a:p>
            <a:pPr lvl="1"/>
            <a:r>
              <a:rPr lang="fi-FI" dirty="0"/>
              <a:t>taito kohdata ja ohjata lapsia ja vanhempia</a:t>
            </a:r>
          </a:p>
          <a:p>
            <a:pPr lvl="1"/>
            <a:r>
              <a:rPr lang="fi-FI" dirty="0"/>
              <a:t>kyky työskennellä erilaisten ihmisten ja perheiden muuttuvien tilanteiden kanssa</a:t>
            </a:r>
          </a:p>
          <a:p>
            <a:pPr lvl="1"/>
            <a:r>
              <a:rPr lang="fi-FI" dirty="0"/>
              <a:t>Lapsen kasvatusta ohjaavien palveluiden tuntemusta</a:t>
            </a:r>
          </a:p>
          <a:p>
            <a:pPr lvl="1"/>
            <a:r>
              <a:rPr lang="fi-FI" dirty="0"/>
              <a:t>kyky käyttää erilaisia työskentelymenetelmiä</a:t>
            </a:r>
          </a:p>
          <a:p>
            <a:pPr lvl="1"/>
            <a:r>
              <a:rPr lang="fi-FI" dirty="0"/>
              <a:t>tietoa päihde-, mielenterveys ja parisuhdetyöstä</a:t>
            </a:r>
          </a:p>
        </p:txBody>
      </p:sp>
    </p:spTree>
    <p:extLst>
      <p:ext uri="{BB962C8B-B14F-4D97-AF65-F5344CB8AC3E}">
        <p14:creationId xmlns:p14="http://schemas.microsoft.com/office/powerpoint/2010/main" val="1422931910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Kuiskaus</Template>
  <TotalTime>790</TotalTime>
  <Words>1011</Words>
  <Application>Microsoft Office PowerPoint</Application>
  <PresentationFormat>Laajakuva</PresentationFormat>
  <Paragraphs>151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Kuiskaus</vt:lpstr>
      <vt:lpstr>Perhetyön menetelmät ja välineet</vt:lpstr>
      <vt:lpstr>PERHETYÖ</vt:lpstr>
      <vt:lpstr>Perhetyö</vt:lpstr>
      <vt:lpstr>Perhetyö</vt:lpstr>
      <vt:lpstr>Perhetyön periaatteet</vt:lpstr>
      <vt:lpstr>Perhetyön periaatteet</vt:lpstr>
      <vt:lpstr>Perhetyö käytännössä</vt:lpstr>
      <vt:lpstr>Perhetyö käytännössä</vt:lpstr>
      <vt:lpstr>Perhetyöntekijän osaaminen</vt:lpstr>
      <vt:lpstr>Perhetyön menetelmät</vt:lpstr>
      <vt:lpstr>Menetelmiä tilanteen arvioimiseksi</vt:lpstr>
      <vt:lpstr>Kuuleminen ja haastattelu</vt:lpstr>
      <vt:lpstr>Tavoitekeskustelu</vt:lpstr>
      <vt:lpstr>Voimavaraistava keskustelu</vt:lpstr>
      <vt:lpstr>Verkostoyhteistyö</vt:lpstr>
      <vt:lpstr>Verkosto- ja roolikarttoihin tutustuminen</vt:lpstr>
      <vt:lpstr>Tehtävä:</vt:lpstr>
      <vt:lpstr>Perhetyön välineitä</vt:lpstr>
      <vt:lpstr>Tehtävä</vt:lpstr>
      <vt:lpstr>Vierailu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Perhetyön menetelmät ja välineet</dc:title>
  <dc:creator>Tiina Pekkanen</dc:creator>
  <cp:lastModifiedBy>Pekkanen Tiina</cp:lastModifiedBy>
  <cp:revision>32</cp:revision>
  <dcterms:created xsi:type="dcterms:W3CDTF">2020-07-17T06:40:31Z</dcterms:created>
  <dcterms:modified xsi:type="dcterms:W3CDTF">2021-08-13T12:06:40Z</dcterms:modified>
</cp:coreProperties>
</file>