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6"/>
  </p:handoutMasterIdLst>
  <p:sldIdLst>
    <p:sldId id="256" r:id="rId2"/>
    <p:sldId id="257" r:id="rId3"/>
    <p:sldId id="258" r:id="rId4"/>
    <p:sldId id="259" r:id="rId5"/>
  </p:sldIdLst>
  <p:sldSz cx="12192000" cy="6858000"/>
  <p:notesSz cx="6797675" cy="9928225"/>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sz="quarter" idx="1"/>
          </p:nvPr>
        </p:nvSpPr>
        <p:spPr>
          <a:xfrm>
            <a:off x="3850443" y="0"/>
            <a:ext cx="2945659" cy="498135"/>
          </a:xfrm>
          <a:prstGeom prst="rect">
            <a:avLst/>
          </a:prstGeom>
        </p:spPr>
        <p:txBody>
          <a:bodyPr vert="horz" lIns="91440" tIns="45720" rIns="91440" bIns="45720" rtlCol="0"/>
          <a:lstStyle>
            <a:lvl1pPr algn="r">
              <a:defRPr sz="1200"/>
            </a:lvl1pPr>
          </a:lstStyle>
          <a:p>
            <a:fld id="{34371502-F714-4B70-8818-B64F14F5E7FA}" type="datetimeFigureOut">
              <a:rPr lang="fi-FI" smtClean="0"/>
              <a:t>6.4.2022</a:t>
            </a:fld>
            <a:endParaRPr lang="fi-FI"/>
          </a:p>
        </p:txBody>
      </p:sp>
      <p:sp>
        <p:nvSpPr>
          <p:cNvPr id="4" name="Alatunnisteen paikkamerkki 3"/>
          <p:cNvSpPr>
            <a:spLocks noGrp="1"/>
          </p:cNvSpPr>
          <p:nvPr>
            <p:ph type="ftr" sz="quarter" idx="2"/>
          </p:nvPr>
        </p:nvSpPr>
        <p:spPr>
          <a:xfrm>
            <a:off x="0" y="9430091"/>
            <a:ext cx="2945659" cy="498134"/>
          </a:xfrm>
          <a:prstGeom prst="rect">
            <a:avLst/>
          </a:prstGeom>
        </p:spPr>
        <p:txBody>
          <a:bodyPr vert="horz" lIns="91440" tIns="45720" rIns="91440" bIns="45720" rtlCol="0" anchor="b"/>
          <a:lstStyle>
            <a:lvl1pPr algn="l">
              <a:defRPr sz="1200"/>
            </a:lvl1pPr>
          </a:lstStyle>
          <a:p>
            <a:endParaRPr lang="fi-FI"/>
          </a:p>
        </p:txBody>
      </p:sp>
      <p:sp>
        <p:nvSpPr>
          <p:cNvPr id="5" name="Dian numeron paikkamerkki 4"/>
          <p:cNvSpPr>
            <a:spLocks noGrp="1"/>
          </p:cNvSpPr>
          <p:nvPr>
            <p:ph type="sldNum" sz="quarter" idx="3"/>
          </p:nvPr>
        </p:nvSpPr>
        <p:spPr>
          <a:xfrm>
            <a:off x="3850443" y="9430091"/>
            <a:ext cx="2945659" cy="498134"/>
          </a:xfrm>
          <a:prstGeom prst="rect">
            <a:avLst/>
          </a:prstGeom>
        </p:spPr>
        <p:txBody>
          <a:bodyPr vert="horz" lIns="91440" tIns="45720" rIns="91440" bIns="45720" rtlCol="0" anchor="b"/>
          <a:lstStyle>
            <a:lvl1pPr algn="r">
              <a:defRPr sz="1200"/>
            </a:lvl1pPr>
          </a:lstStyle>
          <a:p>
            <a:fld id="{8D8DDE9A-2F8E-4B54-AE5B-B13C5D0761F4}" type="slidenum">
              <a:rPr lang="fi-FI" smtClean="0"/>
              <a:t>‹#›</a:t>
            </a:fld>
            <a:endParaRPr lang="fi-FI"/>
          </a:p>
        </p:txBody>
      </p:sp>
    </p:spTree>
    <p:extLst>
      <p:ext uri="{BB962C8B-B14F-4D97-AF65-F5344CB8AC3E}">
        <p14:creationId xmlns:p14="http://schemas.microsoft.com/office/powerpoint/2010/main" val="19149881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17D128F-4447-45EC-88D0-528D8CD04A61}"/>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p>
        </p:txBody>
      </p:sp>
      <p:sp>
        <p:nvSpPr>
          <p:cNvPr id="3" name="Alaotsikko 2">
            <a:extLst>
              <a:ext uri="{FF2B5EF4-FFF2-40B4-BE49-F238E27FC236}">
                <a16:creationId xmlns:a16="http://schemas.microsoft.com/office/drawing/2014/main" id="{26EEA08D-D31D-4FB8-A4EA-90BCF16C87B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DB79CD2E-6308-4DD6-A03D-30F8FA3B191F}"/>
              </a:ext>
            </a:extLst>
          </p:cNvPr>
          <p:cNvSpPr>
            <a:spLocks noGrp="1"/>
          </p:cNvSpPr>
          <p:nvPr>
            <p:ph type="dt" sz="half" idx="10"/>
          </p:nvPr>
        </p:nvSpPr>
        <p:spPr/>
        <p:txBody>
          <a:bodyPr/>
          <a:lstStyle/>
          <a:p>
            <a:fld id="{BE59C510-2358-44D4-AB7C-15830DB5FC2E}" type="datetimeFigureOut">
              <a:rPr lang="fi-FI" smtClean="0"/>
              <a:t>6.4.2022</a:t>
            </a:fld>
            <a:endParaRPr lang="fi-FI"/>
          </a:p>
        </p:txBody>
      </p:sp>
      <p:sp>
        <p:nvSpPr>
          <p:cNvPr id="5" name="Alatunnisteen paikkamerkki 4">
            <a:extLst>
              <a:ext uri="{FF2B5EF4-FFF2-40B4-BE49-F238E27FC236}">
                <a16:creationId xmlns:a16="http://schemas.microsoft.com/office/drawing/2014/main" id="{F28A290B-9EC7-46DF-A58E-662B0E4793BA}"/>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BFCC3BC9-0F3B-41DD-88CB-B5CBEDDD8CF2}"/>
              </a:ext>
            </a:extLst>
          </p:cNvPr>
          <p:cNvSpPr>
            <a:spLocks noGrp="1"/>
          </p:cNvSpPr>
          <p:nvPr>
            <p:ph type="sldNum" sz="quarter" idx="12"/>
          </p:nvPr>
        </p:nvSpPr>
        <p:spPr/>
        <p:txBody>
          <a:bodyPr/>
          <a:lstStyle/>
          <a:p>
            <a:fld id="{C06F4D0E-3712-4398-9189-B2049443E357}" type="slidenum">
              <a:rPr lang="fi-FI" smtClean="0"/>
              <a:t>‹#›</a:t>
            </a:fld>
            <a:endParaRPr lang="fi-FI"/>
          </a:p>
        </p:txBody>
      </p:sp>
    </p:spTree>
    <p:extLst>
      <p:ext uri="{BB962C8B-B14F-4D97-AF65-F5344CB8AC3E}">
        <p14:creationId xmlns:p14="http://schemas.microsoft.com/office/powerpoint/2010/main" val="29358339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A9395C1-DE36-486A-80E4-32C26E115DAC}"/>
              </a:ext>
            </a:extLst>
          </p:cNvPr>
          <p:cNvSpPr>
            <a:spLocks noGrp="1"/>
          </p:cNvSpPr>
          <p:nvPr>
            <p:ph type="title"/>
          </p:nvPr>
        </p:nvSpPr>
        <p:spPr/>
        <p:txBody>
          <a:bodyPr/>
          <a:lstStyle/>
          <a:p>
            <a:r>
              <a:rPr lang="fi-FI"/>
              <a:t>Muokkaa ots. perustyyl. napsautt.</a:t>
            </a:r>
          </a:p>
        </p:txBody>
      </p:sp>
      <p:sp>
        <p:nvSpPr>
          <p:cNvPr id="3" name="Pystysuoran tekstin paikkamerkki 2">
            <a:extLst>
              <a:ext uri="{FF2B5EF4-FFF2-40B4-BE49-F238E27FC236}">
                <a16:creationId xmlns:a16="http://schemas.microsoft.com/office/drawing/2014/main" id="{5A002C68-BC87-4219-A1F8-950B420B2D33}"/>
              </a:ext>
            </a:extLst>
          </p:cNvPr>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9430F846-6FD9-42AF-82E5-6CFAFA4C42AF}"/>
              </a:ext>
            </a:extLst>
          </p:cNvPr>
          <p:cNvSpPr>
            <a:spLocks noGrp="1"/>
          </p:cNvSpPr>
          <p:nvPr>
            <p:ph type="dt" sz="half" idx="10"/>
          </p:nvPr>
        </p:nvSpPr>
        <p:spPr/>
        <p:txBody>
          <a:bodyPr/>
          <a:lstStyle/>
          <a:p>
            <a:fld id="{BE59C510-2358-44D4-AB7C-15830DB5FC2E}" type="datetimeFigureOut">
              <a:rPr lang="fi-FI" smtClean="0"/>
              <a:t>6.4.2022</a:t>
            </a:fld>
            <a:endParaRPr lang="fi-FI"/>
          </a:p>
        </p:txBody>
      </p:sp>
      <p:sp>
        <p:nvSpPr>
          <p:cNvPr id="5" name="Alatunnisteen paikkamerkki 4">
            <a:extLst>
              <a:ext uri="{FF2B5EF4-FFF2-40B4-BE49-F238E27FC236}">
                <a16:creationId xmlns:a16="http://schemas.microsoft.com/office/drawing/2014/main" id="{4CC76E48-B108-429B-8ACC-C2DFFB7B6FC4}"/>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96D2E5A2-0DA1-4653-995F-C03507423179}"/>
              </a:ext>
            </a:extLst>
          </p:cNvPr>
          <p:cNvSpPr>
            <a:spLocks noGrp="1"/>
          </p:cNvSpPr>
          <p:nvPr>
            <p:ph type="sldNum" sz="quarter" idx="12"/>
          </p:nvPr>
        </p:nvSpPr>
        <p:spPr/>
        <p:txBody>
          <a:bodyPr/>
          <a:lstStyle/>
          <a:p>
            <a:fld id="{C06F4D0E-3712-4398-9189-B2049443E357}" type="slidenum">
              <a:rPr lang="fi-FI" smtClean="0"/>
              <a:t>‹#›</a:t>
            </a:fld>
            <a:endParaRPr lang="fi-FI"/>
          </a:p>
        </p:txBody>
      </p:sp>
    </p:spTree>
    <p:extLst>
      <p:ext uri="{BB962C8B-B14F-4D97-AF65-F5344CB8AC3E}">
        <p14:creationId xmlns:p14="http://schemas.microsoft.com/office/powerpoint/2010/main" val="763343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CEA2C9B8-795B-4A01-8A51-AAAE9999C551}"/>
              </a:ext>
            </a:extLst>
          </p:cNvPr>
          <p:cNvSpPr>
            <a:spLocks noGrp="1"/>
          </p:cNvSpPr>
          <p:nvPr>
            <p:ph type="title" orient="vert"/>
          </p:nvPr>
        </p:nvSpPr>
        <p:spPr>
          <a:xfrm>
            <a:off x="8724900" y="365125"/>
            <a:ext cx="2628900" cy="5811838"/>
          </a:xfrm>
        </p:spPr>
        <p:txBody>
          <a:bodyPr vert="eaVert"/>
          <a:lstStyle/>
          <a:p>
            <a:r>
              <a:rPr lang="fi-FI"/>
              <a:t>Muokkaa ots. perustyyl. napsautt.</a:t>
            </a:r>
          </a:p>
        </p:txBody>
      </p:sp>
      <p:sp>
        <p:nvSpPr>
          <p:cNvPr id="3" name="Pystysuoran tekstin paikkamerkki 2">
            <a:extLst>
              <a:ext uri="{FF2B5EF4-FFF2-40B4-BE49-F238E27FC236}">
                <a16:creationId xmlns:a16="http://schemas.microsoft.com/office/drawing/2014/main" id="{ABD0AC7E-DA22-4098-8EC8-75315D6384D2}"/>
              </a:ext>
            </a:extLst>
          </p:cNvPr>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0425D5D5-CECF-4014-A8F9-61B48EBD5A21}"/>
              </a:ext>
            </a:extLst>
          </p:cNvPr>
          <p:cNvSpPr>
            <a:spLocks noGrp="1"/>
          </p:cNvSpPr>
          <p:nvPr>
            <p:ph type="dt" sz="half" idx="10"/>
          </p:nvPr>
        </p:nvSpPr>
        <p:spPr/>
        <p:txBody>
          <a:bodyPr/>
          <a:lstStyle/>
          <a:p>
            <a:fld id="{BE59C510-2358-44D4-AB7C-15830DB5FC2E}" type="datetimeFigureOut">
              <a:rPr lang="fi-FI" smtClean="0"/>
              <a:t>6.4.2022</a:t>
            </a:fld>
            <a:endParaRPr lang="fi-FI"/>
          </a:p>
        </p:txBody>
      </p:sp>
      <p:sp>
        <p:nvSpPr>
          <p:cNvPr id="5" name="Alatunnisteen paikkamerkki 4">
            <a:extLst>
              <a:ext uri="{FF2B5EF4-FFF2-40B4-BE49-F238E27FC236}">
                <a16:creationId xmlns:a16="http://schemas.microsoft.com/office/drawing/2014/main" id="{CAE331F8-5A33-42F0-9A2E-6A37C7B852A6}"/>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38995633-7EC7-4C1F-95DB-A768313F0868}"/>
              </a:ext>
            </a:extLst>
          </p:cNvPr>
          <p:cNvSpPr>
            <a:spLocks noGrp="1"/>
          </p:cNvSpPr>
          <p:nvPr>
            <p:ph type="sldNum" sz="quarter" idx="12"/>
          </p:nvPr>
        </p:nvSpPr>
        <p:spPr/>
        <p:txBody>
          <a:bodyPr/>
          <a:lstStyle/>
          <a:p>
            <a:fld id="{C06F4D0E-3712-4398-9189-B2049443E357}" type="slidenum">
              <a:rPr lang="fi-FI" smtClean="0"/>
              <a:t>‹#›</a:t>
            </a:fld>
            <a:endParaRPr lang="fi-FI"/>
          </a:p>
        </p:txBody>
      </p:sp>
    </p:spTree>
    <p:extLst>
      <p:ext uri="{BB962C8B-B14F-4D97-AF65-F5344CB8AC3E}">
        <p14:creationId xmlns:p14="http://schemas.microsoft.com/office/powerpoint/2010/main" val="36156637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662A243-6FC6-4CBB-96DB-26E43036EEB1}"/>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CA47B449-A6C8-4EA9-B4C0-5BAF2393AE6D}"/>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3BE486E9-DE47-42EB-A25F-15437714FC5E}"/>
              </a:ext>
            </a:extLst>
          </p:cNvPr>
          <p:cNvSpPr>
            <a:spLocks noGrp="1"/>
          </p:cNvSpPr>
          <p:nvPr>
            <p:ph type="dt" sz="half" idx="10"/>
          </p:nvPr>
        </p:nvSpPr>
        <p:spPr/>
        <p:txBody>
          <a:bodyPr/>
          <a:lstStyle/>
          <a:p>
            <a:fld id="{BE59C510-2358-44D4-AB7C-15830DB5FC2E}" type="datetimeFigureOut">
              <a:rPr lang="fi-FI" smtClean="0"/>
              <a:t>6.4.2022</a:t>
            </a:fld>
            <a:endParaRPr lang="fi-FI"/>
          </a:p>
        </p:txBody>
      </p:sp>
      <p:sp>
        <p:nvSpPr>
          <p:cNvPr id="5" name="Alatunnisteen paikkamerkki 4">
            <a:extLst>
              <a:ext uri="{FF2B5EF4-FFF2-40B4-BE49-F238E27FC236}">
                <a16:creationId xmlns:a16="http://schemas.microsoft.com/office/drawing/2014/main" id="{6C83D4FF-5E51-4FA4-A9B2-B19332C32500}"/>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80F0F547-D8BF-4490-A532-14B637485609}"/>
              </a:ext>
            </a:extLst>
          </p:cNvPr>
          <p:cNvSpPr>
            <a:spLocks noGrp="1"/>
          </p:cNvSpPr>
          <p:nvPr>
            <p:ph type="sldNum" sz="quarter" idx="12"/>
          </p:nvPr>
        </p:nvSpPr>
        <p:spPr/>
        <p:txBody>
          <a:bodyPr/>
          <a:lstStyle/>
          <a:p>
            <a:fld id="{C06F4D0E-3712-4398-9189-B2049443E357}" type="slidenum">
              <a:rPr lang="fi-FI" smtClean="0"/>
              <a:t>‹#›</a:t>
            </a:fld>
            <a:endParaRPr lang="fi-FI"/>
          </a:p>
        </p:txBody>
      </p:sp>
    </p:spTree>
    <p:extLst>
      <p:ext uri="{BB962C8B-B14F-4D97-AF65-F5344CB8AC3E}">
        <p14:creationId xmlns:p14="http://schemas.microsoft.com/office/powerpoint/2010/main" val="30830824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9E948B6-E875-45EC-A221-218EA490A01E}"/>
              </a:ext>
            </a:extLst>
          </p:cNvPr>
          <p:cNvSpPr>
            <a:spLocks noGrp="1"/>
          </p:cNvSpPr>
          <p:nvPr>
            <p:ph type="title"/>
          </p:nvPr>
        </p:nvSpPr>
        <p:spPr>
          <a:xfrm>
            <a:off x="831850" y="1709738"/>
            <a:ext cx="10515600" cy="2852737"/>
          </a:xfrm>
        </p:spPr>
        <p:txBody>
          <a:bodyPr anchor="b"/>
          <a:lstStyle>
            <a:lvl1pPr>
              <a:defRPr sz="6000"/>
            </a:lvl1pPr>
          </a:lstStyle>
          <a:p>
            <a:r>
              <a:rPr lang="fi-FI"/>
              <a:t>Muokkaa ots. perustyyl. napsautt.</a:t>
            </a:r>
          </a:p>
        </p:txBody>
      </p:sp>
      <p:sp>
        <p:nvSpPr>
          <p:cNvPr id="3" name="Tekstin paikkamerkki 2">
            <a:extLst>
              <a:ext uri="{FF2B5EF4-FFF2-40B4-BE49-F238E27FC236}">
                <a16:creationId xmlns:a16="http://schemas.microsoft.com/office/drawing/2014/main" id="{FD3AB19C-27DF-47EE-9703-E499ACCBF7E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652CF778-C62D-490B-973C-4125B8EF1F89}"/>
              </a:ext>
            </a:extLst>
          </p:cNvPr>
          <p:cNvSpPr>
            <a:spLocks noGrp="1"/>
          </p:cNvSpPr>
          <p:nvPr>
            <p:ph type="dt" sz="half" idx="10"/>
          </p:nvPr>
        </p:nvSpPr>
        <p:spPr/>
        <p:txBody>
          <a:bodyPr/>
          <a:lstStyle/>
          <a:p>
            <a:fld id="{BE59C510-2358-44D4-AB7C-15830DB5FC2E}" type="datetimeFigureOut">
              <a:rPr lang="fi-FI" smtClean="0"/>
              <a:t>6.4.2022</a:t>
            </a:fld>
            <a:endParaRPr lang="fi-FI"/>
          </a:p>
        </p:txBody>
      </p:sp>
      <p:sp>
        <p:nvSpPr>
          <p:cNvPr id="5" name="Alatunnisteen paikkamerkki 4">
            <a:extLst>
              <a:ext uri="{FF2B5EF4-FFF2-40B4-BE49-F238E27FC236}">
                <a16:creationId xmlns:a16="http://schemas.microsoft.com/office/drawing/2014/main" id="{2D2EE301-8C34-4F91-924D-680239970487}"/>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1615608C-A0ED-4757-A793-BB1C5F8447A1}"/>
              </a:ext>
            </a:extLst>
          </p:cNvPr>
          <p:cNvSpPr>
            <a:spLocks noGrp="1"/>
          </p:cNvSpPr>
          <p:nvPr>
            <p:ph type="sldNum" sz="quarter" idx="12"/>
          </p:nvPr>
        </p:nvSpPr>
        <p:spPr/>
        <p:txBody>
          <a:bodyPr/>
          <a:lstStyle/>
          <a:p>
            <a:fld id="{C06F4D0E-3712-4398-9189-B2049443E357}" type="slidenum">
              <a:rPr lang="fi-FI" smtClean="0"/>
              <a:t>‹#›</a:t>
            </a:fld>
            <a:endParaRPr lang="fi-FI"/>
          </a:p>
        </p:txBody>
      </p:sp>
    </p:spTree>
    <p:extLst>
      <p:ext uri="{BB962C8B-B14F-4D97-AF65-F5344CB8AC3E}">
        <p14:creationId xmlns:p14="http://schemas.microsoft.com/office/powerpoint/2010/main" val="26269542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C9C4489-9CDB-459E-9CB6-FA336D60F278}"/>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B5AF4D56-E74A-47CF-94C3-C91332EB5253}"/>
              </a:ext>
            </a:extLst>
          </p:cNvPr>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C3972FE4-73F4-43AC-AEE7-24945526D14C}"/>
              </a:ext>
            </a:extLst>
          </p:cNvPr>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3EE16D9D-90C9-42E4-A0B0-38E3A34AD747}"/>
              </a:ext>
            </a:extLst>
          </p:cNvPr>
          <p:cNvSpPr>
            <a:spLocks noGrp="1"/>
          </p:cNvSpPr>
          <p:nvPr>
            <p:ph type="dt" sz="half" idx="10"/>
          </p:nvPr>
        </p:nvSpPr>
        <p:spPr/>
        <p:txBody>
          <a:bodyPr/>
          <a:lstStyle/>
          <a:p>
            <a:fld id="{BE59C510-2358-44D4-AB7C-15830DB5FC2E}" type="datetimeFigureOut">
              <a:rPr lang="fi-FI" smtClean="0"/>
              <a:t>6.4.2022</a:t>
            </a:fld>
            <a:endParaRPr lang="fi-FI"/>
          </a:p>
        </p:txBody>
      </p:sp>
      <p:sp>
        <p:nvSpPr>
          <p:cNvPr id="6" name="Alatunnisteen paikkamerkki 5">
            <a:extLst>
              <a:ext uri="{FF2B5EF4-FFF2-40B4-BE49-F238E27FC236}">
                <a16:creationId xmlns:a16="http://schemas.microsoft.com/office/drawing/2014/main" id="{B2152042-D117-4877-89A2-4F831C342160}"/>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8ED0D44F-81CA-4D2C-AF26-F74F7BBAAD93}"/>
              </a:ext>
            </a:extLst>
          </p:cNvPr>
          <p:cNvSpPr>
            <a:spLocks noGrp="1"/>
          </p:cNvSpPr>
          <p:nvPr>
            <p:ph type="sldNum" sz="quarter" idx="12"/>
          </p:nvPr>
        </p:nvSpPr>
        <p:spPr/>
        <p:txBody>
          <a:bodyPr/>
          <a:lstStyle/>
          <a:p>
            <a:fld id="{C06F4D0E-3712-4398-9189-B2049443E357}" type="slidenum">
              <a:rPr lang="fi-FI" smtClean="0"/>
              <a:t>‹#›</a:t>
            </a:fld>
            <a:endParaRPr lang="fi-FI"/>
          </a:p>
        </p:txBody>
      </p:sp>
    </p:spTree>
    <p:extLst>
      <p:ext uri="{BB962C8B-B14F-4D97-AF65-F5344CB8AC3E}">
        <p14:creationId xmlns:p14="http://schemas.microsoft.com/office/powerpoint/2010/main" val="2229019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B8C8AFC-5A1F-4129-BDF7-9AB440A23D0D}"/>
              </a:ext>
            </a:extLst>
          </p:cNvPr>
          <p:cNvSpPr>
            <a:spLocks noGrp="1"/>
          </p:cNvSpPr>
          <p:nvPr>
            <p:ph type="title"/>
          </p:nvPr>
        </p:nvSpPr>
        <p:spPr>
          <a:xfrm>
            <a:off x="839788" y="365125"/>
            <a:ext cx="10515600" cy="1325563"/>
          </a:xfrm>
        </p:spPr>
        <p:txBody>
          <a:bodyPr/>
          <a:lstStyle/>
          <a:p>
            <a:r>
              <a:rPr lang="fi-FI"/>
              <a:t>Muokkaa ots. perustyyl. napsautt.</a:t>
            </a:r>
          </a:p>
        </p:txBody>
      </p:sp>
      <p:sp>
        <p:nvSpPr>
          <p:cNvPr id="3" name="Tekstin paikkamerkki 2">
            <a:extLst>
              <a:ext uri="{FF2B5EF4-FFF2-40B4-BE49-F238E27FC236}">
                <a16:creationId xmlns:a16="http://schemas.microsoft.com/office/drawing/2014/main" id="{416E9A33-B3CE-45C5-BC5C-67FED748B74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a:extLst>
              <a:ext uri="{FF2B5EF4-FFF2-40B4-BE49-F238E27FC236}">
                <a16:creationId xmlns:a16="http://schemas.microsoft.com/office/drawing/2014/main" id="{B3138010-4261-42C3-A365-B1A4D60A2852}"/>
              </a:ext>
            </a:extLst>
          </p:cNvPr>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id="{099270D1-F7D1-4266-A1BB-2444C556116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a:extLst>
              <a:ext uri="{FF2B5EF4-FFF2-40B4-BE49-F238E27FC236}">
                <a16:creationId xmlns:a16="http://schemas.microsoft.com/office/drawing/2014/main" id="{90052FD7-FBE6-44EF-8334-D546D3B31C9B}"/>
              </a:ext>
            </a:extLst>
          </p:cNvPr>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74C762EA-89B2-45B7-B58D-B130BC1CD466}"/>
              </a:ext>
            </a:extLst>
          </p:cNvPr>
          <p:cNvSpPr>
            <a:spLocks noGrp="1"/>
          </p:cNvSpPr>
          <p:nvPr>
            <p:ph type="dt" sz="half" idx="10"/>
          </p:nvPr>
        </p:nvSpPr>
        <p:spPr/>
        <p:txBody>
          <a:bodyPr/>
          <a:lstStyle/>
          <a:p>
            <a:fld id="{BE59C510-2358-44D4-AB7C-15830DB5FC2E}" type="datetimeFigureOut">
              <a:rPr lang="fi-FI" smtClean="0"/>
              <a:t>6.4.2022</a:t>
            </a:fld>
            <a:endParaRPr lang="fi-FI"/>
          </a:p>
        </p:txBody>
      </p:sp>
      <p:sp>
        <p:nvSpPr>
          <p:cNvPr id="8" name="Alatunnisteen paikkamerkki 7">
            <a:extLst>
              <a:ext uri="{FF2B5EF4-FFF2-40B4-BE49-F238E27FC236}">
                <a16:creationId xmlns:a16="http://schemas.microsoft.com/office/drawing/2014/main" id="{CFE01A62-3005-445D-AF34-E2905E8CFB11}"/>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id="{B5CA8BDA-D84C-4914-A930-83AF643603E9}"/>
              </a:ext>
            </a:extLst>
          </p:cNvPr>
          <p:cNvSpPr>
            <a:spLocks noGrp="1"/>
          </p:cNvSpPr>
          <p:nvPr>
            <p:ph type="sldNum" sz="quarter" idx="12"/>
          </p:nvPr>
        </p:nvSpPr>
        <p:spPr/>
        <p:txBody>
          <a:bodyPr/>
          <a:lstStyle/>
          <a:p>
            <a:fld id="{C06F4D0E-3712-4398-9189-B2049443E357}" type="slidenum">
              <a:rPr lang="fi-FI" smtClean="0"/>
              <a:t>‹#›</a:t>
            </a:fld>
            <a:endParaRPr lang="fi-FI"/>
          </a:p>
        </p:txBody>
      </p:sp>
    </p:spTree>
    <p:extLst>
      <p:ext uri="{BB962C8B-B14F-4D97-AF65-F5344CB8AC3E}">
        <p14:creationId xmlns:p14="http://schemas.microsoft.com/office/powerpoint/2010/main" val="2744343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E94711E-969E-47ED-9B42-059DD628F7B6}"/>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CB75B9EA-5F63-41A2-A635-5FF2210DC5DC}"/>
              </a:ext>
            </a:extLst>
          </p:cNvPr>
          <p:cNvSpPr>
            <a:spLocks noGrp="1"/>
          </p:cNvSpPr>
          <p:nvPr>
            <p:ph type="dt" sz="half" idx="10"/>
          </p:nvPr>
        </p:nvSpPr>
        <p:spPr/>
        <p:txBody>
          <a:bodyPr/>
          <a:lstStyle/>
          <a:p>
            <a:fld id="{BE59C510-2358-44D4-AB7C-15830DB5FC2E}" type="datetimeFigureOut">
              <a:rPr lang="fi-FI" smtClean="0"/>
              <a:t>6.4.2022</a:t>
            </a:fld>
            <a:endParaRPr lang="fi-FI"/>
          </a:p>
        </p:txBody>
      </p:sp>
      <p:sp>
        <p:nvSpPr>
          <p:cNvPr id="4" name="Alatunnisteen paikkamerkki 3">
            <a:extLst>
              <a:ext uri="{FF2B5EF4-FFF2-40B4-BE49-F238E27FC236}">
                <a16:creationId xmlns:a16="http://schemas.microsoft.com/office/drawing/2014/main" id="{0648ECA8-6CFD-4163-A341-FD9DF490E190}"/>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32CF1F8E-A4EF-4A8F-BB9F-8220C47CA5C8}"/>
              </a:ext>
            </a:extLst>
          </p:cNvPr>
          <p:cNvSpPr>
            <a:spLocks noGrp="1"/>
          </p:cNvSpPr>
          <p:nvPr>
            <p:ph type="sldNum" sz="quarter" idx="12"/>
          </p:nvPr>
        </p:nvSpPr>
        <p:spPr/>
        <p:txBody>
          <a:bodyPr/>
          <a:lstStyle/>
          <a:p>
            <a:fld id="{C06F4D0E-3712-4398-9189-B2049443E357}" type="slidenum">
              <a:rPr lang="fi-FI" smtClean="0"/>
              <a:t>‹#›</a:t>
            </a:fld>
            <a:endParaRPr lang="fi-FI"/>
          </a:p>
        </p:txBody>
      </p:sp>
    </p:spTree>
    <p:extLst>
      <p:ext uri="{BB962C8B-B14F-4D97-AF65-F5344CB8AC3E}">
        <p14:creationId xmlns:p14="http://schemas.microsoft.com/office/powerpoint/2010/main" val="29246686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AB5918F6-6DC6-41CD-936C-E966F7EA554C}"/>
              </a:ext>
            </a:extLst>
          </p:cNvPr>
          <p:cNvSpPr>
            <a:spLocks noGrp="1"/>
          </p:cNvSpPr>
          <p:nvPr>
            <p:ph type="dt" sz="half" idx="10"/>
          </p:nvPr>
        </p:nvSpPr>
        <p:spPr/>
        <p:txBody>
          <a:bodyPr/>
          <a:lstStyle/>
          <a:p>
            <a:fld id="{BE59C510-2358-44D4-AB7C-15830DB5FC2E}" type="datetimeFigureOut">
              <a:rPr lang="fi-FI" smtClean="0"/>
              <a:t>6.4.2022</a:t>
            </a:fld>
            <a:endParaRPr lang="fi-FI"/>
          </a:p>
        </p:txBody>
      </p:sp>
      <p:sp>
        <p:nvSpPr>
          <p:cNvPr id="3" name="Alatunnisteen paikkamerkki 2">
            <a:extLst>
              <a:ext uri="{FF2B5EF4-FFF2-40B4-BE49-F238E27FC236}">
                <a16:creationId xmlns:a16="http://schemas.microsoft.com/office/drawing/2014/main" id="{C650CEF9-33A2-4DD1-9A50-5A65285078FD}"/>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FF67BE83-7905-4010-A539-BC8AECD666CF}"/>
              </a:ext>
            </a:extLst>
          </p:cNvPr>
          <p:cNvSpPr>
            <a:spLocks noGrp="1"/>
          </p:cNvSpPr>
          <p:nvPr>
            <p:ph type="sldNum" sz="quarter" idx="12"/>
          </p:nvPr>
        </p:nvSpPr>
        <p:spPr/>
        <p:txBody>
          <a:bodyPr/>
          <a:lstStyle/>
          <a:p>
            <a:fld id="{C06F4D0E-3712-4398-9189-B2049443E357}" type="slidenum">
              <a:rPr lang="fi-FI" smtClean="0"/>
              <a:t>‹#›</a:t>
            </a:fld>
            <a:endParaRPr lang="fi-FI"/>
          </a:p>
        </p:txBody>
      </p:sp>
    </p:spTree>
    <p:extLst>
      <p:ext uri="{BB962C8B-B14F-4D97-AF65-F5344CB8AC3E}">
        <p14:creationId xmlns:p14="http://schemas.microsoft.com/office/powerpoint/2010/main" val="3957741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0DE4CF1-A49D-4755-83BC-5B28912609BD}"/>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Sisällön paikkamerkki 2">
            <a:extLst>
              <a:ext uri="{FF2B5EF4-FFF2-40B4-BE49-F238E27FC236}">
                <a16:creationId xmlns:a16="http://schemas.microsoft.com/office/drawing/2014/main" id="{A96E8A2C-6DC2-45E4-A615-D835F2B0CF4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a:extLst>
              <a:ext uri="{FF2B5EF4-FFF2-40B4-BE49-F238E27FC236}">
                <a16:creationId xmlns:a16="http://schemas.microsoft.com/office/drawing/2014/main" id="{E2B15D85-CAC9-46B6-A3D5-9C2798F299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F27F0FA0-4936-4255-8C78-A34D5B83DE41}"/>
              </a:ext>
            </a:extLst>
          </p:cNvPr>
          <p:cNvSpPr>
            <a:spLocks noGrp="1"/>
          </p:cNvSpPr>
          <p:nvPr>
            <p:ph type="dt" sz="half" idx="10"/>
          </p:nvPr>
        </p:nvSpPr>
        <p:spPr/>
        <p:txBody>
          <a:bodyPr/>
          <a:lstStyle/>
          <a:p>
            <a:fld id="{BE59C510-2358-44D4-AB7C-15830DB5FC2E}" type="datetimeFigureOut">
              <a:rPr lang="fi-FI" smtClean="0"/>
              <a:t>6.4.2022</a:t>
            </a:fld>
            <a:endParaRPr lang="fi-FI"/>
          </a:p>
        </p:txBody>
      </p:sp>
      <p:sp>
        <p:nvSpPr>
          <p:cNvPr id="6" name="Alatunnisteen paikkamerkki 5">
            <a:extLst>
              <a:ext uri="{FF2B5EF4-FFF2-40B4-BE49-F238E27FC236}">
                <a16:creationId xmlns:a16="http://schemas.microsoft.com/office/drawing/2014/main" id="{57E7ADF4-4CF2-4638-ABDE-EFB164E889C9}"/>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6E9F8CA3-448A-4926-91B4-B5D63A8B2E6E}"/>
              </a:ext>
            </a:extLst>
          </p:cNvPr>
          <p:cNvSpPr>
            <a:spLocks noGrp="1"/>
          </p:cNvSpPr>
          <p:nvPr>
            <p:ph type="sldNum" sz="quarter" idx="12"/>
          </p:nvPr>
        </p:nvSpPr>
        <p:spPr/>
        <p:txBody>
          <a:bodyPr/>
          <a:lstStyle/>
          <a:p>
            <a:fld id="{C06F4D0E-3712-4398-9189-B2049443E357}" type="slidenum">
              <a:rPr lang="fi-FI" smtClean="0"/>
              <a:t>‹#›</a:t>
            </a:fld>
            <a:endParaRPr lang="fi-FI"/>
          </a:p>
        </p:txBody>
      </p:sp>
    </p:spTree>
    <p:extLst>
      <p:ext uri="{BB962C8B-B14F-4D97-AF65-F5344CB8AC3E}">
        <p14:creationId xmlns:p14="http://schemas.microsoft.com/office/powerpoint/2010/main" val="10925019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1AD57F4-66A1-4DD8-85FE-E3083C077C45}"/>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Kuvan paikkamerkki 2">
            <a:extLst>
              <a:ext uri="{FF2B5EF4-FFF2-40B4-BE49-F238E27FC236}">
                <a16:creationId xmlns:a16="http://schemas.microsoft.com/office/drawing/2014/main" id="{70BC41A3-BCDE-4E61-85E9-27CE9FC8D87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a:extLst>
              <a:ext uri="{FF2B5EF4-FFF2-40B4-BE49-F238E27FC236}">
                <a16:creationId xmlns:a16="http://schemas.microsoft.com/office/drawing/2014/main" id="{90C0A2CF-F636-45E7-AFD4-A4ECBF3CE4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1DF0D93C-0FA4-4E8A-A567-D42576F8FC22}"/>
              </a:ext>
            </a:extLst>
          </p:cNvPr>
          <p:cNvSpPr>
            <a:spLocks noGrp="1"/>
          </p:cNvSpPr>
          <p:nvPr>
            <p:ph type="dt" sz="half" idx="10"/>
          </p:nvPr>
        </p:nvSpPr>
        <p:spPr/>
        <p:txBody>
          <a:bodyPr/>
          <a:lstStyle/>
          <a:p>
            <a:fld id="{BE59C510-2358-44D4-AB7C-15830DB5FC2E}" type="datetimeFigureOut">
              <a:rPr lang="fi-FI" smtClean="0"/>
              <a:t>6.4.2022</a:t>
            </a:fld>
            <a:endParaRPr lang="fi-FI"/>
          </a:p>
        </p:txBody>
      </p:sp>
      <p:sp>
        <p:nvSpPr>
          <p:cNvPr id="6" name="Alatunnisteen paikkamerkki 5">
            <a:extLst>
              <a:ext uri="{FF2B5EF4-FFF2-40B4-BE49-F238E27FC236}">
                <a16:creationId xmlns:a16="http://schemas.microsoft.com/office/drawing/2014/main" id="{66A69AF1-E13F-45AC-8DFC-30F0BBB10AE9}"/>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AEB1C3CF-E35E-4FE1-8ACF-3CED749C1DC5}"/>
              </a:ext>
            </a:extLst>
          </p:cNvPr>
          <p:cNvSpPr>
            <a:spLocks noGrp="1"/>
          </p:cNvSpPr>
          <p:nvPr>
            <p:ph type="sldNum" sz="quarter" idx="12"/>
          </p:nvPr>
        </p:nvSpPr>
        <p:spPr/>
        <p:txBody>
          <a:bodyPr/>
          <a:lstStyle/>
          <a:p>
            <a:fld id="{C06F4D0E-3712-4398-9189-B2049443E357}" type="slidenum">
              <a:rPr lang="fi-FI" smtClean="0"/>
              <a:t>‹#›</a:t>
            </a:fld>
            <a:endParaRPr lang="fi-FI"/>
          </a:p>
        </p:txBody>
      </p:sp>
    </p:spTree>
    <p:extLst>
      <p:ext uri="{BB962C8B-B14F-4D97-AF65-F5344CB8AC3E}">
        <p14:creationId xmlns:p14="http://schemas.microsoft.com/office/powerpoint/2010/main" val="20277076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AF0CD72E-F642-4987-B79A-95C9778EC6C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ots. perustyyl. napsautt.</a:t>
            </a:r>
          </a:p>
        </p:txBody>
      </p:sp>
      <p:sp>
        <p:nvSpPr>
          <p:cNvPr id="3" name="Tekstin paikkamerkki 2">
            <a:extLst>
              <a:ext uri="{FF2B5EF4-FFF2-40B4-BE49-F238E27FC236}">
                <a16:creationId xmlns:a16="http://schemas.microsoft.com/office/drawing/2014/main" id="{79FB91D1-B8AC-479B-AD34-7BE9CEDCEE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B83BD0AE-7ACB-4A09-BA52-94C8D19E88B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59C510-2358-44D4-AB7C-15830DB5FC2E}" type="datetimeFigureOut">
              <a:rPr lang="fi-FI" smtClean="0"/>
              <a:t>6.4.2022</a:t>
            </a:fld>
            <a:endParaRPr lang="fi-FI"/>
          </a:p>
        </p:txBody>
      </p:sp>
      <p:sp>
        <p:nvSpPr>
          <p:cNvPr id="5" name="Alatunnisteen paikkamerkki 4">
            <a:extLst>
              <a:ext uri="{FF2B5EF4-FFF2-40B4-BE49-F238E27FC236}">
                <a16:creationId xmlns:a16="http://schemas.microsoft.com/office/drawing/2014/main" id="{49EE533C-FBF7-4A64-AED6-B589A56F4C8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a:extLst>
              <a:ext uri="{FF2B5EF4-FFF2-40B4-BE49-F238E27FC236}">
                <a16:creationId xmlns:a16="http://schemas.microsoft.com/office/drawing/2014/main" id="{9FEC0EF1-6E0F-4709-8A91-E77C5D4267F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6F4D0E-3712-4398-9189-B2049443E357}" type="slidenum">
              <a:rPr lang="fi-FI" smtClean="0"/>
              <a:t>‹#›</a:t>
            </a:fld>
            <a:endParaRPr lang="fi-FI"/>
          </a:p>
        </p:txBody>
      </p:sp>
    </p:spTree>
    <p:extLst>
      <p:ext uri="{BB962C8B-B14F-4D97-AF65-F5344CB8AC3E}">
        <p14:creationId xmlns:p14="http://schemas.microsoft.com/office/powerpoint/2010/main" val="1247397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stm.fi/hoitotakuu" TargetMode="External"/><Relationship Id="rId2" Type="http://schemas.openxmlformats.org/officeDocument/2006/relationships/hyperlink" Target="http://www.valvira.fi/"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http://www.finlex.fi/fi/laki/alkup/2014/20141302" TargetMode="External"/><Relationship Id="rId3" Type="http://schemas.openxmlformats.org/officeDocument/2006/relationships/hyperlink" Target="http://lapsiasia.fi/lapsen-oikeudet/" TargetMode="External"/><Relationship Id="rId7" Type="http://schemas.openxmlformats.org/officeDocument/2006/relationships/hyperlink" Target="http://www.finlex.fi/fi/laki/ajantasa/2007/20070417" TargetMode="External"/><Relationship Id="rId2" Type="http://schemas.openxmlformats.org/officeDocument/2006/relationships/hyperlink" Target="http://www.finlex.fi/fi/laki/smur/1999/19990731" TargetMode="External"/><Relationship Id="rId1" Type="http://schemas.openxmlformats.org/officeDocument/2006/relationships/slideLayout" Target="../slideLayouts/slideLayout2.xml"/><Relationship Id="rId6" Type="http://schemas.openxmlformats.org/officeDocument/2006/relationships/hyperlink" Target="http://www.valvira.fi/terveydenhuolto/potilaan-asema-ja-oikeudet-oikeudet/alaikaisen_potilaan_asema" TargetMode="External"/><Relationship Id="rId5" Type="http://schemas.openxmlformats.org/officeDocument/2006/relationships/hyperlink" Target="https://www.finlex.fi/fi/laki/ajantasa/1990/19901116" TargetMode="External"/><Relationship Id="rId10" Type="http://schemas.openxmlformats.org/officeDocument/2006/relationships/hyperlink" Target="http://www.finlex.fi/fi/laki/ajantasa/2002/20020504" TargetMode="External"/><Relationship Id="rId4" Type="http://schemas.openxmlformats.org/officeDocument/2006/relationships/hyperlink" Target="http://stm.fi/asiakkaan-potilaan-oikeudet" TargetMode="External"/><Relationship Id="rId9" Type="http://schemas.openxmlformats.org/officeDocument/2006/relationships/hyperlink" Target="https://www.valvira.fi/terveydenhuolto/hyva-ammatinharjoittaminen/salassapito/salassapito-_ja_vaitiolovelvollisuus"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95893DC-F999-4D13-ACA2-DCFAB1704A00}"/>
              </a:ext>
            </a:extLst>
          </p:cNvPr>
          <p:cNvSpPr>
            <a:spLocks noGrp="1"/>
          </p:cNvSpPr>
          <p:nvPr>
            <p:ph type="ctrTitle"/>
          </p:nvPr>
        </p:nvSpPr>
        <p:spPr/>
        <p:txBody>
          <a:bodyPr/>
          <a:lstStyle/>
          <a:p>
            <a:r>
              <a:rPr lang="fi-FI" dirty="0"/>
              <a:t>LAPSET JA NUORET</a:t>
            </a:r>
          </a:p>
        </p:txBody>
      </p:sp>
      <p:sp>
        <p:nvSpPr>
          <p:cNvPr id="3" name="Alaotsikko 2">
            <a:extLst>
              <a:ext uri="{FF2B5EF4-FFF2-40B4-BE49-F238E27FC236}">
                <a16:creationId xmlns:a16="http://schemas.microsoft.com/office/drawing/2014/main" id="{77896D34-7F43-4F30-A1BC-E67F0CDFC70A}"/>
              </a:ext>
            </a:extLst>
          </p:cNvPr>
          <p:cNvSpPr>
            <a:spLocks noGrp="1"/>
          </p:cNvSpPr>
          <p:nvPr>
            <p:ph type="subTitle" idx="1"/>
          </p:nvPr>
        </p:nvSpPr>
        <p:spPr/>
        <p:txBody>
          <a:bodyPr/>
          <a:lstStyle/>
          <a:p>
            <a:r>
              <a:rPr lang="fi-FI" dirty="0"/>
              <a:t>MIELENTERVEYDEN ERITYISPIIRTEET</a:t>
            </a:r>
          </a:p>
        </p:txBody>
      </p:sp>
    </p:spTree>
    <p:extLst>
      <p:ext uri="{BB962C8B-B14F-4D97-AF65-F5344CB8AC3E}">
        <p14:creationId xmlns:p14="http://schemas.microsoft.com/office/powerpoint/2010/main" val="10057159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A9BC3E7-D5CF-4CDC-84B3-F3E5BDA5B5C9}"/>
              </a:ext>
            </a:extLst>
          </p:cNvPr>
          <p:cNvSpPr>
            <a:spLocks noGrp="1"/>
          </p:cNvSpPr>
          <p:nvPr>
            <p:ph type="title"/>
          </p:nvPr>
        </p:nvSpPr>
        <p:spPr/>
        <p:txBody>
          <a:bodyPr/>
          <a:lstStyle/>
          <a:p>
            <a:r>
              <a:rPr lang="fi-FI" dirty="0"/>
              <a:t>Lapset</a:t>
            </a:r>
          </a:p>
        </p:txBody>
      </p:sp>
      <p:sp>
        <p:nvSpPr>
          <p:cNvPr id="3" name="Sisällön paikkamerkki 2">
            <a:extLst>
              <a:ext uri="{FF2B5EF4-FFF2-40B4-BE49-F238E27FC236}">
                <a16:creationId xmlns:a16="http://schemas.microsoft.com/office/drawing/2014/main" id="{38FBCB4B-ACD0-4A64-8016-B79354982CBC}"/>
              </a:ext>
            </a:extLst>
          </p:cNvPr>
          <p:cNvSpPr>
            <a:spLocks noGrp="1"/>
          </p:cNvSpPr>
          <p:nvPr>
            <p:ph idx="1"/>
          </p:nvPr>
        </p:nvSpPr>
        <p:spPr/>
        <p:txBody>
          <a:bodyPr>
            <a:normAutofit fontScale="62500" lnSpcReduction="20000"/>
          </a:bodyPr>
          <a:lstStyle/>
          <a:p>
            <a:pPr algn="l"/>
            <a:r>
              <a:rPr lang="fi-FI" sz="3400" b="0" i="0" dirty="0">
                <a:solidFill>
                  <a:srgbClr val="343434"/>
                </a:solidFill>
                <a:effectLst/>
                <a:latin typeface="PT Sans Narrow"/>
              </a:rPr>
              <a:t>​Lapsen oireillessa psyykkisesti ensisijaisia ovat perustason tukitoimenpiteet lapsen omassa kasvuympäristössä. Lähetettä lastenpsykiatriseen erikoissairaanhoitoon tulee harkita tilanteessa, jossa lapsella on:</a:t>
            </a:r>
          </a:p>
          <a:p>
            <a:pPr algn="l">
              <a:buFont typeface="Arial" panose="020B0604020202020204" pitchFamily="34" charset="0"/>
              <a:buChar char="•"/>
            </a:pPr>
            <a:r>
              <a:rPr lang="fi-FI" sz="3400" b="0" i="0" dirty="0">
                <a:solidFill>
                  <a:srgbClr val="343434"/>
                </a:solidFill>
                <a:effectLst/>
                <a:latin typeface="PT Sans Narrow"/>
              </a:rPr>
              <a:t>pitkäkestoisia vaikeuksia kyvyssä olla vuorovaikutuksessa</a:t>
            </a:r>
          </a:p>
          <a:p>
            <a:pPr algn="l">
              <a:buFont typeface="Arial" panose="020B0604020202020204" pitchFamily="34" charset="0"/>
              <a:buChar char="•"/>
            </a:pPr>
            <a:r>
              <a:rPr lang="fi-FI" sz="3400" b="0" i="0" dirty="0">
                <a:solidFill>
                  <a:srgbClr val="343434"/>
                </a:solidFill>
                <a:effectLst/>
                <a:latin typeface="PT Sans Narrow"/>
              </a:rPr>
              <a:t>vaikeita oireita tunne-elämän ja käyttäytymisen alueella (esim. vakava masennus, epäily realiteettien pettämisestä, hallitsematonta aggressiivista käyttäytymistä)</a:t>
            </a:r>
          </a:p>
          <a:p>
            <a:pPr algn="l">
              <a:buFont typeface="Arial" panose="020B0604020202020204" pitchFamily="34" charset="0"/>
              <a:buChar char="•"/>
            </a:pPr>
            <a:r>
              <a:rPr lang="fi-FI" sz="3400" b="0" i="0" dirty="0">
                <a:solidFill>
                  <a:srgbClr val="343434"/>
                </a:solidFill>
                <a:effectLst/>
                <a:latin typeface="PT Sans Narrow"/>
              </a:rPr>
              <a:t>merkittävää oireilua syömiseen liittyen</a:t>
            </a:r>
          </a:p>
          <a:p>
            <a:pPr algn="l">
              <a:buFont typeface="Arial" panose="020B0604020202020204" pitchFamily="34" charset="0"/>
              <a:buChar char="•"/>
            </a:pPr>
            <a:r>
              <a:rPr lang="fi-FI" sz="3400" b="0" i="0" dirty="0">
                <a:solidFill>
                  <a:srgbClr val="343434"/>
                </a:solidFill>
                <a:effectLst/>
                <a:latin typeface="PT Sans Narrow"/>
              </a:rPr>
              <a:t>neuropsykiatrisia tai laaja-alaisia kehityksellisiä vaikeuksia, joihin liittyy vakavia-tunne-elämän tai käyttäytymisen ongelmia ja jotka merkittävästi vaikeuttavat lapsen ikätasoista toimintakykyä</a:t>
            </a:r>
          </a:p>
          <a:p>
            <a:pPr algn="l">
              <a:buFont typeface="Arial" panose="020B0604020202020204" pitchFamily="34" charset="0"/>
              <a:buChar char="•"/>
            </a:pPr>
            <a:r>
              <a:rPr lang="fi-FI" sz="3400" b="0" i="0" dirty="0">
                <a:solidFill>
                  <a:srgbClr val="343434"/>
                </a:solidFill>
                <a:effectLst/>
                <a:latin typeface="PT Sans Narrow"/>
              </a:rPr>
              <a:t>toimintakykyä heikentävää ja pitkäkestoista psykosomaattista oireilua.</a:t>
            </a:r>
          </a:p>
          <a:p>
            <a:pPr algn="l"/>
            <a:r>
              <a:rPr lang="fi-FI" sz="3400" b="1" i="0" dirty="0">
                <a:solidFill>
                  <a:srgbClr val="343434"/>
                </a:solidFill>
                <a:effectLst/>
                <a:latin typeface="PT Sans Narrow"/>
              </a:rPr>
              <a:t>Lisätietoa aiheeseen</a:t>
            </a:r>
            <a:endParaRPr lang="fi-FI" sz="3400" b="0" i="0" dirty="0">
              <a:solidFill>
                <a:srgbClr val="343434"/>
              </a:solidFill>
              <a:effectLst/>
              <a:latin typeface="PT Sans Narrow"/>
            </a:endParaRPr>
          </a:p>
          <a:p>
            <a:pPr algn="l">
              <a:buFont typeface="Arial" panose="020B0604020202020204" pitchFamily="34" charset="0"/>
              <a:buChar char="•"/>
            </a:pPr>
            <a:r>
              <a:rPr lang="fi-FI" sz="3400" b="0" i="0" u="none" strike="noStrike" dirty="0">
                <a:solidFill>
                  <a:srgbClr val="119EE2"/>
                </a:solidFill>
                <a:effectLst/>
                <a:latin typeface="PT Sans Narrow"/>
                <a:hlinkClick r:id="rId2"/>
              </a:rPr>
              <a:t>Valvira</a:t>
            </a:r>
            <a:endParaRPr lang="fi-FI" sz="3400" b="0" i="0" dirty="0">
              <a:solidFill>
                <a:srgbClr val="343434"/>
              </a:solidFill>
              <a:effectLst/>
              <a:latin typeface="PT Sans Narrow"/>
            </a:endParaRPr>
          </a:p>
          <a:p>
            <a:pPr algn="l">
              <a:buFont typeface="Arial" panose="020B0604020202020204" pitchFamily="34" charset="0"/>
              <a:buChar char="•"/>
            </a:pPr>
            <a:r>
              <a:rPr lang="fi-FI" sz="3400" b="0" i="0" u="none" strike="noStrike" dirty="0">
                <a:solidFill>
                  <a:srgbClr val="119EE2"/>
                </a:solidFill>
                <a:effectLst/>
                <a:latin typeface="PT Sans Narrow"/>
                <a:hlinkClick r:id="rId3"/>
              </a:rPr>
              <a:t>Hoitoon pääsy stm.fi​</a:t>
            </a:r>
            <a:endParaRPr lang="fi-FI" sz="3400" b="0" i="0" dirty="0">
              <a:solidFill>
                <a:srgbClr val="343434"/>
              </a:solidFill>
              <a:effectLst/>
              <a:latin typeface="PT Sans Narrow"/>
            </a:endParaRPr>
          </a:p>
          <a:p>
            <a:endParaRPr lang="fi-FI" dirty="0"/>
          </a:p>
        </p:txBody>
      </p:sp>
    </p:spTree>
    <p:extLst>
      <p:ext uri="{BB962C8B-B14F-4D97-AF65-F5344CB8AC3E}">
        <p14:creationId xmlns:p14="http://schemas.microsoft.com/office/powerpoint/2010/main" val="27921261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0A97520-0A04-44A1-BE94-3E90643777F1}"/>
              </a:ext>
            </a:extLst>
          </p:cNvPr>
          <p:cNvSpPr>
            <a:spLocks noGrp="1"/>
          </p:cNvSpPr>
          <p:nvPr>
            <p:ph type="title"/>
          </p:nvPr>
        </p:nvSpPr>
        <p:spPr/>
        <p:txBody>
          <a:bodyPr/>
          <a:lstStyle/>
          <a:p>
            <a:endParaRPr lang="fi-FI"/>
          </a:p>
        </p:txBody>
      </p:sp>
      <p:sp>
        <p:nvSpPr>
          <p:cNvPr id="3" name="Sisällön paikkamerkki 2">
            <a:extLst>
              <a:ext uri="{FF2B5EF4-FFF2-40B4-BE49-F238E27FC236}">
                <a16:creationId xmlns:a16="http://schemas.microsoft.com/office/drawing/2014/main" id="{E62CF346-66A0-4C35-83D8-AF32B22A0C2F}"/>
              </a:ext>
            </a:extLst>
          </p:cNvPr>
          <p:cNvSpPr>
            <a:spLocks noGrp="1"/>
          </p:cNvSpPr>
          <p:nvPr>
            <p:ph idx="1"/>
          </p:nvPr>
        </p:nvSpPr>
        <p:spPr/>
        <p:txBody>
          <a:bodyPr>
            <a:normAutofit fontScale="55000" lnSpcReduction="20000"/>
          </a:bodyPr>
          <a:lstStyle/>
          <a:p>
            <a:pPr algn="l"/>
            <a:r>
              <a:rPr lang="fi-FI" b="0" i="0" dirty="0">
                <a:solidFill>
                  <a:srgbClr val="343434"/>
                </a:solidFill>
                <a:effectLst/>
                <a:latin typeface="PT Sans Narrow"/>
              </a:rPr>
              <a:t>​​Kuntia ja yksityisiä sosiaali- ja terveyspalvelujen tuottajia valvovat aluehallintovirastot, joita puolestaan ohjaa ja koordinoi Sosiaali- ja terveysalan lupa- ja valvontavirasto. Molemmat toimivat sosiaali- ja terveysministeriön alaisina.</a:t>
            </a:r>
          </a:p>
          <a:p>
            <a:pPr algn="l"/>
            <a:r>
              <a:rPr lang="fi-FI" b="0" i="0" dirty="0">
                <a:solidFill>
                  <a:srgbClr val="343434"/>
                </a:solidFill>
                <a:effectLst/>
                <a:latin typeface="PT Sans Narrow"/>
              </a:rPr>
              <a:t>Jokaisella on perustuslain mukaan oikeus riittäviin sosiaali- ja terveyspalveluihin.</a:t>
            </a:r>
          </a:p>
          <a:p>
            <a:pPr algn="l">
              <a:buFont typeface="Arial" panose="020B0604020202020204" pitchFamily="34" charset="0"/>
              <a:buChar char="•"/>
            </a:pPr>
            <a:r>
              <a:rPr lang="fi-FI" b="0" i="0" u="none" strike="noStrike" dirty="0">
                <a:solidFill>
                  <a:srgbClr val="119EE2"/>
                </a:solidFill>
                <a:effectLst/>
                <a:latin typeface="PT Sans Narrow"/>
                <a:hlinkClick r:id="rId2"/>
              </a:rPr>
              <a:t>Perustuslaki</a:t>
            </a:r>
            <a:endParaRPr lang="fi-FI" b="0" i="0" dirty="0">
              <a:solidFill>
                <a:srgbClr val="343434"/>
              </a:solidFill>
              <a:effectLst/>
              <a:latin typeface="PT Sans Narrow"/>
            </a:endParaRPr>
          </a:p>
          <a:p>
            <a:pPr algn="l"/>
            <a:r>
              <a:rPr lang="fi-FI" b="0" i="0" dirty="0">
                <a:solidFill>
                  <a:srgbClr val="343434"/>
                </a:solidFill>
                <a:effectLst/>
                <a:latin typeface="PT Sans Narrow"/>
              </a:rPr>
              <a:t>Sosiaali- ja terveydenhuollon ammattilaisten toimintaa ohjaavat lait ja säädökset:</a:t>
            </a:r>
          </a:p>
          <a:p>
            <a:pPr algn="l">
              <a:buFont typeface="Arial" panose="020B0604020202020204" pitchFamily="34" charset="0"/>
              <a:buChar char="•"/>
            </a:pPr>
            <a:r>
              <a:rPr lang="fi-FI" b="0" i="0" u="none" strike="noStrike" dirty="0">
                <a:solidFill>
                  <a:srgbClr val="119EE2"/>
                </a:solidFill>
                <a:effectLst/>
                <a:latin typeface="PT Sans Narrow"/>
                <a:hlinkClick r:id="rId3"/>
              </a:rPr>
              <a:t>Yleissopimus lapsen oikeuksista</a:t>
            </a:r>
            <a:endParaRPr lang="fi-FI" b="0" i="0" dirty="0">
              <a:solidFill>
                <a:srgbClr val="343434"/>
              </a:solidFill>
              <a:effectLst/>
              <a:latin typeface="PT Sans Narrow"/>
            </a:endParaRPr>
          </a:p>
          <a:p>
            <a:pPr algn="l">
              <a:buFont typeface="Arial" panose="020B0604020202020204" pitchFamily="34" charset="0"/>
              <a:buChar char="•"/>
            </a:pPr>
            <a:r>
              <a:rPr lang="fi-FI" b="0" i="0" u="none" strike="noStrike" dirty="0">
                <a:solidFill>
                  <a:srgbClr val="119EE2"/>
                </a:solidFill>
                <a:effectLst/>
                <a:latin typeface="PT Sans Narrow"/>
                <a:hlinkClick r:id="rId4"/>
              </a:rPr>
              <a:t>Potilaan ja sosiaalihuollonasiakkaan asema ja oikeudet</a:t>
            </a:r>
            <a:endParaRPr lang="fi-FI" b="0" i="0" dirty="0">
              <a:solidFill>
                <a:srgbClr val="343434"/>
              </a:solidFill>
              <a:effectLst/>
              <a:latin typeface="PT Sans Narrow"/>
            </a:endParaRPr>
          </a:p>
          <a:p>
            <a:pPr algn="l">
              <a:buFont typeface="Arial" panose="020B0604020202020204" pitchFamily="34" charset="0"/>
              <a:buChar char="•"/>
            </a:pPr>
            <a:r>
              <a:rPr lang="fi-FI" b="0" i="0" u="none" strike="noStrike" dirty="0">
                <a:solidFill>
                  <a:srgbClr val="119EE2"/>
                </a:solidFill>
                <a:effectLst/>
                <a:latin typeface="PT Sans Narrow"/>
                <a:hlinkClick r:id="rId5"/>
              </a:rPr>
              <a:t>Mielenterveyslaki ja tahdosta riippumaton hoito</a:t>
            </a:r>
            <a:endParaRPr lang="fi-FI" b="0" i="0" dirty="0">
              <a:solidFill>
                <a:srgbClr val="343434"/>
              </a:solidFill>
              <a:effectLst/>
              <a:latin typeface="PT Sans Narrow"/>
            </a:endParaRPr>
          </a:p>
          <a:p>
            <a:pPr algn="l">
              <a:buFont typeface="Arial" panose="020B0604020202020204" pitchFamily="34" charset="0"/>
              <a:buChar char="•"/>
            </a:pPr>
            <a:r>
              <a:rPr lang="fi-FI" b="0" i="0" u="none" strike="noStrike" dirty="0">
                <a:solidFill>
                  <a:srgbClr val="119EE2"/>
                </a:solidFill>
                <a:effectLst/>
                <a:latin typeface="PT Sans Narrow"/>
                <a:hlinkClick r:id="rId6"/>
              </a:rPr>
              <a:t>Alaikäisen potilaan asema</a:t>
            </a:r>
            <a:endParaRPr lang="fi-FI" b="0" i="0" dirty="0">
              <a:solidFill>
                <a:srgbClr val="343434"/>
              </a:solidFill>
              <a:effectLst/>
              <a:latin typeface="PT Sans Narrow"/>
            </a:endParaRPr>
          </a:p>
          <a:p>
            <a:pPr algn="l">
              <a:buFont typeface="Arial" panose="020B0604020202020204" pitchFamily="34" charset="0"/>
              <a:buChar char="•"/>
            </a:pPr>
            <a:r>
              <a:rPr lang="fi-FI" b="0" i="0" u="none" strike="noStrike" dirty="0">
                <a:solidFill>
                  <a:srgbClr val="119EE2"/>
                </a:solidFill>
                <a:effectLst/>
                <a:latin typeface="PT Sans Narrow"/>
                <a:hlinkClick r:id="rId7"/>
              </a:rPr>
              <a:t>Lastensuojelulaki</a:t>
            </a:r>
            <a:endParaRPr lang="fi-FI" b="0" i="0" dirty="0">
              <a:solidFill>
                <a:srgbClr val="343434"/>
              </a:solidFill>
              <a:effectLst/>
              <a:latin typeface="PT Sans Narrow"/>
            </a:endParaRPr>
          </a:p>
          <a:p>
            <a:pPr algn="l">
              <a:buFont typeface="Arial" panose="020B0604020202020204" pitchFamily="34" charset="0"/>
              <a:buChar char="•"/>
            </a:pPr>
            <a:r>
              <a:rPr lang="fi-FI" b="0" i="0" u="none" strike="noStrike" dirty="0">
                <a:solidFill>
                  <a:srgbClr val="119EE2"/>
                </a:solidFill>
                <a:effectLst/>
                <a:latin typeface="PT Sans Narrow"/>
                <a:hlinkClick r:id="rId8"/>
              </a:rPr>
              <a:t>Laki lastensuojelulain muuttamisesta</a:t>
            </a:r>
            <a:endParaRPr lang="fi-FI" b="0" i="0" dirty="0">
              <a:solidFill>
                <a:srgbClr val="343434"/>
              </a:solidFill>
              <a:effectLst/>
              <a:latin typeface="PT Sans Narrow"/>
            </a:endParaRPr>
          </a:p>
          <a:p>
            <a:pPr algn="l">
              <a:buFont typeface="Arial" panose="020B0604020202020204" pitchFamily="34" charset="0"/>
              <a:buChar char="•"/>
            </a:pPr>
            <a:r>
              <a:rPr lang="fi-FI" b="0" i="0" u="none" strike="noStrike" dirty="0">
                <a:solidFill>
                  <a:srgbClr val="119EE2"/>
                </a:solidFill>
                <a:effectLst/>
                <a:latin typeface="PT Sans Narrow"/>
                <a:hlinkClick r:id="rId9"/>
              </a:rPr>
              <a:t>Salassapito- ja vaitiolovelvollisuus​</a:t>
            </a:r>
            <a:br>
              <a:rPr lang="fi-FI" b="0" i="0" dirty="0">
                <a:solidFill>
                  <a:srgbClr val="343434"/>
                </a:solidFill>
                <a:effectLst/>
                <a:latin typeface="PT Sans Narrow"/>
              </a:rPr>
            </a:br>
            <a:endParaRPr lang="fi-FI" b="0" i="0" dirty="0">
              <a:solidFill>
                <a:srgbClr val="343434"/>
              </a:solidFill>
              <a:effectLst/>
              <a:latin typeface="PT Sans Narrow"/>
            </a:endParaRPr>
          </a:p>
          <a:p>
            <a:pPr algn="l">
              <a:buFont typeface="Arial" panose="020B0604020202020204" pitchFamily="34" charset="0"/>
              <a:buChar char="•"/>
            </a:pPr>
            <a:r>
              <a:rPr lang="fi-FI" b="0" i="0" u="none" strike="noStrike" dirty="0">
                <a:solidFill>
                  <a:srgbClr val="119EE2"/>
                </a:solidFill>
                <a:effectLst/>
                <a:latin typeface="PT Sans Narrow"/>
                <a:hlinkClick r:id="rId10"/>
              </a:rPr>
              <a:t>Laki lasten kanssa työskentelevien rikostausta selvittämiseksi</a:t>
            </a:r>
            <a:endParaRPr lang="fi-FI" b="0" i="0" dirty="0">
              <a:solidFill>
                <a:srgbClr val="343434"/>
              </a:solidFill>
              <a:effectLst/>
              <a:latin typeface="PT Sans Narrow"/>
            </a:endParaRPr>
          </a:p>
          <a:p>
            <a:endParaRPr lang="fi-FI" dirty="0"/>
          </a:p>
        </p:txBody>
      </p:sp>
    </p:spTree>
    <p:extLst>
      <p:ext uri="{BB962C8B-B14F-4D97-AF65-F5344CB8AC3E}">
        <p14:creationId xmlns:p14="http://schemas.microsoft.com/office/powerpoint/2010/main" val="32053707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A26DF6E-A704-49FD-ABF0-4754154268FF}"/>
              </a:ext>
            </a:extLst>
          </p:cNvPr>
          <p:cNvSpPr>
            <a:spLocks noGrp="1"/>
          </p:cNvSpPr>
          <p:nvPr>
            <p:ph type="title"/>
          </p:nvPr>
        </p:nvSpPr>
        <p:spPr/>
        <p:txBody>
          <a:bodyPr>
            <a:normAutofit/>
          </a:bodyPr>
          <a:lstStyle/>
          <a:p>
            <a:r>
              <a:rPr lang="fi-FI" sz="1600" dirty="0"/>
              <a:t>Nuoret</a:t>
            </a:r>
          </a:p>
        </p:txBody>
      </p:sp>
      <p:sp>
        <p:nvSpPr>
          <p:cNvPr id="3" name="Sisällön paikkamerkki 2">
            <a:extLst>
              <a:ext uri="{FF2B5EF4-FFF2-40B4-BE49-F238E27FC236}">
                <a16:creationId xmlns:a16="http://schemas.microsoft.com/office/drawing/2014/main" id="{33CAD794-A10B-4A07-940C-D887EA19DF18}"/>
              </a:ext>
            </a:extLst>
          </p:cNvPr>
          <p:cNvSpPr>
            <a:spLocks noGrp="1"/>
          </p:cNvSpPr>
          <p:nvPr>
            <p:ph idx="1"/>
          </p:nvPr>
        </p:nvSpPr>
        <p:spPr>
          <a:xfrm>
            <a:off x="953476" y="992555"/>
            <a:ext cx="10400323" cy="5865445"/>
          </a:xfrm>
        </p:spPr>
        <p:txBody>
          <a:bodyPr>
            <a:noAutofit/>
          </a:bodyPr>
          <a:lstStyle/>
          <a:p>
            <a:pPr algn="l"/>
            <a:r>
              <a:rPr lang="fi-FI" sz="1600" i="0" cap="all" dirty="0">
                <a:solidFill>
                  <a:srgbClr val="31BFC0"/>
                </a:solidFill>
                <a:effectLst/>
                <a:latin typeface="PT Sans Narrow"/>
              </a:rPr>
              <a:t>NUOREN PSYYKKISEN KEHITYKSEN ARVIOINTI JA "VAROMERKIT"​</a:t>
            </a:r>
          </a:p>
          <a:p>
            <a:pPr algn="l"/>
            <a:r>
              <a:rPr lang="fi-FI" sz="1600" i="0" dirty="0">
                <a:solidFill>
                  <a:srgbClr val="343434"/>
                </a:solidFill>
                <a:effectLst/>
                <a:latin typeface="PT Sans Narrow"/>
              </a:rPr>
              <a:t>Nuoren psyykkistä kehitystä arvioitaessa on tärkeää kiinnittää ensisijaisesti huomiota siihen vastaako hänen kehityksensä ikätasoa vai ei. Tällöin tärkeäksi vertailukohteeksi tulee oireet vs. kasvu ja kehitys. Nuorille on ominaista sekä somaattinen että psyykkinen oireilu, joka johtuu psyykkisten suojakeinojen tilapäisestä heikkoudesta. Nuoren psyykkisen kehityksen arvioinnissa on huomioitava: </a:t>
            </a:r>
          </a:p>
          <a:p>
            <a:pPr algn="l">
              <a:buFont typeface="+mj-lt"/>
              <a:buAutoNum type="arabicPeriod"/>
            </a:pPr>
            <a:r>
              <a:rPr lang="fi-FI" sz="1600" i="0" dirty="0">
                <a:solidFill>
                  <a:srgbClr val="343434"/>
                </a:solidFill>
                <a:effectLst/>
                <a:latin typeface="PT Sans Narrow"/>
              </a:rPr>
              <a:t>Onko imu lapsuuden tyydytyksiin niin voimakas, että nuori on luopunut tai luopumassa kasvusta, esim. nuori on ikätasoa vastaamattomalla tavalla kiinni vanhemmissaan, riippuvainen heidän hyväksynnästään eikä kestä eroa vanhemmista.</a:t>
            </a:r>
          </a:p>
          <a:p>
            <a:pPr algn="l">
              <a:buFont typeface="+mj-lt"/>
              <a:buAutoNum type="arabicPeriod"/>
            </a:pPr>
            <a:r>
              <a:rPr lang="fi-FI" sz="1600" i="0" dirty="0">
                <a:solidFill>
                  <a:srgbClr val="343434"/>
                </a:solidFill>
                <a:effectLst/>
                <a:latin typeface="PT Sans Narrow"/>
              </a:rPr>
              <a:t>Onko nuoren käytös niin jäykkää, ettei hän kykene hetkeksikään luopumaan vaatimuksistaan, joita on itselleen asettanut, esim. pakonomainen suorittaminen, opiskelu tai harrastus, joilla nuori suojautuu kasvun vaatimuksilta. </a:t>
            </a:r>
          </a:p>
          <a:p>
            <a:pPr algn="l">
              <a:buFont typeface="+mj-lt"/>
              <a:buAutoNum type="arabicPeriod"/>
            </a:pPr>
            <a:r>
              <a:rPr lang="fi-FI" sz="1600" i="0" dirty="0">
                <a:solidFill>
                  <a:srgbClr val="343434"/>
                </a:solidFill>
                <a:effectLst/>
                <a:latin typeface="PT Sans Narrow"/>
              </a:rPr>
              <a:t>Auttavatko nuoren sosiaaliset suhteet kohti aikuisuutta? Kehityksellisesti on tärkeätä, että nuori kykenee olemaan ikätovereidensa kanssa. Nuorisoryhmät eroavat kuitenkin toisistaan: osa ryhmistä palvelee kasvua, osaa pitää yllä lapsenomaisuutta tai on kehityksellisesti tuhoavaa. </a:t>
            </a:r>
          </a:p>
          <a:p>
            <a:pPr algn="l">
              <a:buFont typeface="+mj-lt"/>
              <a:buAutoNum type="arabicPeriod"/>
            </a:pPr>
            <a:r>
              <a:rPr lang="fi-FI" sz="1600" i="0" dirty="0">
                <a:solidFill>
                  <a:srgbClr val="343434"/>
                </a:solidFill>
                <a:effectLst/>
                <a:latin typeface="PT Sans Narrow"/>
              </a:rPr>
              <a:t>Onko ystävillä nuoren kokemusmaailmassa suurempi merkitys kuin vanhemmilla? Nuoruudessa vanhempien merkityksen tulee vähentyä ja ikätovereiden merkityksen kasvaa. Nuori kuuluu aluksi suurempaan joukkoon, sitten ryhmä kutistuu ja kerää yhteen niitä, joilla on sama harrastus tai ajattelumaailma. Myöhäisnuoruudessa ryhmän merkitys pienenee. </a:t>
            </a:r>
          </a:p>
          <a:p>
            <a:pPr algn="l">
              <a:buFont typeface="+mj-lt"/>
              <a:buAutoNum type="arabicPeriod"/>
            </a:pPr>
            <a:r>
              <a:rPr lang="fi-FI" sz="1600" i="0" dirty="0">
                <a:solidFill>
                  <a:srgbClr val="343434"/>
                </a:solidFill>
                <a:effectLst/>
                <a:latin typeface="PT Sans Narrow"/>
              </a:rPr>
              <a:t>Kykeneekö nuori ilmaisemaan ja kokemaan aitoja tunteita? Varhaisnuoruudessa tunteiden käsittelykyky on puutteellinen ja purkautuu toimintaan. Kehityksen myötä toimintaan purkautuminen vähenee. Myöhäisnuoruudessa tunteiden käsittely on monipuolistunut ja nuoren hallinnassa.</a:t>
            </a:r>
          </a:p>
          <a:p>
            <a:pPr algn="l">
              <a:buFont typeface="+mj-lt"/>
              <a:buAutoNum type="arabicPeriod"/>
            </a:pPr>
            <a:r>
              <a:rPr lang="fi-FI" sz="1600" i="0" dirty="0">
                <a:solidFill>
                  <a:srgbClr val="343434"/>
                </a:solidFill>
                <a:effectLst/>
                <a:latin typeface="PT Sans Narrow"/>
              </a:rPr>
              <a:t>Mikä on nuoren asenne tulevaisuuteen? Mikäli nuori ei luovu kasvusta, hänellä on käsitys omasta tulevaisuudestaan. Aluksi suunnitelmissa on vielä paljon epärealistisia haaveita. Suunnitelmien realistisuus kertoo nuoren kyvystä arvioida omia taitojaan ja kykyjään.</a:t>
            </a:r>
          </a:p>
          <a:p>
            <a:pPr algn="l">
              <a:buFont typeface="+mj-lt"/>
              <a:buAutoNum type="arabicPeriod"/>
            </a:pPr>
            <a:r>
              <a:rPr lang="fi-FI" sz="1600" i="0" dirty="0">
                <a:solidFill>
                  <a:srgbClr val="343434"/>
                </a:solidFill>
                <a:effectLst/>
                <a:latin typeface="PT Sans Narrow"/>
              </a:rPr>
              <a:t>Osaako nuori erottaa mikä on todellista? Kyky hahmottaa todellisuutta vahvistuu nuoruuden aikana. Todellisuuden tajun pettäminen kertoo aina vaikeasta häiriöstä.</a:t>
            </a:r>
          </a:p>
          <a:p>
            <a:pPr algn="l">
              <a:buFont typeface="+mj-lt"/>
              <a:buAutoNum type="arabicPeriod"/>
            </a:pPr>
            <a:r>
              <a:rPr lang="fi-FI" sz="1600" i="0" dirty="0">
                <a:solidFill>
                  <a:srgbClr val="343434"/>
                </a:solidFill>
                <a:effectLst/>
                <a:latin typeface="PT Sans Narrow"/>
              </a:rPr>
              <a:t>Estävätkö nuoren fantasiat hänen toimintansa? esim. itseriittoiset käsitykset saattavat lamaannuttaa toiminnan.</a:t>
            </a:r>
          </a:p>
          <a:p>
            <a:pPr marL="0" indent="0" algn="l">
              <a:buNone/>
            </a:pPr>
            <a:endParaRPr lang="fi-FI" sz="1400" dirty="0"/>
          </a:p>
        </p:txBody>
      </p:sp>
    </p:spTree>
    <p:extLst>
      <p:ext uri="{BB962C8B-B14F-4D97-AF65-F5344CB8AC3E}">
        <p14:creationId xmlns:p14="http://schemas.microsoft.com/office/powerpoint/2010/main" val="1273289788"/>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TotalTime>
  <Words>490</Words>
  <Application>Microsoft Office PowerPoint</Application>
  <PresentationFormat>Laajakuva</PresentationFormat>
  <Paragraphs>35</Paragraphs>
  <Slides>4</Slides>
  <Notes>0</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4</vt:i4>
      </vt:variant>
    </vt:vector>
  </HeadingPairs>
  <TitlesOfParts>
    <vt:vector size="9" baseType="lpstr">
      <vt:lpstr>Arial</vt:lpstr>
      <vt:lpstr>Calibri</vt:lpstr>
      <vt:lpstr>Calibri Light</vt:lpstr>
      <vt:lpstr>PT Sans Narrow</vt:lpstr>
      <vt:lpstr>Office-teema</vt:lpstr>
      <vt:lpstr>LAPSET JA NUORET</vt:lpstr>
      <vt:lpstr>Lapset</vt:lpstr>
      <vt:lpstr>PowerPoint-esitys</vt:lpstr>
      <vt:lpstr>Nuoret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LAPSET JA NUORET</dc:title>
  <dc:creator>Sari Horppu</dc:creator>
  <cp:lastModifiedBy>Horppu Sari</cp:lastModifiedBy>
  <cp:revision>8</cp:revision>
  <cp:lastPrinted>2021-08-23T04:53:06Z</cp:lastPrinted>
  <dcterms:created xsi:type="dcterms:W3CDTF">2021-04-05T13:09:40Z</dcterms:created>
  <dcterms:modified xsi:type="dcterms:W3CDTF">2022-04-06T09:00:39Z</dcterms:modified>
</cp:coreProperties>
</file>