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6" r:id="rId11"/>
    <p:sldId id="265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50FBD3-436E-4A50-9632-43DDE043B7A8}" v="954" dt="2020-08-18T04:03:11.5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7755E8-B347-4381-9CD8-6BCAB8F80EF7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B5796A5B-7A97-4692-928D-B7CE01FC1B41}">
      <dgm:prSet/>
      <dgm:spPr/>
      <dgm:t>
        <a:bodyPr/>
        <a:lstStyle/>
        <a:p>
          <a:r>
            <a:rPr lang="fi-FI"/>
            <a:t>Oikeus osallistua taiteisiin ja kulttuuriin, kehittää itseään ja yhteisöään niiden avulla sekä mahdollisuus ilmaista itseään vapaasti ovat sivistyksellisiä perusoikeuksia. </a:t>
          </a:r>
          <a:endParaRPr lang="en-US"/>
        </a:p>
      </dgm:t>
    </dgm:pt>
    <dgm:pt modelId="{9FC5F506-F241-4445-B43A-61C14803AD0F}" type="parTrans" cxnId="{F9D381B0-70CB-4DC5-8D03-CBE4A2E8CB24}">
      <dgm:prSet/>
      <dgm:spPr/>
      <dgm:t>
        <a:bodyPr/>
        <a:lstStyle/>
        <a:p>
          <a:endParaRPr lang="en-US"/>
        </a:p>
      </dgm:t>
    </dgm:pt>
    <dgm:pt modelId="{AB9C6338-4F5A-4AB4-ACD8-0301999F6133}" type="sibTrans" cxnId="{F9D381B0-70CB-4DC5-8D03-CBE4A2E8CB24}">
      <dgm:prSet/>
      <dgm:spPr/>
      <dgm:t>
        <a:bodyPr/>
        <a:lstStyle/>
        <a:p>
          <a:endParaRPr lang="en-US"/>
        </a:p>
      </dgm:t>
    </dgm:pt>
    <dgm:pt modelId="{E9ADE257-9FC5-42C6-A549-6C42E431031C}">
      <dgm:prSet/>
      <dgm:spPr/>
      <dgm:t>
        <a:bodyPr/>
        <a:lstStyle/>
        <a:p>
          <a:r>
            <a:rPr lang="fi-FI"/>
            <a:t>Hyvinvointia ja terveyttä edistävän taide- ja kulttuuritoiminnan toteutumisen perusta on näissä sivistyksellisissä perusoikeuksissa ja yhdenvertaisuuden vaatimuksessa. Jokaisella ihmisellä tulee olla mahdollisuus osallistua kiinnostuksensa mukaan hyvinvointia vahvistaviin taide- ja kulttuuripalveluihin. </a:t>
          </a:r>
          <a:endParaRPr lang="en-US"/>
        </a:p>
      </dgm:t>
    </dgm:pt>
    <dgm:pt modelId="{2086766E-4DC6-4A40-A782-CC1FCF03E334}" type="parTrans" cxnId="{AA585375-DFE7-4E5F-9A74-DF55396F3DB9}">
      <dgm:prSet/>
      <dgm:spPr/>
      <dgm:t>
        <a:bodyPr/>
        <a:lstStyle/>
        <a:p>
          <a:endParaRPr lang="en-US"/>
        </a:p>
      </dgm:t>
    </dgm:pt>
    <dgm:pt modelId="{B27B088E-07BA-4455-96DF-9C335D967A6F}" type="sibTrans" cxnId="{AA585375-DFE7-4E5F-9A74-DF55396F3DB9}">
      <dgm:prSet/>
      <dgm:spPr/>
      <dgm:t>
        <a:bodyPr/>
        <a:lstStyle/>
        <a:p>
          <a:endParaRPr lang="en-US"/>
        </a:p>
      </dgm:t>
    </dgm:pt>
    <dgm:pt modelId="{459FA34B-D470-480A-BA15-8FA75B93C2E2}">
      <dgm:prSet/>
      <dgm:spPr/>
      <dgm:t>
        <a:bodyPr/>
        <a:lstStyle/>
        <a:p>
          <a:r>
            <a:rPr lang="fi-FI"/>
            <a:t>Erityisen tärkeää on huolehtia, että kulttuuriset oikeudet toteutuvat niillä ihmisillä, joiden kyvykkyys hakeutua itse näiden palvelujen ääreen on rajoittunutta. </a:t>
          </a:r>
          <a:endParaRPr lang="en-US"/>
        </a:p>
      </dgm:t>
    </dgm:pt>
    <dgm:pt modelId="{CAB2C9AA-1173-4EC6-A6B6-B6A962A2CAFB}" type="parTrans" cxnId="{F49A4384-F82C-43F4-B9A1-B861DDE63A5E}">
      <dgm:prSet/>
      <dgm:spPr/>
      <dgm:t>
        <a:bodyPr/>
        <a:lstStyle/>
        <a:p>
          <a:endParaRPr lang="en-US"/>
        </a:p>
      </dgm:t>
    </dgm:pt>
    <dgm:pt modelId="{16D7D6DC-C8CC-423E-80A4-B57BC6F5ABB9}" type="sibTrans" cxnId="{F49A4384-F82C-43F4-B9A1-B861DDE63A5E}">
      <dgm:prSet/>
      <dgm:spPr/>
      <dgm:t>
        <a:bodyPr/>
        <a:lstStyle/>
        <a:p>
          <a:endParaRPr lang="en-US"/>
        </a:p>
      </dgm:t>
    </dgm:pt>
    <dgm:pt modelId="{EC6603F5-7602-4574-9879-36C20BF77960}" type="pres">
      <dgm:prSet presAssocID="{1B7755E8-B347-4381-9CD8-6BCAB8F80EF7}" presName="vert0" presStyleCnt="0">
        <dgm:presLayoutVars>
          <dgm:dir/>
          <dgm:animOne val="branch"/>
          <dgm:animLvl val="lvl"/>
        </dgm:presLayoutVars>
      </dgm:prSet>
      <dgm:spPr/>
    </dgm:pt>
    <dgm:pt modelId="{57DE7DF8-D4A7-48D3-A99D-5E2A9DB52907}" type="pres">
      <dgm:prSet presAssocID="{B5796A5B-7A97-4692-928D-B7CE01FC1B41}" presName="thickLine" presStyleLbl="alignNode1" presStyleIdx="0" presStyleCnt="3"/>
      <dgm:spPr/>
    </dgm:pt>
    <dgm:pt modelId="{76DAB8B4-C866-4254-B350-CF25409B49C3}" type="pres">
      <dgm:prSet presAssocID="{B5796A5B-7A97-4692-928D-B7CE01FC1B41}" presName="horz1" presStyleCnt="0"/>
      <dgm:spPr/>
    </dgm:pt>
    <dgm:pt modelId="{A4C66B33-9CCD-483E-9758-4BB1603D1A16}" type="pres">
      <dgm:prSet presAssocID="{B5796A5B-7A97-4692-928D-B7CE01FC1B41}" presName="tx1" presStyleLbl="revTx" presStyleIdx="0" presStyleCnt="3"/>
      <dgm:spPr/>
    </dgm:pt>
    <dgm:pt modelId="{57B51B21-C164-4A0B-ACD5-71FE6D91B8A9}" type="pres">
      <dgm:prSet presAssocID="{B5796A5B-7A97-4692-928D-B7CE01FC1B41}" presName="vert1" presStyleCnt="0"/>
      <dgm:spPr/>
    </dgm:pt>
    <dgm:pt modelId="{FFD50755-EE60-46E1-8C30-0CE05981A3C4}" type="pres">
      <dgm:prSet presAssocID="{E9ADE257-9FC5-42C6-A549-6C42E431031C}" presName="thickLine" presStyleLbl="alignNode1" presStyleIdx="1" presStyleCnt="3"/>
      <dgm:spPr/>
    </dgm:pt>
    <dgm:pt modelId="{78068075-91D2-448E-99A8-31386E94C6A4}" type="pres">
      <dgm:prSet presAssocID="{E9ADE257-9FC5-42C6-A549-6C42E431031C}" presName="horz1" presStyleCnt="0"/>
      <dgm:spPr/>
    </dgm:pt>
    <dgm:pt modelId="{09577038-1FBA-4D50-B629-FE33A793BD35}" type="pres">
      <dgm:prSet presAssocID="{E9ADE257-9FC5-42C6-A549-6C42E431031C}" presName="tx1" presStyleLbl="revTx" presStyleIdx="1" presStyleCnt="3"/>
      <dgm:spPr/>
    </dgm:pt>
    <dgm:pt modelId="{33494615-CAE7-437D-A55A-580500C7E190}" type="pres">
      <dgm:prSet presAssocID="{E9ADE257-9FC5-42C6-A549-6C42E431031C}" presName="vert1" presStyleCnt="0"/>
      <dgm:spPr/>
    </dgm:pt>
    <dgm:pt modelId="{CCD46EF1-EEA0-42A4-BEF3-1811F32ECFFF}" type="pres">
      <dgm:prSet presAssocID="{459FA34B-D470-480A-BA15-8FA75B93C2E2}" presName="thickLine" presStyleLbl="alignNode1" presStyleIdx="2" presStyleCnt="3"/>
      <dgm:spPr/>
    </dgm:pt>
    <dgm:pt modelId="{68B46135-2A41-463A-A75E-A51C145789AC}" type="pres">
      <dgm:prSet presAssocID="{459FA34B-D470-480A-BA15-8FA75B93C2E2}" presName="horz1" presStyleCnt="0"/>
      <dgm:spPr/>
    </dgm:pt>
    <dgm:pt modelId="{C93C253E-BDF0-4E71-ABA1-A6F236D8E570}" type="pres">
      <dgm:prSet presAssocID="{459FA34B-D470-480A-BA15-8FA75B93C2E2}" presName="tx1" presStyleLbl="revTx" presStyleIdx="2" presStyleCnt="3"/>
      <dgm:spPr/>
    </dgm:pt>
    <dgm:pt modelId="{BA0E8968-B00A-4591-84E1-1CBDC9CE0CD4}" type="pres">
      <dgm:prSet presAssocID="{459FA34B-D470-480A-BA15-8FA75B93C2E2}" presName="vert1" presStyleCnt="0"/>
      <dgm:spPr/>
    </dgm:pt>
  </dgm:ptLst>
  <dgm:cxnLst>
    <dgm:cxn modelId="{DBC00F0D-51C2-4950-B470-225945B5EFCD}" type="presOf" srcId="{459FA34B-D470-480A-BA15-8FA75B93C2E2}" destId="{C93C253E-BDF0-4E71-ABA1-A6F236D8E570}" srcOrd="0" destOrd="0" presId="urn:microsoft.com/office/officeart/2008/layout/LinedList"/>
    <dgm:cxn modelId="{CD8C4629-889E-46FA-B256-0F3FB5086AA9}" type="presOf" srcId="{E9ADE257-9FC5-42C6-A549-6C42E431031C}" destId="{09577038-1FBA-4D50-B629-FE33A793BD35}" srcOrd="0" destOrd="0" presId="urn:microsoft.com/office/officeart/2008/layout/LinedList"/>
    <dgm:cxn modelId="{9C52DE33-585F-4E13-98F0-10AF6AB27067}" type="presOf" srcId="{B5796A5B-7A97-4692-928D-B7CE01FC1B41}" destId="{A4C66B33-9CCD-483E-9758-4BB1603D1A16}" srcOrd="0" destOrd="0" presId="urn:microsoft.com/office/officeart/2008/layout/LinedList"/>
    <dgm:cxn modelId="{AA585375-DFE7-4E5F-9A74-DF55396F3DB9}" srcId="{1B7755E8-B347-4381-9CD8-6BCAB8F80EF7}" destId="{E9ADE257-9FC5-42C6-A549-6C42E431031C}" srcOrd="1" destOrd="0" parTransId="{2086766E-4DC6-4A40-A782-CC1FCF03E334}" sibTransId="{B27B088E-07BA-4455-96DF-9C335D967A6F}"/>
    <dgm:cxn modelId="{F49A4384-F82C-43F4-B9A1-B861DDE63A5E}" srcId="{1B7755E8-B347-4381-9CD8-6BCAB8F80EF7}" destId="{459FA34B-D470-480A-BA15-8FA75B93C2E2}" srcOrd="2" destOrd="0" parTransId="{CAB2C9AA-1173-4EC6-A6B6-B6A962A2CAFB}" sibTransId="{16D7D6DC-C8CC-423E-80A4-B57BC6F5ABB9}"/>
    <dgm:cxn modelId="{EE005790-1E52-4CC1-B69D-2EF915EE4D1E}" type="presOf" srcId="{1B7755E8-B347-4381-9CD8-6BCAB8F80EF7}" destId="{EC6603F5-7602-4574-9879-36C20BF77960}" srcOrd="0" destOrd="0" presId="urn:microsoft.com/office/officeart/2008/layout/LinedList"/>
    <dgm:cxn modelId="{F9D381B0-70CB-4DC5-8D03-CBE4A2E8CB24}" srcId="{1B7755E8-B347-4381-9CD8-6BCAB8F80EF7}" destId="{B5796A5B-7A97-4692-928D-B7CE01FC1B41}" srcOrd="0" destOrd="0" parTransId="{9FC5F506-F241-4445-B43A-61C14803AD0F}" sibTransId="{AB9C6338-4F5A-4AB4-ACD8-0301999F6133}"/>
    <dgm:cxn modelId="{10D1B028-FAFB-4A6C-BD68-C8124DE98B77}" type="presParOf" srcId="{EC6603F5-7602-4574-9879-36C20BF77960}" destId="{57DE7DF8-D4A7-48D3-A99D-5E2A9DB52907}" srcOrd="0" destOrd="0" presId="urn:microsoft.com/office/officeart/2008/layout/LinedList"/>
    <dgm:cxn modelId="{87ABDEC6-0929-40C7-A8F9-FA73A7047C7F}" type="presParOf" srcId="{EC6603F5-7602-4574-9879-36C20BF77960}" destId="{76DAB8B4-C866-4254-B350-CF25409B49C3}" srcOrd="1" destOrd="0" presId="urn:microsoft.com/office/officeart/2008/layout/LinedList"/>
    <dgm:cxn modelId="{85D7C9B0-29EF-4EF1-B0B7-1C6401527C51}" type="presParOf" srcId="{76DAB8B4-C866-4254-B350-CF25409B49C3}" destId="{A4C66B33-9CCD-483E-9758-4BB1603D1A16}" srcOrd="0" destOrd="0" presId="urn:microsoft.com/office/officeart/2008/layout/LinedList"/>
    <dgm:cxn modelId="{4AA5E285-F713-4964-8663-DDDC01E1BEC8}" type="presParOf" srcId="{76DAB8B4-C866-4254-B350-CF25409B49C3}" destId="{57B51B21-C164-4A0B-ACD5-71FE6D91B8A9}" srcOrd="1" destOrd="0" presId="urn:microsoft.com/office/officeart/2008/layout/LinedList"/>
    <dgm:cxn modelId="{B6201F01-9D4E-4FCB-BF59-F8526AD024F8}" type="presParOf" srcId="{EC6603F5-7602-4574-9879-36C20BF77960}" destId="{FFD50755-EE60-46E1-8C30-0CE05981A3C4}" srcOrd="2" destOrd="0" presId="urn:microsoft.com/office/officeart/2008/layout/LinedList"/>
    <dgm:cxn modelId="{1D66D5FE-5EE2-4CE8-95A1-CE2A06B91E06}" type="presParOf" srcId="{EC6603F5-7602-4574-9879-36C20BF77960}" destId="{78068075-91D2-448E-99A8-31386E94C6A4}" srcOrd="3" destOrd="0" presId="urn:microsoft.com/office/officeart/2008/layout/LinedList"/>
    <dgm:cxn modelId="{96AE79BE-37E3-417E-AE98-ACA1F2BDF192}" type="presParOf" srcId="{78068075-91D2-448E-99A8-31386E94C6A4}" destId="{09577038-1FBA-4D50-B629-FE33A793BD35}" srcOrd="0" destOrd="0" presId="urn:microsoft.com/office/officeart/2008/layout/LinedList"/>
    <dgm:cxn modelId="{7804A2FC-FDF7-4B50-BE0A-CC3271F0412A}" type="presParOf" srcId="{78068075-91D2-448E-99A8-31386E94C6A4}" destId="{33494615-CAE7-437D-A55A-580500C7E190}" srcOrd="1" destOrd="0" presId="urn:microsoft.com/office/officeart/2008/layout/LinedList"/>
    <dgm:cxn modelId="{0178B3B4-2A05-4B20-8205-40B0E359E92C}" type="presParOf" srcId="{EC6603F5-7602-4574-9879-36C20BF77960}" destId="{CCD46EF1-EEA0-42A4-BEF3-1811F32ECFFF}" srcOrd="4" destOrd="0" presId="urn:microsoft.com/office/officeart/2008/layout/LinedList"/>
    <dgm:cxn modelId="{EEA1CB72-F81F-465A-8B43-E6938A007F39}" type="presParOf" srcId="{EC6603F5-7602-4574-9879-36C20BF77960}" destId="{68B46135-2A41-463A-A75E-A51C145789AC}" srcOrd="5" destOrd="0" presId="urn:microsoft.com/office/officeart/2008/layout/LinedList"/>
    <dgm:cxn modelId="{FA68538A-D08A-4462-9E3B-F94A30FFFE7D}" type="presParOf" srcId="{68B46135-2A41-463A-A75E-A51C145789AC}" destId="{C93C253E-BDF0-4E71-ABA1-A6F236D8E570}" srcOrd="0" destOrd="0" presId="urn:microsoft.com/office/officeart/2008/layout/LinedList"/>
    <dgm:cxn modelId="{7B589BB4-3825-40E9-8745-A2ED4CF418A2}" type="presParOf" srcId="{68B46135-2A41-463A-A75E-A51C145789AC}" destId="{BA0E8968-B00A-4591-84E1-1CBDC9CE0CD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DE7DF8-D4A7-48D3-A99D-5E2A9DB52907}">
      <dsp:nvSpPr>
        <dsp:cNvPr id="0" name=""/>
        <dsp:cNvSpPr/>
      </dsp:nvSpPr>
      <dsp:spPr>
        <a:xfrm>
          <a:off x="0" y="2124"/>
          <a:ext cx="5393361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4C66B33-9CCD-483E-9758-4BB1603D1A16}">
      <dsp:nvSpPr>
        <dsp:cNvPr id="0" name=""/>
        <dsp:cNvSpPr/>
      </dsp:nvSpPr>
      <dsp:spPr>
        <a:xfrm>
          <a:off x="0" y="2124"/>
          <a:ext cx="5393361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/>
            <a:t>Oikeus osallistua taiteisiin ja kulttuuriin, kehittää itseään ja yhteisöään niiden avulla sekä mahdollisuus ilmaista itseään vapaasti ovat sivistyksellisiä perusoikeuksia. </a:t>
          </a:r>
          <a:endParaRPr lang="en-US" sz="1500" kern="1200"/>
        </a:p>
      </dsp:txBody>
      <dsp:txXfrm>
        <a:off x="0" y="2124"/>
        <a:ext cx="5393361" cy="1449029"/>
      </dsp:txXfrm>
    </dsp:sp>
    <dsp:sp modelId="{FFD50755-EE60-46E1-8C30-0CE05981A3C4}">
      <dsp:nvSpPr>
        <dsp:cNvPr id="0" name=""/>
        <dsp:cNvSpPr/>
      </dsp:nvSpPr>
      <dsp:spPr>
        <a:xfrm>
          <a:off x="0" y="1451154"/>
          <a:ext cx="5393361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9577038-1FBA-4D50-B629-FE33A793BD35}">
      <dsp:nvSpPr>
        <dsp:cNvPr id="0" name=""/>
        <dsp:cNvSpPr/>
      </dsp:nvSpPr>
      <dsp:spPr>
        <a:xfrm>
          <a:off x="0" y="1451154"/>
          <a:ext cx="5393361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/>
            <a:t>Hyvinvointia ja terveyttä edistävän taide- ja kulttuuritoiminnan toteutumisen perusta on näissä sivistyksellisissä perusoikeuksissa ja yhdenvertaisuuden vaatimuksessa. Jokaisella ihmisellä tulee olla mahdollisuus osallistua kiinnostuksensa mukaan hyvinvointia vahvistaviin taide- ja kulttuuripalveluihin. </a:t>
          </a:r>
          <a:endParaRPr lang="en-US" sz="1500" kern="1200"/>
        </a:p>
      </dsp:txBody>
      <dsp:txXfrm>
        <a:off x="0" y="1451154"/>
        <a:ext cx="5393361" cy="1449029"/>
      </dsp:txXfrm>
    </dsp:sp>
    <dsp:sp modelId="{CCD46EF1-EEA0-42A4-BEF3-1811F32ECFFF}">
      <dsp:nvSpPr>
        <dsp:cNvPr id="0" name=""/>
        <dsp:cNvSpPr/>
      </dsp:nvSpPr>
      <dsp:spPr>
        <a:xfrm>
          <a:off x="0" y="2900183"/>
          <a:ext cx="5393361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3C253E-BDF0-4E71-ABA1-A6F236D8E570}">
      <dsp:nvSpPr>
        <dsp:cNvPr id="0" name=""/>
        <dsp:cNvSpPr/>
      </dsp:nvSpPr>
      <dsp:spPr>
        <a:xfrm>
          <a:off x="0" y="2900183"/>
          <a:ext cx="5393361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/>
            <a:t>Erityisen tärkeää on huolehtia, että kulttuuriset oikeudet toteutuvat niillä ihmisillä, joiden kyvykkyys hakeutua itse näiden palvelujen ääreen on rajoittunutta. </a:t>
          </a:r>
          <a:endParaRPr lang="en-US" sz="1500" kern="1200"/>
        </a:p>
      </dsp:txBody>
      <dsp:txXfrm>
        <a:off x="0" y="2900183"/>
        <a:ext cx="5393361" cy="1449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18.2.2022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-ILGlnScAw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elenterveysseurat.fi/terveyttakulttuurista/taiteen-vaikutukset-mielenterveyteen/" TargetMode="External"/><Relationship Id="rId2" Type="http://schemas.openxmlformats.org/officeDocument/2006/relationships/hyperlink" Target="https://taikusydan.turkuamk.fi/tietopankki/tyokalu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yhy.fi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vCOskwFuoA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2"/>
              </a:gs>
              <a:gs pos="25000">
                <a:schemeClr val="accent2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fi-FI" sz="4700">
                <a:solidFill>
                  <a:srgbClr val="FFFFFF"/>
                </a:solidFill>
                <a:cs typeface="Calibri Light"/>
              </a:rPr>
              <a:t>Kulttuuri mielenterveyden edistäjänä</a:t>
            </a:r>
            <a:endParaRPr lang="fi-FI" sz="4700">
              <a:solidFill>
                <a:srgbClr val="FFFFFF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"/>
              </a:rPr>
              <a:t>Heidi Peltola, KSAO 2020</a:t>
            </a:r>
            <a:endParaRPr lang="fi-FI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4A012D-927D-4D9E-825C-7DD85AB20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...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C63D6C-3807-4C1B-B2AB-A275C9CF9D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ea typeface="+mn-lt"/>
                <a:cs typeface="+mn-lt"/>
                <a:hlinkClick r:id="rId2"/>
              </a:rPr>
              <a:t>https://www.youtube.com/watch?v=N-ILGlnScAw</a:t>
            </a:r>
            <a:r>
              <a:rPr lang="fi-FI" dirty="0">
                <a:ea typeface="+mn-lt"/>
                <a:cs typeface="+mn-lt"/>
              </a:rPr>
              <a:t> (Vaikuttavaa taidetta ja kulttuuria – Miten monialainen yhteistyö saadaan </a:t>
            </a:r>
            <a:r>
              <a:rPr lang="fi-FI">
                <a:ea typeface="+mn-lt"/>
                <a:cs typeface="+mn-lt"/>
              </a:rPr>
              <a:t>toimimaan?)</a:t>
            </a: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7566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1DAE3AE-69B9-4C96-A3C0-5D5E27016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Lähteet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4A100F-95BC-47C5-93C2-2A9C05E753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OKM 2018: </a:t>
            </a:r>
            <a:r>
              <a:rPr lang="fi-FI" dirty="0">
                <a:ea typeface="+mn-lt"/>
                <a:cs typeface="+mn-lt"/>
              </a:rPr>
              <a:t>Hyvinvointia ja terveyttä edistävä taide- ja kulttuuritoiminta maakunta- ja soteuudistuksessa.</a:t>
            </a:r>
            <a:endParaRPr lang="fi-FI" dirty="0">
              <a:cs typeface="Calibri"/>
            </a:endParaRPr>
          </a:p>
          <a:p>
            <a:r>
              <a:rPr lang="fi-FI" dirty="0">
                <a:cs typeface="Calibri"/>
              </a:rPr>
              <a:t>STM 2019: </a:t>
            </a:r>
            <a:r>
              <a:rPr lang="fi-FI" dirty="0">
                <a:ea typeface="+mn-lt"/>
                <a:cs typeface="+mn-lt"/>
              </a:rPr>
              <a:t>Kulttuuri ja taide hyvinvoinnin edistäjinä sosiaali- ja terveydenhuollossa, työelämässä ja koulutuksessa.</a:t>
            </a:r>
            <a:endParaRPr lang="fi-FI" dirty="0"/>
          </a:p>
          <a:p>
            <a:endParaRPr lang="fi-FI" dirty="0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  <a:hlinkClick r:id="rId2"/>
              </a:rPr>
              <a:t>https://taikusydan.turkuamk.fi/tietopankki/tyokalut/</a:t>
            </a:r>
            <a:endParaRPr lang="fi-FI" dirty="0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  <a:hlinkClick r:id="rId3"/>
              </a:rPr>
              <a:t>https://www.mielenterveysseurat.fi/terveyttakulttuurista/taiteen-vaikutukset-mielenterveyteen/</a:t>
            </a:r>
          </a:p>
          <a:p>
            <a:r>
              <a:rPr lang="fi-FI" dirty="0">
                <a:ea typeface="+mn-lt"/>
                <a:cs typeface="+mn-lt"/>
                <a:hlinkClick r:id="rId4"/>
              </a:rPr>
              <a:t>https://www.kyhy.fi/</a:t>
            </a:r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6415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7CBAFE9-F13A-4261-82EB-4343EF1C0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sz="2800">
                <a:solidFill>
                  <a:srgbClr val="FFFFFF"/>
                </a:solidFill>
                <a:cs typeface="Calibri Light"/>
              </a:rPr>
              <a:t>Mitä on kulttuurihyvinvointi?</a:t>
            </a:r>
            <a:endParaRPr lang="fi-FI" sz="28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D9FD396-DE5B-46DE-A9B2-4157F3D8E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endParaRPr lang="fi-FI" dirty="0">
              <a:ea typeface="+mn-lt"/>
              <a:cs typeface="+mn-lt"/>
            </a:endParaRPr>
          </a:p>
          <a:p>
            <a:r>
              <a:rPr lang="fi-FI" dirty="0">
                <a:cs typeface="Calibri"/>
              </a:rPr>
              <a:t>Ihmisenä kohtaamista</a:t>
            </a:r>
          </a:p>
          <a:p>
            <a:r>
              <a:rPr lang="fi-FI" dirty="0">
                <a:cs typeface="Calibri"/>
              </a:rPr>
              <a:t>Omien vahvuuksien löytämistä</a:t>
            </a:r>
          </a:p>
          <a:p>
            <a:r>
              <a:rPr lang="fi-FI" dirty="0">
                <a:cs typeface="Calibri"/>
              </a:rPr>
              <a:t>Yhteyden luomista</a:t>
            </a:r>
          </a:p>
          <a:p>
            <a:r>
              <a:rPr lang="fi-FI" dirty="0">
                <a:cs typeface="Calibri"/>
              </a:rPr>
              <a:t>Nähdyksi ja kuulluksi tulemista</a:t>
            </a:r>
          </a:p>
          <a:p>
            <a:r>
              <a:rPr lang="fi-FI" dirty="0">
                <a:cs typeface="Calibri"/>
              </a:rPr>
              <a:t>Uuden oppimista</a:t>
            </a:r>
          </a:p>
          <a:p>
            <a:r>
              <a:rPr lang="fi-FI" dirty="0">
                <a:cs typeface="Calibri"/>
              </a:rPr>
              <a:t>Mielekästä tekemistä</a:t>
            </a:r>
          </a:p>
        </p:txBody>
      </p:sp>
    </p:spTree>
    <p:extLst>
      <p:ext uri="{BB962C8B-B14F-4D97-AF65-F5344CB8AC3E}">
        <p14:creationId xmlns:p14="http://schemas.microsoft.com/office/powerpoint/2010/main" val="3336303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CF700F1-85C8-40CD-95FE-2B69D0EC9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>
                <a:cs typeface="Calibri Light"/>
              </a:rPr>
              <a:t>Kulttuurin positiivisia vaikutuksia</a:t>
            </a:r>
            <a:endParaRPr lang="fi-FI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A8399B-9C99-43B3-9C7F-5C8CF77AE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200" dirty="0">
                <a:ea typeface="+mn-lt"/>
                <a:cs typeface="+mn-lt"/>
              </a:rPr>
              <a:t>Taide ja kulttuuritoiminta vaikuttavat hyvinvointiin ja terveyteen. </a:t>
            </a:r>
            <a:endParaRPr lang="fi-FI" sz="2200">
              <a:ea typeface="+mn-lt"/>
              <a:cs typeface="+mn-lt"/>
            </a:endParaRPr>
          </a:p>
          <a:p>
            <a:r>
              <a:rPr lang="fi-FI" sz="2200" dirty="0">
                <a:ea typeface="+mn-lt"/>
                <a:cs typeface="+mn-lt"/>
              </a:rPr>
              <a:t>On todettu, että aktiivinen kulttuuriharrastus on yhteydessä koettuun terveyteen, hyvän elämän kokemuksiin sekä pitkään ikään.</a:t>
            </a:r>
          </a:p>
          <a:p>
            <a:r>
              <a:rPr lang="fi-FI" sz="2200" dirty="0">
                <a:ea typeface="+mn-lt"/>
                <a:cs typeface="+mn-lt"/>
              </a:rPr>
              <a:t> Sosiaalinen osallistuminen ja kulttuurin harrastaminen liitetään myös hyvään mielenterveyteen. </a:t>
            </a:r>
          </a:p>
          <a:p>
            <a:r>
              <a:rPr lang="fi-FI" sz="2200" dirty="0">
                <a:ea typeface="+mn-lt"/>
                <a:cs typeface="+mn-lt"/>
              </a:rPr>
              <a:t>Aktiivinen ja vapaaehtoinen osallistuminen kulttuuritoimintaan lisää muun muassa yhteisöllisyyttä, osallisuutta, sallivuutta ja vahvistaa luottamusta itseen ja elämään. Nämä puolestaan vahvistavat hyvinvointiamme ja vähentävät muun muassa yksinäisyyttä. </a:t>
            </a:r>
          </a:p>
          <a:p>
            <a:r>
              <a:rPr lang="fi-FI" sz="2200" dirty="0">
                <a:ea typeface="+mn-lt"/>
                <a:cs typeface="+mn-lt"/>
              </a:rPr>
              <a:t>Lisäksi taiteen on todettu tekevän ihmiset luovemmiksi, iloisemmiksi ja aktiivisemmiksi. Yksilötasolla taidekokemukset liittyvät myös parempaan elämänhallintaan.</a:t>
            </a:r>
          </a:p>
          <a:p>
            <a:r>
              <a:rPr lang="fi-FI" sz="2200" dirty="0">
                <a:ea typeface="+mn-lt"/>
                <a:cs typeface="+mn-lt"/>
                <a:hlinkClick r:id="rId2"/>
              </a:rPr>
              <a:t>https://www.youtube.com/watch?v=IvCOskwFuoA</a:t>
            </a:r>
            <a:endParaRPr lang="fi-FI" sz="2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53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B302DAF-BB88-426C-837A-EDB6F3C87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sz="2800">
                <a:solidFill>
                  <a:srgbClr val="FFFFFF"/>
                </a:solidFill>
                <a:cs typeface="Calibri Light"/>
              </a:rPr>
              <a:t>Hoitotyön perusteita kulttuuritietoudelle</a:t>
            </a:r>
            <a:endParaRPr lang="fi-FI" sz="28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4168D0-B717-4BF3-A316-36CD8DFCC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>
                <a:ea typeface="+mn-lt"/>
                <a:cs typeface="+mn-lt"/>
              </a:rPr>
              <a:t>Hoitotyön koulutuksen tulee vastata muuttuneisiin työelämän vaatimuksiin. </a:t>
            </a:r>
          </a:p>
          <a:p>
            <a:r>
              <a:rPr lang="fi-FI" dirty="0">
                <a:ea typeface="+mn-lt"/>
                <a:cs typeface="+mn-lt"/>
              </a:rPr>
              <a:t>Hoitotyöhön on tullut mukaan mielekkään elämän edistäminen ja toiminnalliset menetelmät. Ne kattavat niin liikunnan, taiteen soveltamisen, kulttuurin kuin luonnon hyödyntämisen asiakastyössä. </a:t>
            </a:r>
            <a:endParaRPr lang="fi-FI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</a:rPr>
              <a:t>Lisääntyvä tarve palveluohjaukseen, teknologian käyttöön, vuorovaikutusosaamiseen ja yksilöllistämiseen. </a:t>
            </a:r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51375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18B9855-9E01-4E73-AFBD-5BF3237CE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...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94E44C5-20B5-433B-A392-AC6D51065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600">
                <a:ea typeface="+mn-lt"/>
                <a:cs typeface="+mn-lt"/>
              </a:rPr>
              <a:t>Sosiaali- ja terveysalan työtehtävissä käytetään erilaisia toiminnallisia menetelmiä. </a:t>
            </a:r>
          </a:p>
          <a:p>
            <a:r>
              <a:rPr lang="fi-FI" sz="2600">
                <a:ea typeface="+mn-lt"/>
                <a:cs typeface="+mn-lt"/>
              </a:rPr>
              <a:t>Tavoitteena on, että tutkinnon suorittanut edistää asiakkaiden hyvinvointia kokonaisuutena huomioiden taiteen ja kulttuurin merkityksen kokonaisvaltaisen hyvinvoinnin tukena.</a:t>
            </a:r>
          </a:p>
          <a:p>
            <a:r>
              <a:rPr lang="fi-FI" sz="2600">
                <a:ea typeface="+mn-lt"/>
                <a:cs typeface="+mn-lt"/>
              </a:rPr>
              <a:t>Tarvitaan mielekästä tekemistä kaikille, ei pelkästään perushoitoa. Toiminnallisten menetelmien avulla tämä toteutuu. </a:t>
            </a:r>
          </a:p>
          <a:p>
            <a:r>
              <a:rPr lang="fi-FI" sz="2600">
                <a:ea typeface="+mn-lt"/>
                <a:cs typeface="+mn-lt"/>
              </a:rPr>
              <a:t>Lähihoitajakoulutuksessa toiminnalliset menetelmät tarkoittavat poikkitaiteellista monialaista yhteistyötä mukaan lukien musiikki, kuvataide, liikunnalliset aktiviteetit ja draama.</a:t>
            </a:r>
            <a:endParaRPr lang="fi-FI" sz="26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0675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EABAC75-FAF5-430A-AFEF-B9A6F0890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sz="4800" b="1" dirty="0">
                <a:solidFill>
                  <a:srgbClr val="FFFFFF"/>
                </a:solidFill>
                <a:cs typeface="Calibri Light"/>
              </a:rPr>
              <a:t>!</a:t>
            </a:r>
            <a:endParaRPr lang="fi-FI" sz="4800" b="1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B01A2D-BC01-4470-9E3B-8D42A5164A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>
                <a:ea typeface="+mn-lt"/>
                <a:cs typeface="+mn-lt"/>
              </a:rPr>
              <a:t>Taide- ja kulttuuritoiminta lisää ihmisten hyvinvointia, elämänlaatua ja koettua terveyttä sekä parantaa hoidon laatua. Tämä on todettu useissa tutkimuksissa. Taide- ja kulttuuripalvelut voivat olla yleisesti kaikille suunnattuja tai nimenomaisesti sosiaali- ja terveyspalveluihin ja ennaltaehkäisevään työhön suunniteltuja. 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8673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F5EB1F4-116C-4622-BE38-8A1A48421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393361" cy="1325563"/>
          </a:xfrm>
        </p:spPr>
        <p:txBody>
          <a:bodyPr>
            <a:normAutofit/>
          </a:bodyPr>
          <a:lstStyle/>
          <a:p>
            <a:r>
              <a:rPr lang="fi-FI" sz="3700">
                <a:cs typeface="Calibri Light"/>
              </a:rPr>
              <a:t>Osallistuminen kulttuuriin on kaikkien oikeus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568FE8-C257-4579-8E02-4DE1712CA8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616" r="15886" b="2"/>
          <a:stretch/>
        </p:blipFill>
        <p:spPr>
          <a:xfrm>
            <a:off x="6374920" y="758514"/>
            <a:ext cx="5122238" cy="5122238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21" name="Arc 20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261882" y="687822"/>
            <a:ext cx="5471147" cy="5471147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48561" y="921125"/>
            <a:ext cx="791021" cy="76956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75CFE265-DFCF-4327-B52C-C4E2DFFDF2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3823454"/>
              </p:ext>
            </p:extLst>
          </p:nvPr>
        </p:nvGraphicFramePr>
        <p:xfrm>
          <a:off x="838200" y="1825625"/>
          <a:ext cx="5393361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97613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486A8E1-7570-4BD6-A5E0-AE7B24FBB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fi-FI" dirty="0">
                <a:cs typeface="Calibri Light"/>
              </a:rPr>
              <a:t>Yhteiskunnallinen merkitys</a:t>
            </a:r>
            <a:endParaRPr lang="fi-FI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34A87F3-F283-463E-B59F-B281294CE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sz="2400" dirty="0">
                <a:ea typeface="+mn-lt"/>
                <a:cs typeface="+mn-lt"/>
              </a:rPr>
              <a:t>Taiteen käytöllä on todettu olevan myönteisiä vaikutuksia mm. syrjäytymisen ehkäisemisessä, mielenterveyden ongelmien ennaltaehkäisemisessä ja hoidossa sekä erilaisissa toipumisprosesseissa. Näitä vaikutuksia on huomioitu esimerkiksi Käypä hoito -suosituksissa. </a:t>
            </a:r>
          </a:p>
          <a:p>
            <a:r>
              <a:rPr lang="fi-FI" sz="2400" dirty="0">
                <a:ea typeface="+mn-lt"/>
                <a:cs typeface="+mn-lt"/>
              </a:rPr>
              <a:t>Taiteen käyttö osana sairauksien ennaltaehkäisyä voi vähentää kustannuksia toisaalla sosiaali- ja terveyspalvelujärjestelmässä, kun korjaavien palvelujen tarve voi vähentyä. </a:t>
            </a:r>
            <a:endParaRPr lang="fi-FI" sz="2400" dirty="0">
              <a:cs typeface="Calibri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555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473D69F-DCFD-4DB3-ABBC-A0E55715E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fi-FI" sz="3600" dirty="0">
                <a:solidFill>
                  <a:srgbClr val="FFFFFF"/>
                </a:solidFill>
                <a:cs typeface="Calibri Light"/>
              </a:rPr>
              <a:t>Maakuntauudistus ja kulttuurin vaikutukset terveyteen huomioitu:</a:t>
            </a:r>
            <a:endParaRPr lang="fi-FI" sz="3600" dirty="0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7245DA-DEE2-4787-81D6-FF2D20426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2868" y="389559"/>
            <a:ext cx="5257799" cy="488935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200" dirty="0">
                <a:ea typeface="+mn-lt"/>
                <a:cs typeface="+mn-lt"/>
              </a:rPr>
              <a:t>Kunnat ja tulevat maakunnat huomioivat taide- ja kulttuuritoiminnan hyvinvoinnin- ja terveydenedistämisen suunnitelmissa.</a:t>
            </a:r>
          </a:p>
          <a:p>
            <a:r>
              <a:rPr lang="fi-FI" sz="2200" dirty="0">
                <a:ea typeface="+mn-lt"/>
                <a:cs typeface="+mn-lt"/>
              </a:rPr>
              <a:t>Tulevassa maakunnassa on nimetty vastuutaho, jonka tehtävänä on hyvinvointia ja terveyttä edistävän taide- ja kulttuuritoiminnan suunnittelu maakunnan järjestämissä sote-palveluissa ja osana maakunnan aluekehittämistehtävää. </a:t>
            </a:r>
          </a:p>
          <a:p>
            <a:r>
              <a:rPr lang="fi-FI" sz="2200" dirty="0">
                <a:ea typeface="+mn-lt"/>
                <a:cs typeface="+mn-lt"/>
              </a:rPr>
              <a:t>Hyvinvoinnin ja terveyden edistäminen maakunnassa kulttuurin keinoin sisällytetään sosiaali- ja terveyspalveluiden järjestämiseen: maakuntastrategiaan, palvelustrategiaan, palvelulupaukseen, sekä sosiaali- ja terveyshuollon palveluntuottajien kanssa tehtyihin sopimuksiin, hankintoihin sekä kuntien kanssa tehtäviin yhdyspintapalvelujen yhteistyösopimuksiin. </a:t>
            </a:r>
            <a:endParaRPr lang="fi-FI" sz="2200" dirty="0">
              <a:cs typeface="Calibri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587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Office-teema</vt:lpstr>
      <vt:lpstr>Kulttuuri mielenterveyden edistäjänä</vt:lpstr>
      <vt:lpstr>Mitä on kulttuurihyvinvointi?</vt:lpstr>
      <vt:lpstr>Kulttuurin positiivisia vaikutuksia</vt:lpstr>
      <vt:lpstr>Hoitotyön perusteita kulttuuritietoudelle</vt:lpstr>
      <vt:lpstr>...</vt:lpstr>
      <vt:lpstr>!</vt:lpstr>
      <vt:lpstr>Osallistuminen kulttuuriin on kaikkien oikeus</vt:lpstr>
      <vt:lpstr>Yhteiskunnallinen merkitys</vt:lpstr>
      <vt:lpstr>Maakuntauudistus ja kulttuurin vaikutukset terveyteen huomioitu:</vt:lpstr>
      <vt:lpstr>...</vt:lpstr>
      <vt:lpstr>Lähteet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151</cp:revision>
  <dcterms:created xsi:type="dcterms:W3CDTF">2020-08-18T03:26:36Z</dcterms:created>
  <dcterms:modified xsi:type="dcterms:W3CDTF">2022-02-18T08:07:28Z</dcterms:modified>
</cp:coreProperties>
</file>