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D95EB-2149-4854-83F1-4252E9E439C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E22EB2-89B6-4E71-B5A9-76D6A910630E}">
      <dgm:prSet/>
      <dgm:spPr/>
      <dgm:t>
        <a:bodyPr/>
        <a:lstStyle/>
        <a:p>
          <a:r>
            <a:rPr lang="fi-FI"/>
            <a:t>PERIMÄ</a:t>
          </a:r>
          <a:endParaRPr lang="en-US"/>
        </a:p>
      </dgm:t>
    </dgm:pt>
    <dgm:pt modelId="{C72EF3A4-2290-44FA-8A40-47C3659BD789}" type="parTrans" cxnId="{4329E2B7-BAE9-4652-B39F-9A9B14DDE9D0}">
      <dgm:prSet/>
      <dgm:spPr/>
      <dgm:t>
        <a:bodyPr/>
        <a:lstStyle/>
        <a:p>
          <a:endParaRPr lang="en-US"/>
        </a:p>
      </dgm:t>
    </dgm:pt>
    <dgm:pt modelId="{4569AB8C-2187-4648-BD00-F26680BC8477}" type="sibTrans" cxnId="{4329E2B7-BAE9-4652-B39F-9A9B14DDE9D0}">
      <dgm:prSet/>
      <dgm:spPr/>
      <dgm:t>
        <a:bodyPr/>
        <a:lstStyle/>
        <a:p>
          <a:endParaRPr lang="en-US"/>
        </a:p>
      </dgm:t>
    </dgm:pt>
    <dgm:pt modelId="{792F33BE-3675-4259-8879-705262EEB213}">
      <dgm:prSet/>
      <dgm:spPr/>
      <dgm:t>
        <a:bodyPr/>
        <a:lstStyle/>
        <a:p>
          <a:r>
            <a:rPr lang="fi-FI"/>
            <a:t>* ANTAA KEHITYKSELLE RAJAT</a:t>
          </a:r>
          <a:endParaRPr lang="en-US"/>
        </a:p>
      </dgm:t>
    </dgm:pt>
    <dgm:pt modelId="{0901E4D9-52C1-45EB-A888-F8D6CD8151A8}" type="parTrans" cxnId="{00133B90-1BC4-4FC7-8EE5-C248F7DACCE4}">
      <dgm:prSet/>
      <dgm:spPr/>
      <dgm:t>
        <a:bodyPr/>
        <a:lstStyle/>
        <a:p>
          <a:endParaRPr lang="en-US"/>
        </a:p>
      </dgm:t>
    </dgm:pt>
    <dgm:pt modelId="{D5D17C00-5C15-4CA9-B46C-A2E22941C7FD}" type="sibTrans" cxnId="{00133B90-1BC4-4FC7-8EE5-C248F7DACCE4}">
      <dgm:prSet/>
      <dgm:spPr/>
      <dgm:t>
        <a:bodyPr/>
        <a:lstStyle/>
        <a:p>
          <a:endParaRPr lang="en-US"/>
        </a:p>
      </dgm:t>
    </dgm:pt>
    <dgm:pt modelId="{17646B90-3ECF-4663-A8D7-D9753CA3505F}">
      <dgm:prSet/>
      <dgm:spPr/>
      <dgm:t>
        <a:bodyPr/>
        <a:lstStyle/>
        <a:p>
          <a:r>
            <a:rPr lang="fi-FI"/>
            <a:t>* VAIKUTUS NOIN 50 – 60%</a:t>
          </a:r>
          <a:endParaRPr lang="en-US"/>
        </a:p>
      </dgm:t>
    </dgm:pt>
    <dgm:pt modelId="{67A2CB27-BCAC-41ED-ADA6-56C21AC7E1B3}" type="parTrans" cxnId="{A68170FF-B01F-41D7-87AA-EAED715795A7}">
      <dgm:prSet/>
      <dgm:spPr/>
      <dgm:t>
        <a:bodyPr/>
        <a:lstStyle/>
        <a:p>
          <a:endParaRPr lang="en-US"/>
        </a:p>
      </dgm:t>
    </dgm:pt>
    <dgm:pt modelId="{05BF6BC4-1551-404D-AB98-018FE4766C63}" type="sibTrans" cxnId="{A68170FF-B01F-41D7-87AA-EAED715795A7}">
      <dgm:prSet/>
      <dgm:spPr/>
      <dgm:t>
        <a:bodyPr/>
        <a:lstStyle/>
        <a:p>
          <a:endParaRPr lang="en-US"/>
        </a:p>
      </dgm:t>
    </dgm:pt>
    <dgm:pt modelId="{1775948A-DF41-476A-A812-674D40FA1C4D}">
      <dgm:prSet/>
      <dgm:spPr/>
      <dgm:t>
        <a:bodyPr/>
        <a:lstStyle/>
        <a:p>
          <a:r>
            <a:rPr lang="fi-FI"/>
            <a:t>YMPÄRISTÖ</a:t>
          </a:r>
          <a:endParaRPr lang="en-US"/>
        </a:p>
      </dgm:t>
    </dgm:pt>
    <dgm:pt modelId="{D37F6DD5-13E9-45FD-B10D-104D6F3C4D4A}" type="parTrans" cxnId="{31F883F2-8F76-448D-960A-EFD6D0FE2FE5}">
      <dgm:prSet/>
      <dgm:spPr/>
      <dgm:t>
        <a:bodyPr/>
        <a:lstStyle/>
        <a:p>
          <a:endParaRPr lang="en-US"/>
        </a:p>
      </dgm:t>
    </dgm:pt>
    <dgm:pt modelId="{1D38E926-81B1-4224-B2E8-4F407F411DB2}" type="sibTrans" cxnId="{31F883F2-8F76-448D-960A-EFD6D0FE2FE5}">
      <dgm:prSet/>
      <dgm:spPr/>
      <dgm:t>
        <a:bodyPr/>
        <a:lstStyle/>
        <a:p>
          <a:endParaRPr lang="en-US"/>
        </a:p>
      </dgm:t>
    </dgm:pt>
    <dgm:pt modelId="{91567F9A-C676-4644-A88F-DB07B460ECE0}">
      <dgm:prSet/>
      <dgm:spPr/>
      <dgm:t>
        <a:bodyPr/>
        <a:lstStyle/>
        <a:p>
          <a:r>
            <a:rPr lang="fi-FI"/>
            <a:t>IHMISSUHTEET, KASVATUS, YMPÄRISTÖ, KULTTUURI, RAVINTO, TALOUDELLINEN TOIMEENTULO</a:t>
          </a:r>
          <a:endParaRPr lang="en-US"/>
        </a:p>
      </dgm:t>
    </dgm:pt>
    <dgm:pt modelId="{D0417D85-FD9F-442E-B165-793F51C9EE32}" type="parTrans" cxnId="{39E587D3-C4C8-4443-8DFB-BC00F32DD35A}">
      <dgm:prSet/>
      <dgm:spPr/>
      <dgm:t>
        <a:bodyPr/>
        <a:lstStyle/>
        <a:p>
          <a:endParaRPr lang="en-US"/>
        </a:p>
      </dgm:t>
    </dgm:pt>
    <dgm:pt modelId="{F488BBC6-8B0C-45B2-8A49-8CF46541123B}" type="sibTrans" cxnId="{39E587D3-C4C8-4443-8DFB-BC00F32DD35A}">
      <dgm:prSet/>
      <dgm:spPr/>
      <dgm:t>
        <a:bodyPr/>
        <a:lstStyle/>
        <a:p>
          <a:endParaRPr lang="en-US"/>
        </a:p>
      </dgm:t>
    </dgm:pt>
    <dgm:pt modelId="{74EB7860-BFBF-4D31-A01C-A72C6456B8B4}" type="pres">
      <dgm:prSet presAssocID="{51ED95EB-2149-4854-83F1-4252E9E439C8}" presName="Name0" presStyleCnt="0">
        <dgm:presLayoutVars>
          <dgm:dir/>
          <dgm:animLvl val="lvl"/>
          <dgm:resizeHandles val="exact"/>
        </dgm:presLayoutVars>
      </dgm:prSet>
      <dgm:spPr/>
    </dgm:pt>
    <dgm:pt modelId="{4741A735-1217-4575-BE9A-7250C78934CF}" type="pres">
      <dgm:prSet presAssocID="{12E22EB2-89B6-4E71-B5A9-76D6A910630E}" presName="linNode" presStyleCnt="0"/>
      <dgm:spPr/>
    </dgm:pt>
    <dgm:pt modelId="{E6EA3F1F-8E27-4FE1-A0CB-2D23B41B3531}" type="pres">
      <dgm:prSet presAssocID="{12E22EB2-89B6-4E71-B5A9-76D6A910630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6CD65FE-FB02-4B91-8C25-F3C46768AFAB}" type="pres">
      <dgm:prSet presAssocID="{12E22EB2-89B6-4E71-B5A9-76D6A910630E}" presName="descendantText" presStyleLbl="alignAccFollowNode1" presStyleIdx="0" presStyleCnt="2">
        <dgm:presLayoutVars>
          <dgm:bulletEnabled val="1"/>
        </dgm:presLayoutVars>
      </dgm:prSet>
      <dgm:spPr/>
    </dgm:pt>
    <dgm:pt modelId="{0D51612C-E0F7-43F7-B6C9-21E9122F47EB}" type="pres">
      <dgm:prSet presAssocID="{4569AB8C-2187-4648-BD00-F26680BC8477}" presName="sp" presStyleCnt="0"/>
      <dgm:spPr/>
    </dgm:pt>
    <dgm:pt modelId="{3CF889E8-BE27-4575-A8ED-CA8BABC1EC10}" type="pres">
      <dgm:prSet presAssocID="{1775948A-DF41-476A-A812-674D40FA1C4D}" presName="linNode" presStyleCnt="0"/>
      <dgm:spPr/>
    </dgm:pt>
    <dgm:pt modelId="{C9815BED-56E4-48EE-AA25-C4694CAF5902}" type="pres">
      <dgm:prSet presAssocID="{1775948A-DF41-476A-A812-674D40FA1C4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502066B-CA6F-4E81-A14F-3389039CC716}" type="pres">
      <dgm:prSet presAssocID="{1775948A-DF41-476A-A812-674D40FA1C4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814FD11-3B2E-43B7-8BD6-792F5BB635AC}" type="presOf" srcId="{792F33BE-3675-4259-8879-705262EEB213}" destId="{F6CD65FE-FB02-4B91-8C25-F3C46768AFAB}" srcOrd="0" destOrd="0" presId="urn:microsoft.com/office/officeart/2005/8/layout/vList5"/>
    <dgm:cxn modelId="{C9D9BE42-30F9-4569-AA75-6B49EC4BF3E2}" type="presOf" srcId="{1775948A-DF41-476A-A812-674D40FA1C4D}" destId="{C9815BED-56E4-48EE-AA25-C4694CAF5902}" srcOrd="0" destOrd="0" presId="urn:microsoft.com/office/officeart/2005/8/layout/vList5"/>
    <dgm:cxn modelId="{CCE2AF6A-14B9-4B39-8D67-45BBDBA62074}" type="presOf" srcId="{91567F9A-C676-4644-A88F-DB07B460ECE0}" destId="{D502066B-CA6F-4E81-A14F-3389039CC716}" srcOrd="0" destOrd="0" presId="urn:microsoft.com/office/officeart/2005/8/layout/vList5"/>
    <dgm:cxn modelId="{BF588F52-DFA3-499E-A3F0-4249BF3FF371}" type="presOf" srcId="{51ED95EB-2149-4854-83F1-4252E9E439C8}" destId="{74EB7860-BFBF-4D31-A01C-A72C6456B8B4}" srcOrd="0" destOrd="0" presId="urn:microsoft.com/office/officeart/2005/8/layout/vList5"/>
    <dgm:cxn modelId="{00133B90-1BC4-4FC7-8EE5-C248F7DACCE4}" srcId="{12E22EB2-89B6-4E71-B5A9-76D6A910630E}" destId="{792F33BE-3675-4259-8879-705262EEB213}" srcOrd="0" destOrd="0" parTransId="{0901E4D9-52C1-45EB-A888-F8D6CD8151A8}" sibTransId="{D5D17C00-5C15-4CA9-B46C-A2E22941C7FD}"/>
    <dgm:cxn modelId="{A3EE8391-B47D-4492-AB89-47736645DCC1}" type="presOf" srcId="{17646B90-3ECF-4663-A8D7-D9753CA3505F}" destId="{F6CD65FE-FB02-4B91-8C25-F3C46768AFAB}" srcOrd="0" destOrd="1" presId="urn:microsoft.com/office/officeart/2005/8/layout/vList5"/>
    <dgm:cxn modelId="{4329E2B7-BAE9-4652-B39F-9A9B14DDE9D0}" srcId="{51ED95EB-2149-4854-83F1-4252E9E439C8}" destId="{12E22EB2-89B6-4E71-B5A9-76D6A910630E}" srcOrd="0" destOrd="0" parTransId="{C72EF3A4-2290-44FA-8A40-47C3659BD789}" sibTransId="{4569AB8C-2187-4648-BD00-F26680BC8477}"/>
    <dgm:cxn modelId="{39E587D3-C4C8-4443-8DFB-BC00F32DD35A}" srcId="{1775948A-DF41-476A-A812-674D40FA1C4D}" destId="{91567F9A-C676-4644-A88F-DB07B460ECE0}" srcOrd="0" destOrd="0" parTransId="{D0417D85-FD9F-442E-B165-793F51C9EE32}" sibTransId="{F488BBC6-8B0C-45B2-8A49-8CF46541123B}"/>
    <dgm:cxn modelId="{E9FC07DE-AA07-41E3-A771-4EAE6FCA7912}" type="presOf" srcId="{12E22EB2-89B6-4E71-B5A9-76D6A910630E}" destId="{E6EA3F1F-8E27-4FE1-A0CB-2D23B41B3531}" srcOrd="0" destOrd="0" presId="urn:microsoft.com/office/officeart/2005/8/layout/vList5"/>
    <dgm:cxn modelId="{31F883F2-8F76-448D-960A-EFD6D0FE2FE5}" srcId="{51ED95EB-2149-4854-83F1-4252E9E439C8}" destId="{1775948A-DF41-476A-A812-674D40FA1C4D}" srcOrd="1" destOrd="0" parTransId="{D37F6DD5-13E9-45FD-B10D-104D6F3C4D4A}" sibTransId="{1D38E926-81B1-4224-B2E8-4F407F411DB2}"/>
    <dgm:cxn modelId="{A68170FF-B01F-41D7-87AA-EAED715795A7}" srcId="{12E22EB2-89B6-4E71-B5A9-76D6A910630E}" destId="{17646B90-3ECF-4663-A8D7-D9753CA3505F}" srcOrd="1" destOrd="0" parTransId="{67A2CB27-BCAC-41ED-ADA6-56C21AC7E1B3}" sibTransId="{05BF6BC4-1551-404D-AB98-018FE4766C63}"/>
    <dgm:cxn modelId="{D7B0CB27-B080-4017-95BF-2F748C7BBAA5}" type="presParOf" srcId="{74EB7860-BFBF-4D31-A01C-A72C6456B8B4}" destId="{4741A735-1217-4575-BE9A-7250C78934CF}" srcOrd="0" destOrd="0" presId="urn:microsoft.com/office/officeart/2005/8/layout/vList5"/>
    <dgm:cxn modelId="{173D663E-2395-4BA4-9D02-5B24D303167A}" type="presParOf" srcId="{4741A735-1217-4575-BE9A-7250C78934CF}" destId="{E6EA3F1F-8E27-4FE1-A0CB-2D23B41B3531}" srcOrd="0" destOrd="0" presId="urn:microsoft.com/office/officeart/2005/8/layout/vList5"/>
    <dgm:cxn modelId="{283569DA-11AE-4C8A-83F8-611CA8E33B9C}" type="presParOf" srcId="{4741A735-1217-4575-BE9A-7250C78934CF}" destId="{F6CD65FE-FB02-4B91-8C25-F3C46768AFAB}" srcOrd="1" destOrd="0" presId="urn:microsoft.com/office/officeart/2005/8/layout/vList5"/>
    <dgm:cxn modelId="{F8653006-1A25-4EC1-9AA7-1738F3D702A1}" type="presParOf" srcId="{74EB7860-BFBF-4D31-A01C-A72C6456B8B4}" destId="{0D51612C-E0F7-43F7-B6C9-21E9122F47EB}" srcOrd="1" destOrd="0" presId="urn:microsoft.com/office/officeart/2005/8/layout/vList5"/>
    <dgm:cxn modelId="{42EAE5BF-723B-467C-8658-95CA1B14BB28}" type="presParOf" srcId="{74EB7860-BFBF-4D31-A01C-A72C6456B8B4}" destId="{3CF889E8-BE27-4575-A8ED-CA8BABC1EC10}" srcOrd="2" destOrd="0" presId="urn:microsoft.com/office/officeart/2005/8/layout/vList5"/>
    <dgm:cxn modelId="{E17E3051-48E2-4AD4-9FEB-3DCEB08B7FAF}" type="presParOf" srcId="{3CF889E8-BE27-4575-A8ED-CA8BABC1EC10}" destId="{C9815BED-56E4-48EE-AA25-C4694CAF5902}" srcOrd="0" destOrd="0" presId="urn:microsoft.com/office/officeart/2005/8/layout/vList5"/>
    <dgm:cxn modelId="{99B484D7-B964-4E2C-8362-DC1EE9A78647}" type="presParOf" srcId="{3CF889E8-BE27-4575-A8ED-CA8BABC1EC10}" destId="{D502066B-CA6F-4E81-A14F-3389039CC7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374A5-3D3B-48F1-AC4E-110B484C1D61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1C768F-E54C-44E0-8C78-12F8D1FCA919}">
      <dgm:prSet/>
      <dgm:spPr/>
      <dgm:t>
        <a:bodyPr/>
        <a:lstStyle/>
        <a:p>
          <a:r>
            <a:rPr lang="fi-FI"/>
            <a:t>HERKKYYSKAUSI = kehitysjakso, jonka aikana ihminen on tavallista herkempi tietyille kokemuksille</a:t>
          </a:r>
          <a:endParaRPr lang="en-US"/>
        </a:p>
      </dgm:t>
    </dgm:pt>
    <dgm:pt modelId="{9D0A5B29-BECF-4FB7-BBCB-3F0D21993FA6}" type="parTrans" cxnId="{D245DA07-520D-42E3-8B6A-39B9EF60594E}">
      <dgm:prSet/>
      <dgm:spPr/>
      <dgm:t>
        <a:bodyPr/>
        <a:lstStyle/>
        <a:p>
          <a:endParaRPr lang="en-US"/>
        </a:p>
      </dgm:t>
    </dgm:pt>
    <dgm:pt modelId="{600BCEA9-5B86-45C8-BD8B-07B51055B2E7}" type="sibTrans" cxnId="{D245DA07-520D-42E3-8B6A-39B9EF60594E}">
      <dgm:prSet/>
      <dgm:spPr/>
      <dgm:t>
        <a:bodyPr/>
        <a:lstStyle/>
        <a:p>
          <a:endParaRPr lang="en-US"/>
        </a:p>
      </dgm:t>
    </dgm:pt>
    <dgm:pt modelId="{A1347474-DC30-42A0-A8F5-9A13F776F571}">
      <dgm:prSet/>
      <dgm:spPr/>
      <dgm:t>
        <a:bodyPr/>
        <a:lstStyle/>
        <a:p>
          <a:r>
            <a:rPr lang="fi-FI"/>
            <a:t>KRIITTINEN KAUSI = ajanjakso, jonka kuluessa elimistön on saatava välttämättä ärsytystä, jotta keskushermosto kehittyisi uutta taitoa varten</a:t>
          </a:r>
          <a:endParaRPr lang="en-US"/>
        </a:p>
      </dgm:t>
    </dgm:pt>
    <dgm:pt modelId="{25005E3C-9652-4953-A994-8B1D7CA1C74F}" type="parTrans" cxnId="{FE7B808C-2F51-4E4D-BE4A-58852C7911A0}">
      <dgm:prSet/>
      <dgm:spPr/>
      <dgm:t>
        <a:bodyPr/>
        <a:lstStyle/>
        <a:p>
          <a:endParaRPr lang="en-US"/>
        </a:p>
      </dgm:t>
    </dgm:pt>
    <dgm:pt modelId="{D64B7779-6866-4AC2-AB50-D46C05151F1E}" type="sibTrans" cxnId="{FE7B808C-2F51-4E4D-BE4A-58852C7911A0}">
      <dgm:prSet/>
      <dgm:spPr/>
      <dgm:t>
        <a:bodyPr/>
        <a:lstStyle/>
        <a:p>
          <a:endParaRPr lang="en-US"/>
        </a:p>
      </dgm:t>
    </dgm:pt>
    <dgm:pt modelId="{00D0122A-2D6C-4D74-ABDD-A7BF5776E2CA}">
      <dgm:prSet/>
      <dgm:spPr/>
      <dgm:t>
        <a:bodyPr/>
        <a:lstStyle/>
        <a:p>
          <a:r>
            <a:rPr lang="fi-FI"/>
            <a:t>KYPSYMINEN = lajin kaikki yksilöt käyvät läpi samat kehitysvaiheet samassa järjestyksessä. Kypsyminen on toisilla hitaampaa ja toisilla nopeampaa</a:t>
          </a:r>
          <a:endParaRPr lang="en-US"/>
        </a:p>
      </dgm:t>
    </dgm:pt>
    <dgm:pt modelId="{0F96AE03-B505-4BA7-A6EC-A81D75A93C20}" type="parTrans" cxnId="{3F570751-5231-4877-B219-414B0031A0F5}">
      <dgm:prSet/>
      <dgm:spPr/>
      <dgm:t>
        <a:bodyPr/>
        <a:lstStyle/>
        <a:p>
          <a:endParaRPr lang="en-US"/>
        </a:p>
      </dgm:t>
    </dgm:pt>
    <dgm:pt modelId="{F3E5BC0E-6376-4CFA-A887-25D29466B4E1}" type="sibTrans" cxnId="{3F570751-5231-4877-B219-414B0031A0F5}">
      <dgm:prSet/>
      <dgm:spPr/>
      <dgm:t>
        <a:bodyPr/>
        <a:lstStyle/>
        <a:p>
          <a:endParaRPr lang="en-US"/>
        </a:p>
      </dgm:t>
    </dgm:pt>
    <dgm:pt modelId="{A3D22379-E9BB-441B-808D-3BAC79C41D84}" type="pres">
      <dgm:prSet presAssocID="{65D374A5-3D3B-48F1-AC4E-110B484C1D61}" presName="Name0" presStyleCnt="0">
        <dgm:presLayoutVars>
          <dgm:dir/>
          <dgm:animLvl val="lvl"/>
          <dgm:resizeHandles val="exact"/>
        </dgm:presLayoutVars>
      </dgm:prSet>
      <dgm:spPr/>
    </dgm:pt>
    <dgm:pt modelId="{3B41A363-DCE2-4072-B791-DD6E00B1A9F6}" type="pres">
      <dgm:prSet presAssocID="{521C768F-E54C-44E0-8C78-12F8D1FCA919}" presName="linNode" presStyleCnt="0"/>
      <dgm:spPr/>
    </dgm:pt>
    <dgm:pt modelId="{C20B133C-3720-4CC0-81D0-91FDDF13181D}" type="pres">
      <dgm:prSet presAssocID="{521C768F-E54C-44E0-8C78-12F8D1FCA91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A1EB3AB-8C4F-4090-98C9-C35F9D057FD6}" type="pres">
      <dgm:prSet presAssocID="{600BCEA9-5B86-45C8-BD8B-07B51055B2E7}" presName="sp" presStyleCnt="0"/>
      <dgm:spPr/>
    </dgm:pt>
    <dgm:pt modelId="{A080DBC5-5305-46EC-A79C-F4DBF6676CA4}" type="pres">
      <dgm:prSet presAssocID="{A1347474-DC30-42A0-A8F5-9A13F776F571}" presName="linNode" presStyleCnt="0"/>
      <dgm:spPr/>
    </dgm:pt>
    <dgm:pt modelId="{CC4FCA35-E071-435D-8849-8FA44C1EF050}" type="pres">
      <dgm:prSet presAssocID="{A1347474-DC30-42A0-A8F5-9A13F776F5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554A283-168C-447E-925F-17FC834FCB96}" type="pres">
      <dgm:prSet presAssocID="{D64B7779-6866-4AC2-AB50-D46C05151F1E}" presName="sp" presStyleCnt="0"/>
      <dgm:spPr/>
    </dgm:pt>
    <dgm:pt modelId="{2B544209-72CE-417C-A036-E98AC17A58EA}" type="pres">
      <dgm:prSet presAssocID="{00D0122A-2D6C-4D74-ABDD-A7BF5776E2CA}" presName="linNode" presStyleCnt="0"/>
      <dgm:spPr/>
    </dgm:pt>
    <dgm:pt modelId="{B8058362-95AA-4750-8137-370B338B419C}" type="pres">
      <dgm:prSet presAssocID="{00D0122A-2D6C-4D74-ABDD-A7BF5776E2C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245DA07-520D-42E3-8B6A-39B9EF60594E}" srcId="{65D374A5-3D3B-48F1-AC4E-110B484C1D61}" destId="{521C768F-E54C-44E0-8C78-12F8D1FCA919}" srcOrd="0" destOrd="0" parTransId="{9D0A5B29-BECF-4FB7-BBCB-3F0D21993FA6}" sibTransId="{600BCEA9-5B86-45C8-BD8B-07B51055B2E7}"/>
    <dgm:cxn modelId="{3F570751-5231-4877-B219-414B0031A0F5}" srcId="{65D374A5-3D3B-48F1-AC4E-110B484C1D61}" destId="{00D0122A-2D6C-4D74-ABDD-A7BF5776E2CA}" srcOrd="2" destOrd="0" parTransId="{0F96AE03-B505-4BA7-A6EC-A81D75A93C20}" sibTransId="{F3E5BC0E-6376-4CFA-A887-25D29466B4E1}"/>
    <dgm:cxn modelId="{FBD71976-F5BC-46BB-991C-6EACABBFBB9C}" type="presOf" srcId="{65D374A5-3D3B-48F1-AC4E-110B484C1D61}" destId="{A3D22379-E9BB-441B-808D-3BAC79C41D84}" srcOrd="0" destOrd="0" presId="urn:microsoft.com/office/officeart/2005/8/layout/vList5"/>
    <dgm:cxn modelId="{9AD1097C-1272-4FC6-B3AA-7921DEBECA6A}" type="presOf" srcId="{A1347474-DC30-42A0-A8F5-9A13F776F571}" destId="{CC4FCA35-E071-435D-8849-8FA44C1EF050}" srcOrd="0" destOrd="0" presId="urn:microsoft.com/office/officeart/2005/8/layout/vList5"/>
    <dgm:cxn modelId="{FE7B808C-2F51-4E4D-BE4A-58852C7911A0}" srcId="{65D374A5-3D3B-48F1-AC4E-110B484C1D61}" destId="{A1347474-DC30-42A0-A8F5-9A13F776F571}" srcOrd="1" destOrd="0" parTransId="{25005E3C-9652-4953-A994-8B1D7CA1C74F}" sibTransId="{D64B7779-6866-4AC2-AB50-D46C05151F1E}"/>
    <dgm:cxn modelId="{9EE50B91-7969-45A0-8C2B-301A77441E6C}" type="presOf" srcId="{521C768F-E54C-44E0-8C78-12F8D1FCA919}" destId="{C20B133C-3720-4CC0-81D0-91FDDF13181D}" srcOrd="0" destOrd="0" presId="urn:microsoft.com/office/officeart/2005/8/layout/vList5"/>
    <dgm:cxn modelId="{69BEC692-A889-49EB-8EC9-15E9123001B0}" type="presOf" srcId="{00D0122A-2D6C-4D74-ABDD-A7BF5776E2CA}" destId="{B8058362-95AA-4750-8137-370B338B419C}" srcOrd="0" destOrd="0" presId="urn:microsoft.com/office/officeart/2005/8/layout/vList5"/>
    <dgm:cxn modelId="{CAE6760B-212A-43DC-A136-C3EFC2E9F8F1}" type="presParOf" srcId="{A3D22379-E9BB-441B-808D-3BAC79C41D84}" destId="{3B41A363-DCE2-4072-B791-DD6E00B1A9F6}" srcOrd="0" destOrd="0" presId="urn:microsoft.com/office/officeart/2005/8/layout/vList5"/>
    <dgm:cxn modelId="{579BAAB0-8E4F-4422-8668-74BBD0946FA1}" type="presParOf" srcId="{3B41A363-DCE2-4072-B791-DD6E00B1A9F6}" destId="{C20B133C-3720-4CC0-81D0-91FDDF13181D}" srcOrd="0" destOrd="0" presId="urn:microsoft.com/office/officeart/2005/8/layout/vList5"/>
    <dgm:cxn modelId="{02220687-22E8-454E-891E-7F0F078E6E58}" type="presParOf" srcId="{A3D22379-E9BB-441B-808D-3BAC79C41D84}" destId="{9A1EB3AB-8C4F-4090-98C9-C35F9D057FD6}" srcOrd="1" destOrd="0" presId="urn:microsoft.com/office/officeart/2005/8/layout/vList5"/>
    <dgm:cxn modelId="{B01B90C3-6ED1-4ACA-8EB4-EDE284EE371F}" type="presParOf" srcId="{A3D22379-E9BB-441B-808D-3BAC79C41D84}" destId="{A080DBC5-5305-46EC-A79C-F4DBF6676CA4}" srcOrd="2" destOrd="0" presId="urn:microsoft.com/office/officeart/2005/8/layout/vList5"/>
    <dgm:cxn modelId="{FAE4606E-BEB3-4CF4-95CF-31C7C39B9357}" type="presParOf" srcId="{A080DBC5-5305-46EC-A79C-F4DBF6676CA4}" destId="{CC4FCA35-E071-435D-8849-8FA44C1EF050}" srcOrd="0" destOrd="0" presId="urn:microsoft.com/office/officeart/2005/8/layout/vList5"/>
    <dgm:cxn modelId="{8159A10E-4D43-479B-9E2C-752E60974C38}" type="presParOf" srcId="{A3D22379-E9BB-441B-808D-3BAC79C41D84}" destId="{4554A283-168C-447E-925F-17FC834FCB96}" srcOrd="3" destOrd="0" presId="urn:microsoft.com/office/officeart/2005/8/layout/vList5"/>
    <dgm:cxn modelId="{AC6281EA-5501-40DA-AC96-7D7B05774C3C}" type="presParOf" srcId="{A3D22379-E9BB-441B-808D-3BAC79C41D84}" destId="{2B544209-72CE-417C-A036-E98AC17A58EA}" srcOrd="4" destOrd="0" presId="urn:microsoft.com/office/officeart/2005/8/layout/vList5"/>
    <dgm:cxn modelId="{57FB02F5-6A45-4D03-ADA5-04D35F4B5ABC}" type="presParOf" srcId="{2B544209-72CE-417C-A036-E98AC17A58EA}" destId="{B8058362-95AA-4750-8137-370B338B41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65FE-FB02-4B91-8C25-F3C46768AFAB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300" kern="1200"/>
            <a:t>* ANTAA KEHITYKSELLE RAJAT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300" kern="1200"/>
            <a:t>* VAIKUTUS NOIN 50 – 60%</a:t>
          </a:r>
          <a:endParaRPr lang="en-US" sz="3300" kern="1200"/>
        </a:p>
      </dsp:txBody>
      <dsp:txXfrm rot="-5400000">
        <a:off x="3785616" y="295201"/>
        <a:ext cx="6647092" cy="1532257"/>
      </dsp:txXfrm>
    </dsp:sp>
    <dsp:sp modelId="{E6EA3F1F-8E27-4FE1-A0CB-2D23B41B3531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0" kern="1200"/>
            <a:t>PERIMÄ</a:t>
          </a:r>
          <a:endParaRPr lang="en-US" sz="5000" kern="1200"/>
        </a:p>
      </dsp:txBody>
      <dsp:txXfrm>
        <a:off x="103614" y="103667"/>
        <a:ext cx="3578388" cy="1915324"/>
      </dsp:txXfrm>
    </dsp:sp>
    <dsp:sp modelId="{D502066B-CA6F-4E81-A14F-3389039CC716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300" kern="1200"/>
            <a:t>IHMISSUHTEET, KASVATUS, YMPÄRISTÖ, KULTTUURI, RAVINTO, TALOUDELLINEN TOIMEENTULO</a:t>
          </a:r>
          <a:endParaRPr lang="en-US" sz="3300" kern="1200"/>
        </a:p>
      </dsp:txBody>
      <dsp:txXfrm rot="-5400000">
        <a:off x="3785616" y="2523880"/>
        <a:ext cx="6647092" cy="1532257"/>
      </dsp:txXfrm>
    </dsp:sp>
    <dsp:sp modelId="{C9815BED-56E4-48EE-AA25-C4694CAF5902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000" kern="1200"/>
            <a:t>YMPÄRISTÖ</a:t>
          </a:r>
          <a:endParaRPr lang="en-US" sz="5000" kern="1200"/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B133C-3720-4CC0-81D0-91FDDF13181D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HERKKYYSKAUSI = kehitysjakso, jonka aikana ihminen on tavallista herkempi tietyille kokemuksille</a:t>
          </a:r>
          <a:endParaRPr lang="en-US" sz="1700" kern="1200"/>
        </a:p>
      </dsp:txBody>
      <dsp:txXfrm>
        <a:off x="3433446" y="70578"/>
        <a:ext cx="3648708" cy="1265378"/>
      </dsp:txXfrm>
    </dsp:sp>
    <dsp:sp modelId="{CC4FCA35-E071-435D-8849-8FA44C1EF050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KRIITTINEN KAUSI = ajanjakso, jonka kuluessa elimistön on saatava välttämättä ärsytystä, jotta keskushermosto kehittyisi uutta taitoa varten</a:t>
          </a:r>
          <a:endParaRPr lang="en-US" sz="1700" kern="1200"/>
        </a:p>
      </dsp:txBody>
      <dsp:txXfrm>
        <a:off x="3433446" y="1542979"/>
        <a:ext cx="3648708" cy="1265378"/>
      </dsp:txXfrm>
    </dsp:sp>
    <dsp:sp modelId="{B8058362-95AA-4750-8137-370B338B419C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KYPSYMINEN = lajin kaikki yksilöt käyvät läpi samat kehitysvaiheet samassa järjestyksessä. Kypsyminen on toisilla hitaampaa ja toisilla nopeampaa</a:t>
          </a:r>
          <a:endParaRPr lang="en-US" sz="1700" kern="1200"/>
        </a:p>
      </dsp:txBody>
      <dsp:txXfrm>
        <a:off x="3433446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3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94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71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8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2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6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70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9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97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17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6B95-8581-4A84-A0E2-7E78C3156612}" type="datetimeFigureOut">
              <a:rPr lang="fi-FI" smtClean="0"/>
              <a:t>5.1.2023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2A8-B37C-4902-82D6-701FCE254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7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ärikäs Carved kuva ihmiset">
            <a:extLst>
              <a:ext uri="{FF2B5EF4-FFF2-40B4-BE49-F238E27FC236}">
                <a16:creationId xmlns:a16="http://schemas.microsoft.com/office/drawing/2014/main" id="{3E327177-18A0-547E-E0C0-458357391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0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Ihmisen kehitykseen vaikuttavat tekijät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4D40BD44-577D-E218-A4BB-4CE3BC4F7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3. KOGNITIIVINEN KEHITYS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AJATTELU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KIELI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PUHEEN TUOTTO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ONGELMIEN RATKAISU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HAVAINTOJEN TEKO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MUISTI</a:t>
            </a:r>
          </a:p>
        </p:txBody>
      </p:sp>
    </p:spTree>
    <p:extLst>
      <p:ext uri="{BB962C8B-B14F-4D97-AF65-F5344CB8AC3E}">
        <p14:creationId xmlns:p14="http://schemas.microsoft.com/office/powerpoint/2010/main" val="2756335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E9C5B-E24E-48C3-D6B6-A726C5C7B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786" b="49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PÄÄVAIKUTTAJAT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58E07C0-CD6A-F02D-2759-9A196F9A0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361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7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ikenteen valojuovat yössä">
            <a:extLst>
              <a:ext uri="{FF2B5EF4-FFF2-40B4-BE49-F238E27FC236}">
                <a16:creationId xmlns:a16="http://schemas.microsoft.com/office/drawing/2014/main" id="{7B99B553-3A76-00FB-4C7A-5FFD66342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/>
              <a:t>MUUT VAIKUTTAJAT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/>
              <a:t>IKÄTEKIJÄT</a:t>
            </a:r>
          </a:p>
          <a:p>
            <a:pPr lvl="1"/>
            <a:r>
              <a:rPr lang="fi-FI" sz="1700"/>
              <a:t>KEHITYKSEN NOPEUS, VARHAISLAPSUUSDESSA KEHITYS ON NOPEAA, VARHAISELLA PUUTTUMISELLA VOIDAAN KORJATA ASIOITA MYÖS NOPEASTI</a:t>
            </a:r>
          </a:p>
          <a:p>
            <a:pPr marL="457200" lvl="1" indent="0">
              <a:buNone/>
            </a:pPr>
            <a:endParaRPr lang="fi-FI" sz="1700"/>
          </a:p>
          <a:p>
            <a:pPr marL="457200" lvl="1" indent="0">
              <a:buNone/>
            </a:pPr>
            <a:endParaRPr lang="fi-FI" sz="1700"/>
          </a:p>
          <a:p>
            <a:pPr marL="457200" lvl="1" indent="0">
              <a:buNone/>
            </a:pP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318007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sakemarkkinakaavio näytöllä">
            <a:extLst>
              <a:ext uri="{FF2B5EF4-FFF2-40B4-BE49-F238E27FC236}">
                <a16:creationId xmlns:a16="http://schemas.microsoft.com/office/drawing/2014/main" id="{156BBA06-7400-FE44-DB5C-C1B1EC915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8" r="11340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fi-FI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/>
              <a:t>YLLÄTTÄVÄT ODOTTAMATTOMAT TAPAHTUMAT</a:t>
            </a:r>
          </a:p>
          <a:p>
            <a:pPr lvl="1"/>
            <a:r>
              <a:rPr lang="fi-FI" sz="1700"/>
              <a:t>Esim. vammautuminen, sairastuminen, menetykset, katastrofit yms.</a:t>
            </a:r>
          </a:p>
          <a:p>
            <a:pPr marL="457200" lvl="1" indent="0">
              <a:buNone/>
            </a:pP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281315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endParaRPr lang="fi-FI" sz="3200"/>
          </a:p>
        </p:txBody>
      </p:sp>
      <p:pic>
        <p:nvPicPr>
          <p:cNvPr id="5" name="Picture 4" descr="Kaksi henkilöä käsi kädessä">
            <a:extLst>
              <a:ext uri="{FF2B5EF4-FFF2-40B4-BE49-F238E27FC236}">
                <a16:creationId xmlns:a16="http://schemas.microsoft.com/office/drawing/2014/main" id="{2F6BDD35-6F44-D0AB-30AE-90FF51173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8" r="19065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fi-FI" sz="1800"/>
              <a:t>HISTORIALLISET TEKIJÄT</a:t>
            </a:r>
          </a:p>
          <a:p>
            <a:pPr lvl="1"/>
            <a:r>
              <a:rPr lang="fi-FI" sz="1800"/>
              <a:t>AIKAKAUSI ESIM. OMAT ISOVANHEMMAT OVAT ELÄNEET ERILAISESSA SUOMESSA KUIN LAPSENLAPSET</a:t>
            </a:r>
          </a:p>
        </p:txBody>
      </p:sp>
    </p:spTree>
    <p:extLst>
      <p:ext uri="{BB962C8B-B14F-4D97-AF65-F5344CB8AC3E}">
        <p14:creationId xmlns:p14="http://schemas.microsoft.com/office/powerpoint/2010/main" val="185368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fi-FI">
                <a:solidFill>
                  <a:schemeClr val="bg1"/>
                </a:solidFill>
              </a:rPr>
              <a:t>ERILAISIA IKIÄ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KRONOLOGINEN IKÄ = IKÄ VUOSINA</a:t>
            </a:r>
          </a:p>
          <a:p>
            <a:r>
              <a:rPr lang="fi-FI" sz="2000">
                <a:solidFill>
                  <a:schemeClr val="bg1"/>
                </a:solidFill>
              </a:rPr>
              <a:t>PERSOONALLINEN IKÄ = MINKÄ IKÄISEKSI ITSENSÄ TUNTEE</a:t>
            </a:r>
          </a:p>
          <a:p>
            <a:r>
              <a:rPr lang="fi-FI" sz="2000">
                <a:solidFill>
                  <a:schemeClr val="bg1"/>
                </a:solidFill>
              </a:rPr>
              <a:t>BIOLOGINEN IKÄ = ELINTOIMINTOJEN KAPASITEETTI, ESIM. FYYSINEN KUNTO, SYDÄMEN TOIMINTA….</a:t>
            </a:r>
          </a:p>
          <a:p>
            <a:r>
              <a:rPr lang="fi-FI" sz="2000">
                <a:solidFill>
                  <a:schemeClr val="bg1"/>
                </a:solidFill>
              </a:rPr>
              <a:t>PSYKOLOGINEN IKÄ = YKSILÖN KYKY SOPEUTUA YMPÄRISTÖN MUUTTUVIIN VAATIMUKSIIN, STRESSINSIETOKYKY</a:t>
            </a:r>
          </a:p>
          <a:p>
            <a:r>
              <a:rPr lang="fi-FI" sz="2000">
                <a:solidFill>
                  <a:schemeClr val="bg1"/>
                </a:solidFill>
              </a:rPr>
              <a:t>SOSIAALINEN IKÄ = YKSILÖN ROOLIT SUHTEESSA MUIHIN YHTEISÖN JÄSENIIN. YHTEISÖN SÄÄNNÖT JA ODOTUKSET, JOTKA KOHDISTUVAT ERI IKÄISTEN IHMISTEN TYYPILLISEN KÄYTTÄYTYMISEEN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7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630B1-E5CF-EE96-050A-AF14E508D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KÄSITTEIDEN MÄÄRITTELYÄ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F68AE74-D94D-BC18-31C9-DE180C097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902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09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Molekyylin lasinen rakenne">
            <a:extLst>
              <a:ext uri="{FF2B5EF4-FFF2-40B4-BE49-F238E27FC236}">
                <a16:creationId xmlns:a16="http://schemas.microsoft.com/office/drawing/2014/main" id="{CAB80822-ED3B-FDA7-B6AF-3AC1D0BEE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KEHITYKSEN OSA-ALUEET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1. FYYSINEN JA MOTORINEN KEHITYS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PITUUDEN JA PAINON KEHITYS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PÄÄNYMPÄRYS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KARKEAMOTORIIKKA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HIENOMOTORIIKKA</a:t>
            </a:r>
          </a:p>
        </p:txBody>
      </p:sp>
    </p:spTree>
    <p:extLst>
      <p:ext uri="{BB962C8B-B14F-4D97-AF65-F5344CB8AC3E}">
        <p14:creationId xmlns:p14="http://schemas.microsoft.com/office/powerpoint/2010/main" val="322173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rgbClr val="FFFFFF"/>
                </a:solidFill>
              </a:rPr>
              <a:t>2. PSYKOSOSIAALINEN KEHITYS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PERSOONALLISUUS JA TEMPERAMENTTI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ITSETUNTO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TUNTEIDEN SÄÄTELY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SEKSUAALISUUS JA SUKUPUOLI-IDENTITEETTI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SOSIAALISET TAIDOT (KUINKA TULEN TOIMEEN TOISTEN KANSSA)</a:t>
            </a:r>
          </a:p>
          <a:p>
            <a:pPr lvl="1"/>
            <a:r>
              <a:rPr lang="fi-FI">
                <a:solidFill>
                  <a:srgbClr val="FFFFFF"/>
                </a:solidFill>
              </a:rPr>
              <a:t>MORAALI JA EMPATIAKYKY</a:t>
            </a:r>
          </a:p>
          <a:p>
            <a:pPr lvl="1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2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241</Words>
  <Application>Microsoft Office PowerPoint</Application>
  <PresentationFormat>Laajakuva</PresentationFormat>
  <Paragraphs>45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Ihmisen kehitykseen vaikuttavat tekijät</vt:lpstr>
      <vt:lpstr>PÄÄVAIKUTTAJAT</vt:lpstr>
      <vt:lpstr>MUUT VAIKUTTAJAT</vt:lpstr>
      <vt:lpstr>PowerPoint-esitys</vt:lpstr>
      <vt:lpstr>PowerPoint-esitys</vt:lpstr>
      <vt:lpstr>ERILAISIA IKIÄ</vt:lpstr>
      <vt:lpstr>KÄSITTEIDEN MÄÄRITTELYÄ</vt:lpstr>
      <vt:lpstr>KEHITYKSEN OSA-ALUEET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Ihmisen kehitykseen vaikuttavat tekijät</dc:title>
  <dc:creator>Horppu Sari</dc:creator>
  <cp:lastModifiedBy>Horppu Sari</cp:lastModifiedBy>
  <cp:revision>5</cp:revision>
  <dcterms:created xsi:type="dcterms:W3CDTF">2018-09-04T09:00:37Z</dcterms:created>
  <dcterms:modified xsi:type="dcterms:W3CDTF">2023-01-05T09:30:57Z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2023-01-05T09:30:57Z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db45c5f0-2d50-441e-b8a5-4074b82da642</vt:lpwstr>
  </property>
  <property fmtid="{D5CDD505-2E9C-101B-9397-08002B2CF9AE}" pid="8" name="MSIP_Label_defa4170-0d19-0005-0004-bc88714345d2_ContentBits">
    <vt:lpwstr>0</vt:lpwstr>
  </property>
</Properties>
</file>