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1121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1/14/2020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8456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1/14/2020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5481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804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125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1/14/2020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58695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1/14/2020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713118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1/14/2020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7701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0044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1/14/2020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450583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1/14/2020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7666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smtClean="0"/>
              <a:pPr/>
              <a:t>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052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Viisi vuorovaikutustapaa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Liisa Ahonen, Haastavat kasvatustilanteet, 2017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196352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Tekninen vuorovaikutus-tapa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Varhaiskasvattaja toimii näennäisesti pedagogisesti johdonmukaisella tavalla, mutta tukeutuu välillä hyvin mustavalkoisesti omiin, ennalta päätettyihin suunnitelmiinsa, päiväkodin sääntöihin ja tuttuihin toimintamalleihin. Rutiineihin kiinnittyminen ehkäisee joskus lapsen sensitiivistä kohtaamista.</a:t>
            </a:r>
          </a:p>
          <a:p>
            <a:r>
              <a:rPr lang="fi-FI" dirty="0" smtClean="0"/>
              <a:t>Tekninen vuorovaikutustapa näkyy usein kuormittavissa tilanteissa, jolloin aikuisen huomiota kaipaavat useat lapset. Aikuinen ei toimi kylmän autoritaarisesti, vaan työ hoituu pikemminkin rutiinilla sen kummemmin pysähtymättä tilanteiden äärelle.</a:t>
            </a:r>
          </a:p>
          <a:p>
            <a:r>
              <a:rPr lang="fi-FI" dirty="0" smtClean="0"/>
              <a:t>Toisinaan tilanne pystyttiin ratkaisemaan, haastava käyttäytyminen loppui. Toisinaan lähestymistapa oli liian etäinen ja mustavalkoinen eikä lasten hyvinvointi toteudu.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261336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Välttelevä vuorovaikutus-tapa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Varhaiskasvattaja välttelee haastavia kasvatustilanteita tai niiden selvittämistä. Hän siirtää kasvatuksellista vastuuta mielellään ryhmän muille aikuisille ja siirtyy muihin työtehtäviin.</a:t>
            </a:r>
          </a:p>
          <a:p>
            <a:r>
              <a:rPr lang="fi-FI" dirty="0" smtClean="0"/>
              <a:t>Välttelevän vuorovaikutustavan vuoksi lapsen emotionaalinen hyvinvointi ei toteudu ja usein haastava kasvatustilanne pitkittyy.</a:t>
            </a:r>
          </a:p>
          <a:p>
            <a:r>
              <a:rPr lang="fi-FI" dirty="0" smtClean="0"/>
              <a:t>Taustalla saattaa olla aikuisen neuvottomuus iistä, miten ratkaista haastava tilanne. Joskus aikuinen vaikuttaa pelokkaalta kohdatessaan </a:t>
            </a:r>
            <a:r>
              <a:rPr lang="fi-FI" dirty="0" err="1" smtClean="0"/>
              <a:t>sosiaalis</a:t>
            </a:r>
            <a:r>
              <a:rPr lang="fi-FI" dirty="0" smtClean="0"/>
              <a:t>-emotionaalista tukea tarvitsevia lapsia. Toisinaan näky uupumusta ja turhautumista haastavissa tilanteissa.</a:t>
            </a:r>
          </a:p>
          <a:p>
            <a:r>
              <a:rPr lang="fi-FI" dirty="0" smtClean="0"/>
              <a:t>Vuorovaikutustapa on ainoa, joka selkeästi liittyy lapsen tietyntyyppiseen käyttäytymiseen – välttelevästi kohdataan erityisesti lapsia, jotka käyttäytyvät uhmakkaasti ja aggressiivisesti.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468110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Etäinen vuorovaikutus-tapa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On lämpimän vuorovaikutustavan täydellinen vastakohta.</a:t>
            </a:r>
          </a:p>
          <a:p>
            <a:r>
              <a:rPr lang="fi-FI" dirty="0" smtClean="0"/>
              <a:t>Aikuinen ei ole kiinnostunut lapsen kokemuksista, näkemyksistä tai tulkinnoista, vaan sivuuttaa lapsen emotionaaliset ja sosiaaliset tarpeet.</a:t>
            </a:r>
          </a:p>
          <a:p>
            <a:r>
              <a:rPr lang="fi-FI" dirty="0" smtClean="0"/>
              <a:t>Vuorovaikutus ei ole vastavuoroista eikä varhaiskasvattaja sitoudu vuorovaikutukseen lapsen kanssa. Hän ei tunnista lapsen tarpeita haastavissa kasvatustilanteissa eikä suo lapselle mahdollisuutta ilmaista omaa näkemystään tilanteesta.</a:t>
            </a:r>
          </a:p>
          <a:p>
            <a:r>
              <a:rPr lang="fi-FI" dirty="0" smtClean="0"/>
              <a:t>Varhaiskasvattaja on toisinaan viileä ja autoritaarinen, toisinaan taas täydellisen välinpitämätön tai poissaoleva.</a:t>
            </a:r>
          </a:p>
          <a:p>
            <a:r>
              <a:rPr lang="fi-FI" dirty="0" smtClean="0"/>
              <a:t>Lapset jäävät emotionaalisesti yksin.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092574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Varhaiskasvat-tajan</a:t>
            </a:r>
            <a:r>
              <a:rPr lang="fi-FI" dirty="0" smtClean="0"/>
              <a:t> vuorovaikutus haastavissa tilanteissa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 smtClean="0"/>
              <a:t>Haastava kasvatustilanne</a:t>
            </a:r>
            <a:r>
              <a:rPr lang="fi-FI" dirty="0" smtClean="0"/>
              <a:t>: tilanne, jossa lapsi tai lapset ilmaisevat sosiaali-emotionaalista tuen tarvetta käyttäytymällä levottomasti, aggressiivisesti, uhmakkaasti, vetäytyvästi tai olemalla voimakkaan tunteenpurkauksen vallassa</a:t>
            </a:r>
          </a:p>
          <a:p>
            <a:r>
              <a:rPr lang="fi-FI" dirty="0" smtClean="0"/>
              <a:t>Eniten haastavia tilanteita syntyi ohjatuissa tilanteissa, joissa oli paikalla enemmän kuin 10 lasta tai siirtymätilanteissa.</a:t>
            </a:r>
          </a:p>
          <a:p>
            <a:r>
              <a:rPr lang="fi-FI" dirty="0" smtClean="0"/>
              <a:t>AES- mittarin (</a:t>
            </a:r>
            <a:r>
              <a:rPr lang="fi-FI" dirty="0" err="1" smtClean="0"/>
              <a:t>Adult</a:t>
            </a:r>
            <a:r>
              <a:rPr lang="fi-FI" dirty="0" smtClean="0"/>
              <a:t> </a:t>
            </a:r>
            <a:r>
              <a:rPr lang="fi-FI" dirty="0" err="1"/>
              <a:t>E</a:t>
            </a:r>
            <a:r>
              <a:rPr lang="fi-FI" dirty="0" err="1" smtClean="0"/>
              <a:t>ngagement</a:t>
            </a:r>
            <a:r>
              <a:rPr lang="fi-FI" dirty="0" smtClean="0"/>
              <a:t> </a:t>
            </a:r>
            <a:r>
              <a:rPr lang="fi-FI" dirty="0" err="1" smtClean="0"/>
              <a:t>Scale</a:t>
            </a:r>
            <a:r>
              <a:rPr lang="fi-FI" dirty="0" smtClean="0"/>
              <a:t>) mukaan aikuisen sitoutumista vuorovaikutukseen voidaan arvioida kolmen käsitteen avulla – sensitiivisyys, stimulointi </a:t>
            </a:r>
            <a:r>
              <a:rPr lang="fi-FI" dirty="0" err="1" smtClean="0"/>
              <a:t>eliaktivointi</a:t>
            </a:r>
            <a:r>
              <a:rPr lang="fi-FI" dirty="0" smtClean="0"/>
              <a:t> ja autonomia.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95376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Sensitiivisyys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Sensitiivisyys: aikuisen herkkyyttä tunnistaa tunnetiloja ja kykyä eläytyvästi ymmärtää lapselle merkityksellisiä tilanteita. Siihen liittyy kyky empaattiseen </a:t>
            </a:r>
            <a:r>
              <a:rPr lang="fi-FI" dirty="0" err="1" smtClean="0"/>
              <a:t>aj</a:t>
            </a:r>
            <a:r>
              <a:rPr lang="fi-FI" dirty="0" smtClean="0"/>
              <a:t> aitoon lapsen kohtaamiseen.</a:t>
            </a:r>
          </a:p>
          <a:p>
            <a:r>
              <a:rPr lang="fi-FI" dirty="0" smtClean="0"/>
              <a:t>Sensitiivisellä aikuisella on tilannetajua, aikaa pysähtyä yksittäisen lapsen kokemuksen äärelle ja toiminnallaan osoittaa, että lapsen kokemus on tärkeä.</a:t>
            </a:r>
          </a:p>
          <a:p>
            <a:r>
              <a:rPr lang="fi-FI" dirty="0" smtClean="0"/>
              <a:t>Sensitiivinen aikuinen on lämmin aikuinen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62718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Stimulointi/ aktivointi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Stimuloinnin käsitteen avulla havainnoidaan miten hyvin aikuinen pystyy virittämään ja rohkaisemaan lasta tarkoituksenmukaiseen toimintaan, miten hyvin hän pystyy huomioimaan mielenkiinnon kohteet ja miten mielenkiintoinen hän itse osaa olla lapsen silmissä.</a:t>
            </a:r>
          </a:p>
          <a:p>
            <a:r>
              <a:rPr lang="fi-FI" dirty="0" smtClean="0"/>
              <a:t>Taitavasti lapsia aktivoiva kasvattaja osaa huomioida lasten mielenkiinnon kohteet ja henkilökohtaiset tarpeet ohjatessaan. Esim. mukauttaa lennossa tilannetta lapsia paremmin aktivoivaksi leikin tai tarinan avulla</a:t>
            </a:r>
          </a:p>
          <a:p>
            <a:r>
              <a:rPr lang="fi-FI" dirty="0" smtClean="0"/>
              <a:t>Aktivoinnissa oleellista on, että ohjattu toimintakaan ei ole aikuislähtöistä vaan lapset osallistuvat siihen aktiivisesti ja innoissaan. Kääntöpuoli rutiininomainen toiminta.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03772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Autonomia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Autonomian käsitteen avulla tarkastellaan antaako aikuinen tilaa ja mahdollisuuksia lapsen omille valinnoille ja aloitteellisuudelle vai pitääkö hän vallan tilanteessa vain itsellään.</a:t>
            </a:r>
          </a:p>
          <a:p>
            <a:r>
              <a:rPr lang="fi-FI" dirty="0" smtClean="0"/>
              <a:t>Autonomiaa kannattava kasvattaja antaa runsaasti tilaa ja aikaa lapsen omalle aloitteellisuudelle. Sitä heikentävä kasvattaja pitää tiukasti kiinni vallankahvasta ja autoritaarisesti määrittää mitä lapsen tulee tehdä.</a:t>
            </a:r>
          </a:p>
          <a:p>
            <a:r>
              <a:rPr lang="fi-FI" dirty="0" smtClean="0"/>
              <a:t>Sekä aktivointi, että autonomia edellyttävät aikuisen sensitiivisyyttä &gt; Ahosen mielestä se on kasvattajan vuorovaikutustaidoista ehdottomasti tärkein.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57444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Lapsen näkökulma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Lapsen osalta tavoiteltavaa on emotionaalinen hyvinvointi.</a:t>
            </a:r>
          </a:p>
          <a:p>
            <a:r>
              <a:rPr lang="fi-FI" dirty="0" smtClean="0"/>
              <a:t>Emotionaalisesti hyvinvoiva lapsi on rentoutunut, hän kokee olonsa niin turvalliseksi ja kotoisaksi, että voi olla oma itsensä.</a:t>
            </a:r>
          </a:p>
          <a:p>
            <a:r>
              <a:rPr lang="fi-FI" dirty="0" smtClean="0"/>
              <a:t>Hän on myös luottavainen ja kosketuksissa omiin tunteisiinsa. Hänellä on hauskaa muiden lasten ja aikuisten kanssa ja hänellä on hyvä itsetunto.</a:t>
            </a:r>
          </a:p>
          <a:p>
            <a:r>
              <a:rPr lang="fi-FI" dirty="0" smtClean="0"/>
              <a:t>Puheen lisäksi lapsen eleet, ilmeet, äänenpainot, toiminta ja kehonkieli viestivät hyvinvoinnista.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900230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Viisi vuorovaikutus-tapaa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Clr>
                <a:srgbClr val="2A1A00"/>
              </a:buClr>
            </a:pPr>
            <a:r>
              <a:rPr lang="fi-FI" dirty="0">
                <a:solidFill>
                  <a:prstClr val="black">
                    <a:lumMod val="65000"/>
                    <a:lumOff val="35000"/>
                  </a:prstClr>
                </a:solidFill>
              </a:rPr>
              <a:t>Lämmin vuorovaikutustapa</a:t>
            </a:r>
          </a:p>
          <a:p>
            <a:pPr lvl="0">
              <a:buClr>
                <a:srgbClr val="2A1A00"/>
              </a:buClr>
            </a:pPr>
            <a:r>
              <a:rPr lang="fi-FI" dirty="0">
                <a:solidFill>
                  <a:prstClr val="black">
                    <a:lumMod val="65000"/>
                    <a:lumOff val="35000"/>
                  </a:prstClr>
                </a:solidFill>
              </a:rPr>
              <a:t>Ristiriitainen vuorovaikutustapa</a:t>
            </a:r>
          </a:p>
          <a:p>
            <a:pPr lvl="0">
              <a:buClr>
                <a:srgbClr val="2A1A00"/>
              </a:buClr>
            </a:pPr>
            <a:r>
              <a:rPr lang="fi-FI" dirty="0">
                <a:solidFill>
                  <a:prstClr val="black">
                    <a:lumMod val="65000"/>
                    <a:lumOff val="35000"/>
                  </a:prstClr>
                </a:solidFill>
              </a:rPr>
              <a:t>Tekninen vuorovaikutustapa</a:t>
            </a:r>
          </a:p>
          <a:p>
            <a:pPr lvl="0">
              <a:buClr>
                <a:srgbClr val="2A1A00"/>
              </a:buClr>
            </a:pPr>
            <a:r>
              <a:rPr lang="fi-FI" dirty="0">
                <a:solidFill>
                  <a:prstClr val="black">
                    <a:lumMod val="65000"/>
                    <a:lumOff val="35000"/>
                  </a:prstClr>
                </a:solidFill>
              </a:rPr>
              <a:t>Välttelevä vuorovaikutustapa</a:t>
            </a:r>
          </a:p>
          <a:p>
            <a:pPr lvl="0">
              <a:buClr>
                <a:srgbClr val="2A1A00"/>
              </a:buClr>
            </a:pPr>
            <a:r>
              <a:rPr lang="fi-FI" dirty="0">
                <a:solidFill>
                  <a:prstClr val="black">
                    <a:lumMod val="65000"/>
                    <a:lumOff val="35000"/>
                  </a:prstClr>
                </a:solidFill>
              </a:rPr>
              <a:t> Etäinen vuorovaikutustapa</a:t>
            </a:r>
          </a:p>
          <a:p>
            <a:r>
              <a:rPr lang="fi-FI" dirty="0" smtClean="0"/>
              <a:t>Tavat esiintyvät tilannekohtaisesti eli tietty tapa ei ole ominainen yksittäiselle varhaiskasvattajalle tilanteesta toiseen. </a:t>
            </a:r>
          </a:p>
          <a:p>
            <a:r>
              <a:rPr lang="fi-FI" dirty="0" smtClean="0"/>
              <a:t>Haastaviin tilanteisiin vaikuttaa moni asia ( ryhmän koko ja koostumus, lapsen ja aikuisen suhde, kasvatushistoria lapsen kanssa, väsymys, päänsärky tms.)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854479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Lämmin vuorovaikutus-tapa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Moniste, kirjan sivut 78 - 95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299573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Ristiriitainen vuorovaikutus-tapa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Varhaiskasvattajan sitoutuminen vuorovaikutukseen vaihtelee &gt; vaikuttaa lapsen näkökulmasta ristiriitaiselta.</a:t>
            </a:r>
          </a:p>
          <a:p>
            <a:r>
              <a:rPr lang="fi-FI" dirty="0" smtClean="0"/>
              <a:t>Joskus tilanteen alku lämmin, mutta sen edetessä vuorovaikutuksen laatu heikkenee – voi toimia myös toisin päin. Jos tunnistaa oman vuorovaikutustapansa toimimattomuuden voi tietoisesti muuttaa toimintatapaansa.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06881101"/>
      </p:ext>
    </p:extLst>
  </p:cSld>
  <p:clrMapOvr>
    <a:masterClrMapping/>
  </p:clrMapOvr>
</p:sld>
</file>

<file path=ppt/theme/theme1.xml><?xml version="1.0" encoding="utf-8"?>
<a:theme xmlns:a="http://schemas.openxmlformats.org/drawingml/2006/main" name="Kehys">
  <a:themeElements>
    <a:clrScheme name="Kehys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Kehys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Kehy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TM03457475[[fn=Kehys]]</Template>
  <TotalTime>87</TotalTime>
  <Words>697</Words>
  <Application>Microsoft Office PowerPoint</Application>
  <PresentationFormat>Laajakuva</PresentationFormat>
  <Paragraphs>51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5" baseType="lpstr">
      <vt:lpstr>Corbel</vt:lpstr>
      <vt:lpstr>Wingdings 2</vt:lpstr>
      <vt:lpstr>Kehys</vt:lpstr>
      <vt:lpstr>Viisi vuorovaikutustapaa</vt:lpstr>
      <vt:lpstr>Varhaiskasvat-tajan vuorovaikutus haastavissa tilanteissa</vt:lpstr>
      <vt:lpstr>Sensitiivisyys</vt:lpstr>
      <vt:lpstr>Stimulointi/ aktivointi</vt:lpstr>
      <vt:lpstr>Autonomia</vt:lpstr>
      <vt:lpstr>Lapsen näkökulma</vt:lpstr>
      <vt:lpstr>Viisi vuorovaikutus-tapaa</vt:lpstr>
      <vt:lpstr>Lämmin vuorovaikutus-tapa</vt:lpstr>
      <vt:lpstr>Ristiriitainen vuorovaikutus-tapa</vt:lpstr>
      <vt:lpstr>Tekninen vuorovaikutus-tapa</vt:lpstr>
      <vt:lpstr>Välttelevä vuorovaikutus-tapa</vt:lpstr>
      <vt:lpstr>Etäinen vuorovaikutus-tapa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Viisi vuorovaikutustapaa</dc:title>
  <dc:creator>Sillanpää Erja</dc:creator>
  <cp:lastModifiedBy>Sillanpää Erja</cp:lastModifiedBy>
  <cp:revision>9</cp:revision>
  <dcterms:created xsi:type="dcterms:W3CDTF">2020-01-14T08:34:42Z</dcterms:created>
  <dcterms:modified xsi:type="dcterms:W3CDTF">2020-01-14T10:01:51Z</dcterms:modified>
</cp:coreProperties>
</file>