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4" r:id="rId8"/>
    <p:sldId id="260" r:id="rId9"/>
    <p:sldId id="268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AC8"/>
    <a:srgbClr val="15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6069E-1945-48F9-9D64-E4BB8F790F44}" v="7849" dt="2021-12-07T16:21:35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5T09:56:39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24575,'344'10'0,"-94"-1"0,967-4 0,-116-4 0,-641 23 0,-347-11 0,-1 5 0,115 34 0,56 52 0,-120-39 0,110 28 0,4-13 0,3-11 0,335 36 0,-459-86 0,256 37 0,-287-32 0,156 48 0,-243-59 0,373 112 0,9-36 0,-128-41 0,-220-32 0,138 50 0,201 106 0,186 70 0,-169-99 0,10-34 0,-163-64 0,-104-19 0,239 67 0,-216-39 0,-88-27 0,124 51 0,-118-34 0,1-4 0,155 32 0,-169-48 0,173 68 0,-185-62 0,149 30 0,-185-48 0,36 12 0,115 48 0,39 11 0,60 25 0,-136-44 0,-120-48 0,-25-11 0,-1 2 0,0 0 0,-1 2 0,35 19 0,-28-10 0,6 2 0,-1 3 0,34 30 0,-59-48 0,12 12 0,0 0 0,22 14 0,-33-26 0,1-1 0,1 0 0,-1 0 0,1-1 0,-1 1 0,1-2 0,0 1 0,0-1 0,16 2 0,206 0-166,-166-5-1033,15 0-5627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5T09:56:41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10256 0 24575,'-116'55'0,"-243"76"0,-139-15 0,331-81 0,-234 81 0,-149 92 0,463-174 0,-412 122 0,173-62 0,-62 43 0,-276 80 0,376-145 0,-475 124 0,9 40 0,374-95 0,-348 118 0,488-196 0,-27 9 0,-231 102 0,155-52 0,288-101 0,1 2 0,-82 48 0,76-41 0,0-3 0,-2-2 0,-79 20 0,-56 21 0,-369 130 0,513-183 0,23-6 0,-48 19 0,37-9 0,0 2 0,2 1 0,-42 30 0,15-11 0,47-29 0,1 0 0,1 1 0,-17 13 0,21-12-455,-1-1 0,-29 18 0,22-18-6371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5T09:56:42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5T09:57:23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15.2.2022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Henkilö ulkoilussa lumessa käsi kädessä">
            <a:extLst>
              <a:ext uri="{FF2B5EF4-FFF2-40B4-BE49-F238E27FC236}">
                <a16:creationId xmlns:a16="http://schemas.microsoft.com/office/drawing/2014/main" id="{A0CD56DD-4DA9-4263-9C11-B6F924400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5" b="10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92249" y="2876365"/>
            <a:ext cx="3981813" cy="2814221"/>
          </a:xfrm>
        </p:spPr>
        <p:txBody>
          <a:bodyPr>
            <a:normAutofit fontScale="90000"/>
          </a:bodyPr>
          <a:lstStyle/>
          <a:p>
            <a:r>
              <a:rPr lang="fi-FI" sz="4000" b="1" dirty="0">
                <a:solidFill>
                  <a:schemeClr val="accent2"/>
                </a:solidFill>
                <a:cs typeface="Calibri Light"/>
              </a:rPr>
              <a:t>Positiivinen pedagogiikka varhaiskasvatuksessa</a:t>
            </a:r>
            <a:br>
              <a:rPr lang="fi-FI" sz="4000" dirty="0">
                <a:cs typeface="Calibri Light"/>
              </a:rPr>
            </a:br>
            <a:endParaRPr lang="fi-FI" sz="4000" dirty="0">
              <a:cs typeface="Calibri Ligh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Annu Mäki-Patola</a:t>
            </a:r>
            <a:endParaRPr lang="fi-FI" sz="2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47CA9A-9756-4751-B91B-1AC304D9A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br>
              <a:rPr lang="fi-FI" dirty="0">
                <a:cs typeface="Calibri Light"/>
              </a:rPr>
            </a:br>
            <a:r>
              <a:rPr lang="fi-FI" b="1" dirty="0">
                <a:solidFill>
                  <a:srgbClr val="7030A0"/>
                </a:solidFill>
                <a:cs typeface="Calibri Light"/>
              </a:rPr>
              <a:t>3. SUPERVOIMA </a:t>
            </a:r>
            <a:br>
              <a:rPr lang="fi-FI" dirty="0">
                <a:cs typeface="Calibri Light"/>
              </a:rPr>
            </a:br>
            <a:r>
              <a:rPr lang="fi-FI" b="1" dirty="0">
                <a:solidFill>
                  <a:srgbClr val="15A2DB"/>
                </a:solidFill>
                <a:cs typeface="Calibri Light"/>
              </a:rPr>
              <a:t>Välittävät ihmissuhteet</a:t>
            </a:r>
            <a:endParaRPr lang="fi-FI" b="1" dirty="0">
              <a:solidFill>
                <a:srgbClr val="15A2DB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BF4051A-F9D5-4627-AEE5-A7A71C12C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37177"/>
            <a:ext cx="7081567" cy="4492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 err="1">
                <a:cs typeface="Calibri"/>
              </a:rPr>
              <a:t>Panosta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lapsen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hoidon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aloittamiseen</a:t>
            </a:r>
            <a:r>
              <a:rPr lang="en-US" sz="2000" dirty="0">
                <a:cs typeface="Calibri"/>
              </a:rPr>
              <a:t>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Calibri"/>
              </a:rPr>
              <a:t>kotikäynti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alkuvasu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lapsen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voimatavarat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valokuvat</a:t>
            </a:r>
            <a:r>
              <a:rPr lang="en-US" sz="2000" dirty="0">
                <a:cs typeface="Calibri"/>
              </a:rPr>
              <a:t> ja </a:t>
            </a:r>
            <a:r>
              <a:rPr lang="en-US" sz="2000" dirty="0" err="1">
                <a:cs typeface="Calibri"/>
              </a:rPr>
              <a:t>videot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kotiin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lähetettäväksi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ensikohtaamiset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aamuisin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Aamu- tai </a:t>
            </a:r>
            <a:r>
              <a:rPr lang="en-US" sz="2000" dirty="0" err="1">
                <a:cs typeface="Calibri"/>
              </a:rPr>
              <a:t>hakukahvit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silloin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tällöin</a:t>
            </a:r>
          </a:p>
          <a:p>
            <a:r>
              <a:rPr lang="en-US" sz="2000" dirty="0" err="1">
                <a:cs typeface="Calibri"/>
              </a:rPr>
              <a:t>Ystävälliset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teot</a:t>
            </a:r>
            <a:r>
              <a:rPr lang="en-US" sz="2000" dirty="0">
                <a:cs typeface="Calibri"/>
              </a:rPr>
              <a:t> - </a:t>
            </a:r>
            <a:r>
              <a:rPr lang="en-US" sz="2000" dirty="0" err="1">
                <a:cs typeface="Calibri"/>
              </a:rPr>
              <a:t>lapsi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joka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näkee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ympärillään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auttamista</a:t>
            </a:r>
            <a:r>
              <a:rPr lang="en-US" sz="2000" dirty="0">
                <a:cs typeface="Calibri"/>
              </a:rPr>
              <a:t> ja </a:t>
            </a:r>
            <a:r>
              <a:rPr lang="en-US" sz="2000" dirty="0" err="1">
                <a:cs typeface="Calibri"/>
              </a:rPr>
              <a:t>ystävällisyyttä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oppii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itsekin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auttamaan</a:t>
            </a:r>
            <a:r>
              <a:rPr lang="en-US" sz="2000" dirty="0">
                <a:cs typeface="Calibri"/>
              </a:rPr>
              <a:t> (</a:t>
            </a:r>
            <a:r>
              <a:rPr lang="en-US" sz="2000" dirty="0" err="1">
                <a:cs typeface="Calibri"/>
              </a:rPr>
              <a:t>ystävällisyyyden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puu</a:t>
            </a:r>
            <a:r>
              <a:rPr lang="en-US" sz="2000" dirty="0">
                <a:cs typeface="Calibri"/>
              </a:rPr>
              <a:t>/</a:t>
            </a:r>
            <a:r>
              <a:rPr lang="en-US" sz="2000" dirty="0" err="1">
                <a:cs typeface="Calibri"/>
              </a:rPr>
              <a:t>käräytä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kaveri</a:t>
            </a:r>
            <a:r>
              <a:rPr lang="en-US" sz="2000" dirty="0">
                <a:cs typeface="Calibri"/>
              </a:rPr>
              <a:t>/100 </a:t>
            </a:r>
            <a:r>
              <a:rPr lang="en-US" sz="2000" dirty="0" err="1">
                <a:cs typeface="Calibri"/>
              </a:rPr>
              <a:t>ystävällisyyden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tekoa</a:t>
            </a:r>
            <a:r>
              <a:rPr lang="en-US" sz="2000" dirty="0">
                <a:cs typeface="Calibri"/>
              </a:rPr>
              <a:t> – </a:t>
            </a:r>
            <a:r>
              <a:rPr lang="en-US" sz="2000" dirty="0" err="1">
                <a:cs typeface="Calibri"/>
              </a:rPr>
              <a:t>haaste</a:t>
            </a:r>
            <a:r>
              <a:rPr lang="en-US" sz="2000" dirty="0">
                <a:cs typeface="Calibri"/>
              </a:rPr>
              <a:t>)</a:t>
            </a:r>
          </a:p>
          <a:p>
            <a:r>
              <a:rPr lang="en-US" sz="2000" dirty="0" err="1">
                <a:cs typeface="Calibri"/>
              </a:rPr>
              <a:t>Iloagentit</a:t>
            </a:r>
            <a:r>
              <a:rPr lang="en-US" sz="2000" dirty="0">
                <a:cs typeface="Calibri"/>
              </a:rPr>
              <a:t> </a:t>
            </a:r>
          </a:p>
          <a:p>
            <a:r>
              <a:rPr lang="en-US" sz="2000" dirty="0" err="1">
                <a:cs typeface="Calibri"/>
              </a:rPr>
              <a:t>Rentoutumishetket</a:t>
            </a:r>
            <a:r>
              <a:rPr lang="en-US" sz="2000" dirty="0">
                <a:cs typeface="Calibri"/>
              </a:rPr>
              <a:t> – </a:t>
            </a:r>
            <a:r>
              <a:rPr lang="en-US" sz="2000" dirty="0" err="1">
                <a:cs typeface="Calibri"/>
              </a:rPr>
              <a:t>opetellaan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rauhoittumista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myönteistä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lähellä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olemista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sekä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toisen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koskettamista</a:t>
            </a:r>
            <a:r>
              <a:rPr lang="en-US" sz="2000" dirty="0">
                <a:cs typeface="Calibri"/>
              </a:rPr>
              <a:t> ja </a:t>
            </a:r>
            <a:r>
              <a:rPr lang="en-US" sz="2000" dirty="0" err="1">
                <a:cs typeface="Calibri"/>
              </a:rPr>
              <a:t>kosketettuksi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tulemista</a:t>
            </a:r>
            <a:endParaRPr lang="en-US" sz="2000" dirty="0">
              <a:cs typeface="Calibri"/>
            </a:endParaRPr>
          </a:p>
          <a:p>
            <a:r>
              <a:rPr lang="en-US" sz="2000" dirty="0" err="1">
                <a:cs typeface="Calibri"/>
              </a:rPr>
              <a:t>Iloisia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viestejä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kotiin</a:t>
            </a:r>
            <a:r>
              <a:rPr lang="en-US" sz="2000" dirty="0">
                <a:cs typeface="Calibri"/>
              </a:rPr>
              <a:t> </a:t>
            </a:r>
            <a:r>
              <a:rPr lang="en-US" sz="2000" b="1" dirty="0">
                <a:solidFill>
                  <a:srgbClr val="15A2DB"/>
                </a:solidFill>
                <a:cs typeface="Calibri"/>
              </a:rPr>
              <a:t>"</a:t>
            </a:r>
            <a:r>
              <a:rPr lang="en-US" sz="2000" b="1" dirty="0" err="1">
                <a:solidFill>
                  <a:srgbClr val="15A2DB"/>
                </a:solidFill>
                <a:cs typeface="Calibri"/>
              </a:rPr>
              <a:t>päivän</a:t>
            </a:r>
            <a:r>
              <a:rPr lang="en-US" sz="2000" b="1" dirty="0">
                <a:solidFill>
                  <a:srgbClr val="15A2DB"/>
                </a:solidFill>
                <a:cs typeface="Calibri"/>
              </a:rPr>
              <a:t> </a:t>
            </a:r>
            <a:r>
              <a:rPr lang="en-US" sz="2000" b="1" dirty="0" err="1">
                <a:solidFill>
                  <a:srgbClr val="15A2DB"/>
                </a:solidFill>
                <a:cs typeface="Calibri"/>
              </a:rPr>
              <a:t>tähtihetki</a:t>
            </a:r>
            <a:r>
              <a:rPr lang="en-US" sz="2000" b="1" dirty="0">
                <a:solidFill>
                  <a:srgbClr val="15A2DB"/>
                </a:solidFill>
                <a:cs typeface="Calibri"/>
              </a:rPr>
              <a:t>“</a:t>
            </a:r>
          </a:p>
          <a:p>
            <a:r>
              <a:rPr lang="en-US" sz="2000" dirty="0">
                <a:solidFill>
                  <a:srgbClr val="15A2DB"/>
                </a:solidFill>
                <a:cs typeface="Calibri"/>
              </a:rPr>
              <a:t>POSITIIVINEN PUHE -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sillä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mitä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tai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miten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asiat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sanomme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on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hyvin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suuri</a:t>
            </a:r>
            <a:r>
              <a:rPr lang="en-US" sz="2000" dirty="0">
                <a:solidFill>
                  <a:srgbClr val="15A2D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15A2DB"/>
                </a:solidFill>
                <a:cs typeface="Calibri"/>
              </a:rPr>
              <a:t>merkitys</a:t>
            </a:r>
          </a:p>
        </p:txBody>
      </p:sp>
      <p:pic>
        <p:nvPicPr>
          <p:cNvPr id="4" name="Kuva 4" descr="Kaksi lasta tekemässä lumienkeleitä">
            <a:extLst>
              <a:ext uri="{FF2B5EF4-FFF2-40B4-BE49-F238E27FC236}">
                <a16:creationId xmlns:a16="http://schemas.microsoft.com/office/drawing/2014/main" id="{D34749EC-4599-4B3E-ABDD-DDD0E5ED3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6" r="4038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18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7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2EC9DA-BEAD-405E-82C5-EFCB6E2A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368" y="779946"/>
            <a:ext cx="6586491" cy="1173530"/>
          </a:xfrm>
        </p:spPr>
        <p:txBody>
          <a:bodyPr anchor="b">
            <a:normAutofit/>
          </a:bodyPr>
          <a:lstStyle/>
          <a:p>
            <a:r>
              <a:rPr lang="fi-FI" sz="4000" b="1" dirty="0">
                <a:solidFill>
                  <a:srgbClr val="7030A0"/>
                </a:solidFill>
                <a:cs typeface="Calibri Light"/>
              </a:rPr>
              <a:t>4. SUPERVOIMA</a:t>
            </a:r>
            <a:br>
              <a:rPr lang="fi-FI" sz="3100" dirty="0">
                <a:cs typeface="Calibri Light"/>
              </a:rPr>
            </a:br>
            <a:r>
              <a:rPr lang="fi-FI" sz="3600" b="1" dirty="0">
                <a:solidFill>
                  <a:schemeClr val="accent4"/>
                </a:solidFill>
                <a:cs typeface="Calibri Light"/>
              </a:rPr>
              <a:t>Merkityksellisyyden kokemukset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0614A9-E271-4CCC-8F92-DB83CEE8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76759"/>
            <a:ext cx="7028301" cy="44969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dirty="0">
                <a:cs typeface="Calibri"/>
              </a:rPr>
              <a:t>Suitsi suunnittelua – voisiko viikko-ohjelman korvata viikkodokumentoinnilla? </a:t>
            </a:r>
          </a:p>
          <a:p>
            <a:r>
              <a:rPr lang="fi-FI" sz="1800" dirty="0">
                <a:solidFill>
                  <a:schemeClr val="accent4"/>
                </a:solidFill>
                <a:cs typeface="Calibri"/>
              </a:rPr>
              <a:t>Kuuntele lasta! </a:t>
            </a:r>
            <a:r>
              <a:rPr lang="fi-FI" sz="1800" dirty="0">
                <a:solidFill>
                  <a:srgbClr val="28AAC8"/>
                </a:solidFill>
                <a:cs typeface="Calibri"/>
              </a:rPr>
              <a:t>Ole läsnä! </a:t>
            </a:r>
            <a:r>
              <a:rPr lang="fi-FI" sz="1800" dirty="0">
                <a:cs typeface="Calibri"/>
              </a:rPr>
              <a:t>Vahvista lasten osallisuutta keskustelu- ja ryhmäpiireillä, kaikkien ääni kuuluviin ryhmäkivien avulla</a:t>
            </a:r>
          </a:p>
          <a:p>
            <a:r>
              <a:rPr lang="fi-FI" sz="1800" dirty="0">
                <a:cs typeface="Calibri"/>
              </a:rPr>
              <a:t>Rentola – rauhoittumishetki niille lapsille, jotka eivät nuku</a:t>
            </a:r>
          </a:p>
          <a:p>
            <a:r>
              <a:rPr lang="fi-FI" sz="1800" dirty="0">
                <a:cs typeface="Calibri"/>
              </a:rPr>
              <a:t>Mitä isot edellä, sitä pienet perässä - lasten osallisuutta vahvistaa myös isojen ja pienten lasten välinen yhteistoiminta/apuopena toimiminen</a:t>
            </a:r>
          </a:p>
          <a:p>
            <a:r>
              <a:rPr lang="fi-FI" sz="1800" dirty="0">
                <a:cs typeface="Calibri"/>
              </a:rPr>
              <a:t>Vahvuudet osaksi pedagogista suunnittelua </a:t>
            </a:r>
          </a:p>
          <a:p>
            <a:r>
              <a:rPr lang="fi-FI" sz="1800" dirty="0">
                <a:cs typeface="Calibri"/>
              </a:rPr>
              <a:t>Kuvitetut vahvuussanat – kuvataan lapsia eri vahvuuksien mukaisessa toiminnassa esim. Ystävällisyys</a:t>
            </a:r>
          </a:p>
          <a:p>
            <a:r>
              <a:rPr lang="fi-FI" sz="1800" dirty="0">
                <a:cs typeface="Calibri"/>
              </a:rPr>
              <a:t>Vahvuuden supersankarit ja voimahahmot</a:t>
            </a:r>
          </a:p>
          <a:p>
            <a:r>
              <a:rPr lang="fi-FI" sz="1800" dirty="0">
                <a:cs typeface="Calibri"/>
              </a:rPr>
              <a:t>Vahvuuksia vanhemmille – yhdenmukainen toiminta kotona ja päiväkodissa lisää lapsen turvallisuuden tunnetta ja selkeitä suuntaviivoja käytökseen</a:t>
            </a:r>
          </a:p>
          <a:p>
            <a:endParaRPr lang="fi-FI" sz="1400" dirty="0">
              <a:cs typeface="Calibri"/>
            </a:endParaRPr>
          </a:p>
        </p:txBody>
      </p:sp>
      <p:pic>
        <p:nvPicPr>
          <p:cNvPr id="4" name="Kuva 4" descr="Pieni lapsi suutelemassa hymyilevän naisen otsaa">
            <a:extLst>
              <a:ext uri="{FF2B5EF4-FFF2-40B4-BE49-F238E27FC236}">
                <a16:creationId xmlns:a16="http://schemas.microsoft.com/office/drawing/2014/main" id="{1E401F95-0786-4749-95C8-948811344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3" r="2684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B8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86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EB8FCE-FC10-480C-B002-A0E4C1DD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 b="1" dirty="0">
                <a:solidFill>
                  <a:srgbClr val="7030A0"/>
                </a:solidFill>
                <a:cs typeface="Calibri Light"/>
              </a:rPr>
              <a:t>5. SUPERVOIMA</a:t>
            </a:r>
            <a:br>
              <a:rPr lang="fi-FI" sz="4100" dirty="0">
                <a:cs typeface="Calibri Light"/>
              </a:rPr>
            </a:br>
            <a:r>
              <a:rPr lang="fi-FI" sz="4100" b="1" dirty="0">
                <a:solidFill>
                  <a:schemeClr val="accent1">
                    <a:lumMod val="75000"/>
                  </a:schemeClr>
                </a:solidFill>
                <a:cs typeface="Calibri Light"/>
              </a:rPr>
              <a:t>Saavuttaminen </a:t>
            </a:r>
            <a:endParaRPr lang="fi-FI" sz="4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A471E0-715B-4FBB-9BCB-DEFB2CDA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474" y="2112852"/>
            <a:ext cx="7424691" cy="474514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fi-FI" sz="1800" dirty="0">
                <a:solidFill>
                  <a:schemeClr val="accent2"/>
                </a:solidFill>
                <a:cs typeface="Calibri"/>
              </a:rPr>
              <a:t>Kehu, kiitä ja kannusta </a:t>
            </a:r>
            <a:r>
              <a:rPr lang="fi-FI" sz="1800" dirty="0">
                <a:cs typeface="Calibri"/>
              </a:rPr>
              <a:t>- näe lapsen tähtihetket!! </a:t>
            </a:r>
          </a:p>
          <a:p>
            <a:r>
              <a:rPr lang="fi-FI" sz="1800" dirty="0">
                <a:cs typeface="Calibri"/>
              </a:rPr>
              <a:t>Kiittäminen ja kehuminen ovat lapsen onnistumisten ja myönteisen toiminnan sanallistamista </a:t>
            </a:r>
            <a:br>
              <a:rPr lang="fi-FI" sz="1800" dirty="0">
                <a:cs typeface="Calibri"/>
              </a:rPr>
            </a:br>
            <a:r>
              <a:rPr lang="fi-FI" sz="1800" dirty="0">
                <a:cs typeface="Calibri"/>
                <a:sym typeface="Wingdings" panose="05000000000000000000" pitchFamily="2" charset="2"/>
              </a:rPr>
              <a:t> </a:t>
            </a:r>
            <a:r>
              <a:rPr lang="fi-FI" sz="1800" dirty="0">
                <a:cs typeface="Calibri"/>
              </a:rPr>
              <a:t>tehokas keino lapsen käyttäytymisen suuntaamisessa. Kiittämisen tulee kuitenkin olla aitoa ja ansaittua. Pienikin lapsi huomaa, jos aikuinen kehuu perusteettomasti. </a:t>
            </a:r>
          </a:p>
          <a:p>
            <a:r>
              <a:rPr lang="fi-FI" sz="1800" dirty="0">
                <a:cs typeface="Calibri"/>
              </a:rPr>
              <a:t>Kannustaminen erityisesti silloin, kun lapsi kohtaa haasteita</a:t>
            </a:r>
          </a:p>
          <a:p>
            <a:r>
              <a:rPr lang="fi-FI" sz="1800" dirty="0">
                <a:cs typeface="Calibri"/>
              </a:rPr>
              <a:t>Usko kasvuun! Oikeanlainen sisäinen puhe, papukaija olkapäällä</a:t>
            </a:r>
          </a:p>
          <a:p>
            <a:r>
              <a:rPr lang="fi-FI" sz="1800" dirty="0">
                <a:cs typeface="Calibri"/>
              </a:rPr>
              <a:t>Kiitä oikealla tavalla, palkitse harjoittelusta, yrittämisestä, ei kyvykkyydestä tai lopputuloksesta</a:t>
            </a:r>
          </a:p>
          <a:p>
            <a:r>
              <a:rPr lang="fi-FI" sz="1800" dirty="0">
                <a:cs typeface="Calibri"/>
              </a:rPr>
              <a:t>Anna lapsen yrittää, erehtyä ja saada oivalluksia</a:t>
            </a:r>
          </a:p>
          <a:p>
            <a:r>
              <a:rPr lang="fi-FI" sz="1800" dirty="0">
                <a:cs typeface="Calibri"/>
              </a:rPr>
              <a:t>Aseta mikrotavoitteita. Pilko suuret tavoitteet pieniksi, jotta lapsi saa onnistumisen kokemuksia.</a:t>
            </a:r>
          </a:p>
          <a:p>
            <a:r>
              <a:rPr lang="fi-FI" sz="1800" dirty="0">
                <a:cs typeface="Calibri"/>
              </a:rPr>
              <a:t>Opetellaan yhdessä selviämään vastoinkäymisistä</a:t>
            </a:r>
          </a:p>
          <a:p>
            <a:r>
              <a:rPr lang="fi-FI" sz="1800" b="1" dirty="0">
                <a:solidFill>
                  <a:schemeClr val="accent2"/>
                </a:solidFill>
                <a:cs typeface="Calibri"/>
              </a:rPr>
              <a:t>Juhlikaa onnistumisia!!</a:t>
            </a:r>
          </a:p>
        </p:txBody>
      </p:sp>
      <p:pic>
        <p:nvPicPr>
          <p:cNvPr id="4" name="Kuva 4" descr="Tyttö kiipeämässä seinällä isän tukemana">
            <a:extLst>
              <a:ext uri="{FF2B5EF4-FFF2-40B4-BE49-F238E27FC236}">
                <a16:creationId xmlns:a16="http://schemas.microsoft.com/office/drawing/2014/main" id="{2A820CC3-CDAC-4AD7-A2D3-B36CE5438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BBD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07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50DA01-037D-4C12-B512-A296AF46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fi-FI" sz="3600" b="1" dirty="0">
                <a:solidFill>
                  <a:srgbClr val="7030A0"/>
                </a:solidFill>
                <a:cs typeface="Calibri Light"/>
              </a:rPr>
              <a:t>TEHTÄVÄ: Porukkaporinat</a:t>
            </a:r>
          </a:p>
        </p:txBody>
      </p:sp>
      <p:pic>
        <p:nvPicPr>
          <p:cNvPr id="4" name="Kuva 4" descr="Lasten maalaus">
            <a:extLst>
              <a:ext uri="{FF2B5EF4-FFF2-40B4-BE49-F238E27FC236}">
                <a16:creationId xmlns:a16="http://schemas.microsoft.com/office/drawing/2014/main" id="{256758CE-62DC-4F1E-8CFD-A6ECBD06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54" b="1047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912EF5-0565-4FCA-8A89-B68FD74F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800" dirty="0">
                <a:cs typeface="Calibri"/>
              </a:rPr>
              <a:t>Mitä positiivisella pedagogiikalla tarkoitetaan varhaiskasvatuksessa?</a:t>
            </a:r>
          </a:p>
          <a:p>
            <a:pPr marL="0" indent="0">
              <a:buNone/>
            </a:pPr>
            <a:endParaRPr lang="fi-FI" sz="1800">
              <a:cs typeface="Calibri"/>
            </a:endParaRPr>
          </a:p>
          <a:p>
            <a:r>
              <a:rPr lang="fi-FI" sz="1800" dirty="0">
                <a:cs typeface="Calibri"/>
              </a:rPr>
              <a:t>Millaisia positiivisen pedagogiikan menetelmiä olet nähnyt käytettävän/käyttänyt itse varhaiskasvatuksessa?</a:t>
            </a:r>
          </a:p>
          <a:p>
            <a:pPr marL="0" indent="0">
              <a:buNone/>
            </a:pPr>
            <a:endParaRPr lang="fi-FI" sz="1800">
              <a:cs typeface="Calibri"/>
            </a:endParaRPr>
          </a:p>
          <a:p>
            <a:r>
              <a:rPr lang="fi-FI" sz="1800" dirty="0">
                <a:cs typeface="Calibri"/>
              </a:rPr>
              <a:t>Mitä hyvää positiivisella pedagogiikalla voidaan saavuttaa? Mitkä tekijät voivat olla positiivisen pedagogiikan esteinä varhaiskasvatuksessa?</a:t>
            </a:r>
          </a:p>
        </p:txBody>
      </p:sp>
    </p:spTree>
    <p:extLst>
      <p:ext uri="{BB962C8B-B14F-4D97-AF65-F5344CB8AC3E}">
        <p14:creationId xmlns:p14="http://schemas.microsoft.com/office/powerpoint/2010/main" val="366913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E59461-D29B-48A9-AF61-A1F183450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 b="1" dirty="0">
                <a:solidFill>
                  <a:srgbClr val="FFC000"/>
                </a:solidFill>
                <a:cs typeface="Calibri Light"/>
              </a:rPr>
              <a:t>Tätä positiivinen pedagogiikka varhaiskasvatuksessa on:</a:t>
            </a:r>
            <a:endParaRPr lang="fi-FI" sz="4100" b="1" dirty="0">
              <a:solidFill>
                <a:srgbClr val="FFC000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26D010B-96CE-4213-934B-E03291F5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cs typeface="Calibri"/>
              </a:rPr>
              <a:t>Lapsen hyvinvoinnin edistämistä</a:t>
            </a:r>
          </a:p>
          <a:p>
            <a:r>
              <a:rPr lang="en-US" sz="1900">
                <a:cs typeface="Calibri"/>
              </a:rPr>
              <a:t>Lapsen hyväksymistä ja arvostamista juuri sellaisena kuin hän on</a:t>
            </a:r>
          </a:p>
          <a:p>
            <a:r>
              <a:rPr lang="en-US" sz="1900">
                <a:cs typeface="Calibri"/>
              </a:rPr>
              <a:t>Hyvään keskittymistä, myönteistä suhtautumista asioihin</a:t>
            </a:r>
          </a:p>
          <a:p>
            <a:r>
              <a:rPr lang="en-US" sz="1900">
                <a:cs typeface="Calibri"/>
              </a:rPr>
              <a:t>Lapsen mahdollisuuksiin uskomista</a:t>
            </a:r>
          </a:p>
          <a:p>
            <a:r>
              <a:rPr lang="en-US" sz="1900">
                <a:cs typeface="Calibri"/>
              </a:rPr>
              <a:t>Vahvan luonteen rakentamista</a:t>
            </a:r>
          </a:p>
          <a:p>
            <a:r>
              <a:rPr lang="en-US" sz="1900">
                <a:cs typeface="Calibri"/>
              </a:rPr>
              <a:t>Lapsen välittävää kohtaamista ja pedagogista rakkautta</a:t>
            </a:r>
          </a:p>
          <a:p>
            <a:r>
              <a:rPr lang="en-US" sz="1900">
                <a:cs typeface="Calibri"/>
              </a:rPr>
              <a:t>Korkealaatuista pedagogista toimintaa</a:t>
            </a:r>
          </a:p>
          <a:p>
            <a:endParaRPr lang="en-US" sz="1900">
              <a:cs typeface="Calibri"/>
            </a:endParaRPr>
          </a:p>
          <a:p>
            <a:pPr marL="0" indent="0">
              <a:buNone/>
            </a:pPr>
            <a:r>
              <a:rPr lang="en-US" sz="1900">
                <a:cs typeface="Calibri"/>
              </a:rPr>
              <a:t>Lähde: Positiivinen pedagogiikka varhaiskasvatuksessa</a:t>
            </a:r>
          </a:p>
        </p:txBody>
      </p:sp>
      <p:pic>
        <p:nvPicPr>
          <p:cNvPr id="5" name="Kuva 8" descr="Mies ja lapsi lumitakeissa ja housuissa, lumilaudkoilla, lapsi käsi kädessä, mäntyjä ylämäkeen">
            <a:extLst>
              <a:ext uri="{FF2B5EF4-FFF2-40B4-BE49-F238E27FC236}">
                <a16:creationId xmlns:a16="http://schemas.microsoft.com/office/drawing/2014/main" id="{9D7EF8ED-877B-4C59-986D-66424DB88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78" r="1970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98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7C7EE4-932F-4F2E-81D4-DA595B29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 dirty="0">
                <a:solidFill>
                  <a:srgbClr val="C00000"/>
                </a:solidFill>
                <a:cs typeface="Calibri Light"/>
              </a:rPr>
              <a:t>Tätä positiivinen pedagogiikka varhaiskasvatuksessa ei ole</a:t>
            </a:r>
            <a:endParaRPr lang="fi-FI" sz="4100" dirty="0">
              <a:solidFill>
                <a:srgbClr val="C0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4C3AD6-F675-4564-B516-0772F68BA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cs typeface="Calibri"/>
              </a:rPr>
              <a:t>Negatiivisten tunteiden kieltämistä</a:t>
            </a:r>
          </a:p>
          <a:p>
            <a:r>
              <a:rPr lang="fi-FI" sz="2000">
                <a:cs typeface="Calibri"/>
              </a:rPr>
              <a:t>Haasteiden välttelyä ja kaunistelua</a:t>
            </a:r>
          </a:p>
          <a:p>
            <a:r>
              <a:rPr lang="fi-FI" sz="2000">
                <a:cs typeface="Calibri"/>
              </a:rPr>
              <a:t>Kesto- tai yltiöpositiivista ajattelua</a:t>
            </a:r>
          </a:p>
          <a:p>
            <a:r>
              <a:rPr lang="fi-FI" sz="2000">
                <a:cs typeface="Calibri"/>
              </a:rPr>
              <a:t>Vaatimuksista tinkimistä tai lasten puolesta tekemitä</a:t>
            </a:r>
          </a:p>
          <a:p>
            <a:r>
              <a:rPr lang="fi-FI" sz="2000">
                <a:cs typeface="Calibri"/>
              </a:rPr>
              <a:t>Curling –kasvattamista</a:t>
            </a:r>
          </a:p>
          <a:p>
            <a:r>
              <a:rPr lang="fi-FI" sz="2000">
                <a:cs typeface="Calibri"/>
              </a:rPr>
              <a:t>Epäaitoa tai ansaitsematonta kehumista</a:t>
            </a:r>
          </a:p>
          <a:p>
            <a:r>
              <a:rPr lang="fi-FI" sz="2000">
                <a:cs typeface="Calibri"/>
              </a:rPr>
              <a:t>Epäasiallisen tai –kunnioittavan käytöksen hyväksymistä</a:t>
            </a:r>
          </a:p>
          <a:p>
            <a:endParaRPr lang="fi-FI" sz="2000">
              <a:cs typeface="Calibri"/>
            </a:endParaRPr>
          </a:p>
          <a:p>
            <a:pPr marL="0" indent="0">
              <a:buNone/>
            </a:pPr>
            <a:r>
              <a:rPr lang="fi-FI" sz="2000">
                <a:cs typeface="Calibri"/>
              </a:rPr>
              <a:t>Lähde: Positiivinen pedagogiikka varhaiskasvatuksessa</a:t>
            </a:r>
          </a:p>
        </p:txBody>
      </p:sp>
      <p:pic>
        <p:nvPicPr>
          <p:cNvPr id="4" name="Kuva 4" descr="Lapsen kasvot">
            <a:extLst>
              <a:ext uri="{FF2B5EF4-FFF2-40B4-BE49-F238E27FC236}">
                <a16:creationId xmlns:a16="http://schemas.microsoft.com/office/drawing/2014/main" id="{4C54F477-1F5F-4009-9FED-7687C6518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3" r="3128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9F9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Ryhmä 7">
            <a:extLst>
              <a:ext uri="{FF2B5EF4-FFF2-40B4-BE49-F238E27FC236}">
                <a16:creationId xmlns:a16="http://schemas.microsoft.com/office/drawing/2014/main" id="{D3790194-A27D-4923-9EAD-CFC55086D313}"/>
              </a:ext>
            </a:extLst>
          </p:cNvPr>
          <p:cNvGrpSpPr/>
          <p:nvPr/>
        </p:nvGrpSpPr>
        <p:grpSpPr>
          <a:xfrm>
            <a:off x="5539481" y="683308"/>
            <a:ext cx="5217480" cy="1294560"/>
            <a:chOff x="5539481" y="683308"/>
            <a:chExt cx="5217480" cy="12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Käsinkirjoitus 4">
                  <a:extLst>
                    <a:ext uri="{FF2B5EF4-FFF2-40B4-BE49-F238E27FC236}">
                      <a16:creationId xmlns:a16="http://schemas.microsoft.com/office/drawing/2014/main" id="{4C396E53-C42F-4DF2-AB4D-BEBB03DFA39B}"/>
                    </a:ext>
                  </a:extLst>
                </p14:cNvPr>
                <p14:cNvContentPartPr/>
                <p14:nvPr/>
              </p14:nvContentPartPr>
              <p14:xfrm>
                <a:off x="5539481" y="683308"/>
                <a:ext cx="5217480" cy="1146960"/>
              </p14:xfrm>
            </p:contentPart>
          </mc:Choice>
          <mc:Fallback xmlns="">
            <p:pic>
              <p:nvPicPr>
                <p:cNvPr id="5" name="Käsinkirjoitus 4">
                  <a:extLst>
                    <a:ext uri="{FF2B5EF4-FFF2-40B4-BE49-F238E27FC236}">
                      <a16:creationId xmlns:a16="http://schemas.microsoft.com/office/drawing/2014/main" id="{4C396E53-C42F-4DF2-AB4D-BEBB03DFA39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0481" y="674308"/>
                  <a:ext cx="5235120" cy="11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Käsinkirjoitus 5">
                  <a:extLst>
                    <a:ext uri="{FF2B5EF4-FFF2-40B4-BE49-F238E27FC236}">
                      <a16:creationId xmlns:a16="http://schemas.microsoft.com/office/drawing/2014/main" id="{20713D8A-3E27-4958-9F0E-7F5E943D7588}"/>
                    </a:ext>
                  </a:extLst>
                </p14:cNvPr>
                <p14:cNvContentPartPr/>
                <p14:nvPr/>
              </p14:nvContentPartPr>
              <p14:xfrm>
                <a:off x="6525881" y="736588"/>
                <a:ext cx="3692160" cy="1241280"/>
              </p14:xfrm>
            </p:contentPart>
          </mc:Choice>
          <mc:Fallback xmlns="">
            <p:pic>
              <p:nvPicPr>
                <p:cNvPr id="6" name="Käsinkirjoitus 5">
                  <a:extLst>
                    <a:ext uri="{FF2B5EF4-FFF2-40B4-BE49-F238E27FC236}">
                      <a16:creationId xmlns:a16="http://schemas.microsoft.com/office/drawing/2014/main" id="{20713D8A-3E27-4958-9F0E-7F5E943D75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17241" y="727588"/>
                  <a:ext cx="3709800" cy="125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0AAF5875-1DB5-44EB-BCA9-4317F7A1024F}"/>
                  </a:ext>
                </a:extLst>
              </p14:cNvPr>
              <p14:cNvContentPartPr/>
              <p14:nvPr/>
            </p14:nvContentPartPr>
            <p14:xfrm>
              <a:off x="10279961" y="2742868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0AAF5875-1DB5-44EB-BCA9-4317F7A102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1321" y="27342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900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F4112C-3BC5-4E9F-B6C7-7AC53F36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fi-FI" sz="4100" b="1" dirty="0">
                <a:solidFill>
                  <a:srgbClr val="FFC000"/>
                </a:solidFill>
                <a:cs typeface="Calibri Light"/>
              </a:rPr>
              <a:t>Positiivisen pedagogiikka poikii hyvää</a:t>
            </a:r>
            <a:endParaRPr lang="fi-FI" sz="4100" b="1" dirty="0">
              <a:solidFill>
                <a:srgbClr val="FFC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361D6A-F6F4-4C55-97E4-7BBF14C9A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7"/>
            <a:ext cx="6975035" cy="43079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1700" b="1" dirty="0">
                <a:cs typeface="Calibri"/>
              </a:rPr>
              <a:t>1.</a:t>
            </a:r>
            <a:r>
              <a:rPr lang="fi-FI" sz="1700" dirty="0">
                <a:cs typeface="Calibri"/>
              </a:rPr>
              <a:t> </a:t>
            </a:r>
            <a:r>
              <a:rPr lang="fi-FI" sz="1700" b="1" dirty="0">
                <a:cs typeface="Calibri"/>
              </a:rPr>
              <a:t>VAIKUTUKSET AIKUISEN JA LAPSEN VÄLISEEN SUHTEESEEN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 Aikuisen ja lapsen välinen suhde lähentyy (aikuisen läsnäolo ja aika)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 Aikuisen positiivinen </a:t>
            </a:r>
            <a:r>
              <a:rPr lang="fi-FI" sz="1700" dirty="0" err="1">
                <a:cs typeface="Calibri"/>
              </a:rPr>
              <a:t>toim</a:t>
            </a:r>
            <a:r>
              <a:rPr lang="fi-FI" sz="1700" dirty="0">
                <a:cs typeface="Calibri"/>
              </a:rPr>
              <a:t>​</a:t>
            </a:r>
            <a:r>
              <a:rPr lang="fi-FI" sz="1700" dirty="0" err="1">
                <a:cs typeface="Calibri"/>
              </a:rPr>
              <a:t>intatapa</a:t>
            </a:r>
            <a:r>
              <a:rPr lang="fi-FI" sz="1700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  Keskinäinen kunnioitus </a:t>
            </a:r>
          </a:p>
          <a:p>
            <a:pPr marL="0" indent="0">
              <a:buNone/>
            </a:pPr>
            <a:endParaRPr lang="fi-FI" sz="1700" dirty="0">
              <a:cs typeface="Calibri"/>
            </a:endParaRPr>
          </a:p>
          <a:p>
            <a:pPr marL="0" indent="0">
              <a:buNone/>
            </a:pPr>
            <a:r>
              <a:rPr lang="fi-FI" sz="1700" b="1" dirty="0">
                <a:cs typeface="Calibri"/>
              </a:rPr>
              <a:t>2. VAIKUTUKSET VERTAISSUHTEISIIN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  Mitä aikuinen edellä, sitä lapset perässä -&gt; mallioppiminen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 Hyvän huomaaminen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 Onnistumisien huomaaminen kaverissa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-Lämpimät kaverisuhteet ja hyvä yhteishenki ryhmässä</a:t>
            </a:r>
          </a:p>
          <a:p>
            <a:pPr marL="0" indent="0">
              <a:buNone/>
            </a:pPr>
            <a:r>
              <a:rPr lang="fi-FI" sz="1700" dirty="0">
                <a:cs typeface="Calibri"/>
              </a:rPr>
              <a:t>- Kiusaaminen vähenee</a:t>
            </a:r>
          </a:p>
          <a:p>
            <a:pPr marL="0" indent="0">
              <a:buNone/>
            </a:pPr>
            <a:endParaRPr lang="fi-FI" sz="1700" dirty="0">
              <a:cs typeface="Calibri"/>
            </a:endParaRPr>
          </a:p>
          <a:p>
            <a:pPr marL="0" indent="0">
              <a:buNone/>
            </a:pPr>
            <a:endParaRPr lang="fi-FI" sz="1700" dirty="0">
              <a:cs typeface="Calibri"/>
            </a:endParaRPr>
          </a:p>
          <a:p>
            <a:endParaRPr lang="fi-FI" sz="1700" dirty="0">
              <a:cs typeface="Calibri"/>
            </a:endParaRPr>
          </a:p>
          <a:p>
            <a:pPr marL="0" indent="0">
              <a:buNone/>
            </a:pPr>
            <a:endParaRPr lang="fi-FI" sz="1700" dirty="0">
              <a:cs typeface="Calibri"/>
            </a:endParaRPr>
          </a:p>
        </p:txBody>
      </p:sp>
      <p:pic>
        <p:nvPicPr>
          <p:cNvPr id="8" name="Kuva 9" descr="Äiti ja tytär halaamassa">
            <a:extLst>
              <a:ext uri="{FF2B5EF4-FFF2-40B4-BE49-F238E27FC236}">
                <a16:creationId xmlns:a16="http://schemas.microsoft.com/office/drawing/2014/main" id="{3DE3F885-E114-4E15-A244-FFC5B346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3" r="2788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48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439D7ADB-F7F1-41B4-9032-59BF38D14EFE}"/>
                  </a:ext>
                </a:extLst>
              </p14:cNvPr>
              <p14:cNvContentPartPr/>
              <p14:nvPr/>
            </p14:nvContentPartPr>
            <p14:xfrm>
              <a:off x="6223121" y="1544428"/>
              <a:ext cx="360" cy="3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439D7ADB-F7F1-41B4-9032-59BF38D14E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4121" y="15354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667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0BA592-6021-43B7-B2D0-182F1472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417250"/>
            <a:ext cx="6586491" cy="1598023"/>
          </a:xfrm>
        </p:spPr>
        <p:txBody>
          <a:bodyPr anchor="b">
            <a:noAutofit/>
          </a:bodyPr>
          <a:lstStyle/>
          <a:p>
            <a:pPr algn="ctr"/>
            <a:r>
              <a:rPr lang="fi-FI" sz="3600" b="1" dirty="0">
                <a:solidFill>
                  <a:srgbClr val="15A2DB"/>
                </a:solidFill>
                <a:cs typeface="Calibri Light"/>
              </a:rPr>
              <a:t>Positiivisen pedagogiikan vaikutukset kodin ja päiväkodin yhteistyössä</a:t>
            </a:r>
            <a:endParaRPr lang="fi-FI" sz="3600" b="1" dirty="0">
              <a:solidFill>
                <a:srgbClr val="15A2DB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6D240A-C654-4D5E-BDA8-130B0741E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7"/>
            <a:ext cx="7099322" cy="43168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sz="2000" b="1" dirty="0">
                <a:ea typeface="+mn-lt"/>
                <a:cs typeface="+mn-lt"/>
              </a:rPr>
              <a:t>YHTEISTYÖ KOTIEN KANSSA TIIVISTYY</a:t>
            </a:r>
            <a:endParaRPr lang="fi-FI" sz="2000" b="1" dirty="0"/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-Välitä lapsesta ja anna välittämisen näkyä myös vanhemmille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Kutsu vanhemmat yhteistyöhön ja osoita, että pidät sitä merkityksellisenä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Arvosta vanhempia lapsensa parhaina asiantuntijoina. Kuuntele heitä. 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Tee vanhemmille näkyväksi lapsessa oleva hyvä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Varaa aikaa perheiden kohtaamiselle. Hyödynnä viisaasti myös mikrohetket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Rakenna yhteistyötä avoimuuden, rehellisyyden ja luottamuksen varaan. Tee kasvatuskumppanuudesta niin tiivistä ja turvallista, että se kestää kipeätkin asiat. 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Kunnioita </a:t>
            </a:r>
            <a:r>
              <a:rPr lang="fi-FI" sz="2000" dirty="0" err="1">
                <a:ea typeface="+mn-lt"/>
                <a:cs typeface="+mn-lt"/>
              </a:rPr>
              <a:t>perheita</a:t>
            </a:r>
            <a:r>
              <a:rPr lang="fi-FI" sz="2000" dirty="0">
                <a:ea typeface="+mn-lt"/>
                <a:cs typeface="+mn-lt"/>
              </a:rPr>
              <a:t> ja heidän erilaisia toimintatapojaan. 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- Ole positiivinen ja valoisa! </a:t>
            </a:r>
          </a:p>
          <a:p>
            <a:endParaRPr lang="fi-FI" sz="2000" dirty="0">
              <a:ea typeface="+mn-lt"/>
              <a:cs typeface="+mn-lt"/>
            </a:endParaRPr>
          </a:p>
        </p:txBody>
      </p:sp>
      <p:pic>
        <p:nvPicPr>
          <p:cNvPr id="4" name="Kuva 4" descr="Liikemiehiä vetämässä köyttä">
            <a:extLst>
              <a:ext uri="{FF2B5EF4-FFF2-40B4-BE49-F238E27FC236}">
                <a16:creationId xmlns:a16="http://schemas.microsoft.com/office/drawing/2014/main" id="{FAB5C4F2-0CDA-43B4-9C57-7FA7A0F6C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8" r="3595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AC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75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8E3738-E11A-41CD-B471-58D893C9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18547"/>
            <a:ext cx="6586491" cy="1676603"/>
          </a:xfrm>
        </p:spPr>
        <p:txBody>
          <a:bodyPr>
            <a:normAutofit/>
          </a:bodyPr>
          <a:lstStyle/>
          <a:p>
            <a:pPr algn="ctr"/>
            <a:r>
              <a:rPr lang="fi-FI" sz="3800" b="1" dirty="0">
                <a:solidFill>
                  <a:schemeClr val="accent2"/>
                </a:solidFill>
                <a:cs typeface="Calibri Light"/>
              </a:rPr>
              <a:t>Positiivisen pedagogiikan vaikutukset työntekijän omaan hyvinvointiin</a:t>
            </a:r>
            <a:endParaRPr lang="fi-FI" sz="3800" b="1" dirty="0">
              <a:solidFill>
                <a:schemeClr val="accent2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85AAE3-94C7-4131-8A4E-DB96842F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81567" cy="4308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>
                <a:cs typeface="Calibri"/>
              </a:rPr>
              <a:t>- Myönteinen suhtautumistapa ja hyviin asioihin keskittyminen keventävät työtä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- Työnteko muuttuu innostavaksi, kun asioihin suuntaudutaan myönteisesti ja toiveikkaasti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- Ratkaisukeskeinen asenne vahvistuu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- Lujittaa työyhteisön keskinäisiä suhteita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- Vuorovaikutustilanteista lasten, huoltajien ja työkavereiden kanssa tulee voiman lähteitä 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- Työn merkityksellisyys kasvaa</a:t>
            </a: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- </a:t>
            </a:r>
            <a:r>
              <a:rPr lang="fi-FI" sz="2400" dirty="0">
                <a:solidFill>
                  <a:schemeClr val="accent2"/>
                </a:solidFill>
                <a:cs typeface="Calibri"/>
              </a:rPr>
              <a:t>Töissä voi olla myös kivaa!!! </a:t>
            </a:r>
            <a:r>
              <a:rPr lang="fi-FI" sz="2400" b="1" dirty="0">
                <a:solidFill>
                  <a:schemeClr val="accent2"/>
                </a:solidFill>
                <a:cs typeface="Calibri"/>
                <a:sym typeface="Wingdings" panose="05000000000000000000" pitchFamily="2" charset="2"/>
              </a:rPr>
              <a:t></a:t>
            </a:r>
            <a:endParaRPr lang="fi-FI" sz="2400" b="1" dirty="0">
              <a:solidFill>
                <a:schemeClr val="accent2"/>
              </a:solidFill>
              <a:cs typeface="Calibri"/>
            </a:endParaRPr>
          </a:p>
        </p:txBody>
      </p:sp>
      <p:pic>
        <p:nvPicPr>
          <p:cNvPr id="4" name="Kuva 4" descr="Naiset halaava">
            <a:extLst>
              <a:ext uri="{FF2B5EF4-FFF2-40B4-BE49-F238E27FC236}">
                <a16:creationId xmlns:a16="http://schemas.microsoft.com/office/drawing/2014/main" id="{434A643D-45C1-4D46-9BC3-667D70A16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7" r="3031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6581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AD5B8-FFEE-451F-963C-73E98284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 dirty="0">
                <a:cs typeface="Calibri Light"/>
              </a:rPr>
              <a:t> 1</a:t>
            </a:r>
            <a:r>
              <a:rPr lang="fi-FI" sz="4100" b="1" dirty="0">
                <a:solidFill>
                  <a:srgbClr val="7030A0"/>
                </a:solidFill>
                <a:cs typeface="Calibri Light"/>
              </a:rPr>
              <a:t>. SUPERVOIMA</a:t>
            </a:r>
            <a:br>
              <a:rPr lang="fi-FI" sz="4100" dirty="0">
                <a:cs typeface="Calibri Light"/>
              </a:rPr>
            </a:br>
            <a:r>
              <a:rPr lang="fi-FI" sz="4100" b="1" dirty="0">
                <a:solidFill>
                  <a:schemeClr val="accent2"/>
                </a:solidFill>
                <a:cs typeface="Calibri Light"/>
              </a:rPr>
              <a:t>Myönteiset tunteet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8A0828-B175-4B2D-9FA1-C67FC97F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878" y="2210541"/>
            <a:ext cx="7226549" cy="44743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Huumori – naurulla on valtava positiivinen voima</a:t>
            </a:r>
          </a:p>
          <a:p>
            <a:r>
              <a:rPr lang="fi-FI" sz="2000" dirty="0">
                <a:ea typeface="+mn-lt"/>
                <a:cs typeface="+mn-lt"/>
              </a:rPr>
              <a:t>Panosta leikkiin</a:t>
            </a:r>
          </a:p>
          <a:p>
            <a:r>
              <a:rPr lang="fi-FI" sz="2000" dirty="0">
                <a:ea typeface="+mn-lt"/>
                <a:cs typeface="+mn-lt"/>
              </a:rPr>
              <a:t>Vaali kiitollisuutta ja keskity hyviin asioihin 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	</a:t>
            </a:r>
            <a:r>
              <a:rPr lang="fi-FI" sz="2000" dirty="0"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fi-FI" sz="2000" dirty="0">
                <a:ea typeface="+mn-lt"/>
                <a:cs typeface="+mn-lt"/>
              </a:rPr>
              <a:t>kiitollisuuspurkki tai kiitollisuuspuu </a:t>
            </a:r>
          </a:p>
          <a:p>
            <a:r>
              <a:rPr lang="fi-FI" sz="2000" b="1" dirty="0">
                <a:ea typeface="+mn-lt"/>
                <a:cs typeface="+mn-lt"/>
              </a:rPr>
              <a:t>Opeta optimismia! </a:t>
            </a:r>
            <a:r>
              <a:rPr lang="fi-FI" sz="2000" dirty="0">
                <a:ea typeface="+mn-lt"/>
                <a:cs typeface="+mn-lt"/>
              </a:rPr>
              <a:t>Epäonnistumisia ei tarvitse pelätä, ne kuuluvat elämään ja niistä selvitään. </a:t>
            </a:r>
          </a:p>
          <a:p>
            <a:r>
              <a:rPr lang="fi-FI" sz="2000" dirty="0">
                <a:ea typeface="+mn-lt"/>
                <a:cs typeface="+mn-lt"/>
              </a:rPr>
              <a:t>Mikä meni hyvin ja missä onnistuimme?-  Päivän parhaat vihko</a:t>
            </a:r>
          </a:p>
          <a:p>
            <a:r>
              <a:rPr lang="fi-FI" sz="2000" dirty="0">
                <a:ea typeface="+mn-lt"/>
                <a:cs typeface="+mn-lt"/>
              </a:rPr>
              <a:t>Nauttikaa hyvistä hetkistä</a:t>
            </a:r>
          </a:p>
          <a:p>
            <a:r>
              <a:rPr lang="fi-FI" sz="2000" dirty="0">
                <a:ea typeface="+mn-lt"/>
                <a:cs typeface="+mn-lt"/>
              </a:rPr>
              <a:t>Hyvän mielen aarrearkku</a:t>
            </a:r>
          </a:p>
          <a:p>
            <a:r>
              <a:rPr lang="fi-FI" sz="2000" dirty="0">
                <a:ea typeface="+mn-lt"/>
                <a:cs typeface="+mn-lt"/>
              </a:rPr>
              <a:t>Minun päiväni tai viikon tähtilapsi</a:t>
            </a:r>
          </a:p>
          <a:p>
            <a:r>
              <a:rPr lang="fi-FI" sz="2000" dirty="0">
                <a:ea typeface="+mn-lt"/>
                <a:cs typeface="+mn-lt"/>
              </a:rPr>
              <a:t>Aamupiiristä voimasysäys koko päiväksi</a:t>
            </a:r>
          </a:p>
        </p:txBody>
      </p:sp>
      <p:pic>
        <p:nvPicPr>
          <p:cNvPr id="5" name="Kuva 5" descr="Vaalea lapsi hymyilee, uudet hampaat kasvoilla, vaaleanpunainen neulehattu ja oranssi villapaita ja ikkuna rullattuna alas lumessa">
            <a:extLst>
              <a:ext uri="{FF2B5EF4-FFF2-40B4-BE49-F238E27FC236}">
                <a16:creationId xmlns:a16="http://schemas.microsoft.com/office/drawing/2014/main" id="{1F0C77AF-75B3-485A-A40B-7A2CEF690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69" r="118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16D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16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096293-5702-40E5-9135-70B148B7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229770"/>
            <a:ext cx="6586491" cy="1676603"/>
          </a:xfrm>
        </p:spPr>
        <p:txBody>
          <a:bodyPr>
            <a:normAutofit/>
          </a:bodyPr>
          <a:lstStyle/>
          <a:p>
            <a:r>
              <a:rPr lang="fi-FI" sz="5000" b="1" dirty="0">
                <a:solidFill>
                  <a:srgbClr val="7030A0"/>
                </a:solidFill>
                <a:cs typeface="Calibri Light"/>
              </a:rPr>
              <a:t>2.</a:t>
            </a:r>
            <a:r>
              <a:rPr lang="fi-FI" sz="5000" dirty="0">
                <a:cs typeface="Calibri Light"/>
              </a:rPr>
              <a:t> </a:t>
            </a:r>
            <a:r>
              <a:rPr lang="fi-FI" sz="5000" b="1" dirty="0">
                <a:solidFill>
                  <a:srgbClr val="7030A0"/>
                </a:solidFill>
                <a:cs typeface="Calibri Light"/>
              </a:rPr>
              <a:t>SUPERVOIMA</a:t>
            </a:r>
            <a:br>
              <a:rPr lang="fi-FI" sz="5000" dirty="0">
                <a:cs typeface="Calibri Light"/>
              </a:rPr>
            </a:br>
            <a:r>
              <a:rPr lang="fi-FI" sz="5000" b="1" dirty="0">
                <a:solidFill>
                  <a:srgbClr val="00B050"/>
                </a:solidFill>
                <a:cs typeface="Calibri Light"/>
              </a:rPr>
              <a:t>Toimintaan sitoutuminen</a:t>
            </a:r>
            <a:endParaRPr lang="fi-FI" sz="5000" b="1" dirty="0">
              <a:solidFill>
                <a:srgbClr val="00B05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E1E888-D99A-4060-95BF-62C7C611E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988598"/>
            <a:ext cx="7072689" cy="47584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 b="1" dirty="0">
                <a:cs typeface="Calibri"/>
              </a:rPr>
              <a:t>Jahtaa </a:t>
            </a:r>
            <a:r>
              <a:rPr lang="fi-FI" sz="2000" b="1" dirty="0" err="1">
                <a:cs typeface="Calibri"/>
              </a:rPr>
              <a:t>flow`ta</a:t>
            </a:r>
            <a:r>
              <a:rPr lang="fi-FI" sz="2000" b="1" dirty="0">
                <a:cs typeface="Calibri"/>
              </a:rPr>
              <a:t>: </a:t>
            </a:r>
          </a:p>
          <a:p>
            <a:pPr marL="0" indent="0">
              <a:buNone/>
            </a:pPr>
            <a:r>
              <a:rPr lang="fi-FI" sz="2000" dirty="0">
                <a:cs typeface="Calibri"/>
              </a:rPr>
              <a:t>- Haasta lapsi ja aseta tavoitteet sopivan korkealle</a:t>
            </a:r>
          </a:p>
          <a:p>
            <a:pPr marL="0" indent="0">
              <a:buNone/>
            </a:pPr>
            <a:r>
              <a:rPr lang="fi-FI" sz="2000" dirty="0">
                <a:cs typeface="Calibri"/>
              </a:rPr>
              <a:t>- Mahdollista pitkäkestoiset ja laadukkaat leikit</a:t>
            </a:r>
          </a:p>
          <a:p>
            <a:pPr marL="0" indent="0">
              <a:buNone/>
            </a:pPr>
            <a:r>
              <a:rPr lang="fi-FI" sz="2000" dirty="0">
                <a:cs typeface="Calibri"/>
              </a:rPr>
              <a:t>- Hyödynnä lasten kokemusmaailmaan pedagogisen toiminnan suunnittelussa</a:t>
            </a:r>
          </a:p>
          <a:p>
            <a:pPr marL="0" indent="0">
              <a:buNone/>
            </a:pPr>
            <a:r>
              <a:rPr lang="fi-FI" sz="2000" dirty="0">
                <a:cs typeface="Calibri"/>
              </a:rPr>
              <a:t>- Anna lasten vaikuttaa</a:t>
            </a:r>
          </a:p>
          <a:p>
            <a:pPr>
              <a:buFontTx/>
              <a:buChar char="-"/>
            </a:pPr>
            <a:r>
              <a:rPr lang="fi-FI" sz="2000" dirty="0">
                <a:cs typeface="Calibri"/>
              </a:rPr>
              <a:t>Aseta selkeät tavoitteet ja anna palautetta</a:t>
            </a:r>
          </a:p>
          <a:p>
            <a:pPr marL="0" indent="0">
              <a:buNone/>
            </a:pPr>
            <a:endParaRPr lang="fi-FI" sz="2000" dirty="0">
              <a:cs typeface="Calibri"/>
            </a:endParaRPr>
          </a:p>
          <a:p>
            <a:pPr marL="457200" indent="-457200"/>
            <a:r>
              <a:rPr lang="fi-FI" sz="2000" dirty="0">
                <a:cs typeface="Calibri"/>
              </a:rPr>
              <a:t>Suunnitelmallinen leikki</a:t>
            </a:r>
          </a:p>
          <a:p>
            <a:pPr marL="457200" indent="-457200"/>
            <a:r>
              <a:rPr lang="fi-FI" sz="2000" dirty="0" err="1">
                <a:cs typeface="Calibri"/>
              </a:rPr>
              <a:t>Huilinurkka</a:t>
            </a:r>
            <a:r>
              <a:rPr lang="fi-FI" sz="2000" dirty="0">
                <a:cs typeface="Calibri"/>
              </a:rPr>
              <a:t>/rauhamatto </a:t>
            </a:r>
          </a:p>
          <a:p>
            <a:pPr marL="457200" indent="-457200"/>
            <a:r>
              <a:rPr lang="fi-FI" sz="2000" dirty="0">
                <a:cs typeface="Calibri"/>
              </a:rPr>
              <a:t>Tietoisuustaitojen vahvistaminen aistitreenien avulla</a:t>
            </a:r>
          </a:p>
          <a:p>
            <a:pPr marL="457200" indent="-457200"/>
            <a:r>
              <a:rPr lang="fi-FI" sz="2000" dirty="0">
                <a:cs typeface="Calibri"/>
              </a:rPr>
              <a:t>Hengitysharjoitukset</a:t>
            </a:r>
          </a:p>
        </p:txBody>
      </p:sp>
      <p:pic>
        <p:nvPicPr>
          <p:cNvPr id="5" name="Kuva 5" descr="Ihmiset juoksentelevat iloisina lumessa">
            <a:extLst>
              <a:ext uri="{FF2B5EF4-FFF2-40B4-BE49-F238E27FC236}">
                <a16:creationId xmlns:a16="http://schemas.microsoft.com/office/drawing/2014/main" id="{E214104F-5E53-41E0-ABD0-74252F33C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4" r="3872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22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766</Words>
  <Application>Microsoft Office PowerPoint</Application>
  <PresentationFormat>Laajakuva</PresentationFormat>
  <Paragraphs>110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Positiivinen pedagogiikka varhaiskasvatuksessa </vt:lpstr>
      <vt:lpstr>TEHTÄVÄ: Porukkaporinat</vt:lpstr>
      <vt:lpstr>Tätä positiivinen pedagogiikka varhaiskasvatuksessa on:</vt:lpstr>
      <vt:lpstr>Tätä positiivinen pedagogiikka varhaiskasvatuksessa ei ole</vt:lpstr>
      <vt:lpstr>Positiivisen pedagogiikka poikii hyvää</vt:lpstr>
      <vt:lpstr>Positiivisen pedagogiikan vaikutukset kodin ja päiväkodin yhteistyössä</vt:lpstr>
      <vt:lpstr>Positiivisen pedagogiikan vaikutukset työntekijän omaan hyvinvointiin</vt:lpstr>
      <vt:lpstr> 1. SUPERVOIMA Myönteiset tunteet</vt:lpstr>
      <vt:lpstr>2. SUPERVOIMA Toimintaan sitoutuminen</vt:lpstr>
      <vt:lpstr> 3. SUPERVOIMA  Välittävät ihmissuhteet</vt:lpstr>
      <vt:lpstr>4. SUPERVOIMA Merkityksellisyyden kokemukset </vt:lpstr>
      <vt:lpstr>5. SUPERVOIMA Saavuttaminen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</dc:title>
  <dc:creator>Paukkuri Jenni</dc:creator>
  <cp:lastModifiedBy>Pirnes Leena</cp:lastModifiedBy>
  <cp:revision>788</cp:revision>
  <dcterms:created xsi:type="dcterms:W3CDTF">2021-12-07T07:43:05Z</dcterms:created>
  <dcterms:modified xsi:type="dcterms:W3CDTF">2022-02-15T10:10:00Z</dcterms:modified>
</cp:coreProperties>
</file>