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266" r:id="rId3"/>
    <p:sldId id="264" r:id="rId4"/>
    <p:sldId id="265" r:id="rId5"/>
    <p:sldId id="267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2E653-0D56-4800-BD09-C1F220ED09AE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B63A2-DC2D-4128-BDE2-48CB7561823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66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DBFEB-D0F6-4CD6-9D80-E6D836107E6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0649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DBFEB-D0F6-4CD6-9D80-E6D836107E6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501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85272A-7AC3-4455-BC0E-EA7F98F24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22A930B-D933-4AE3-8C62-E4CD921F3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46DB52-350E-4734-B252-680AFF0BD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31F1-4C17-4B64-89C4-6125B86D7A69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EE6BED-9499-4646-9FC3-07BFCA05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5C480F-2A02-4EA8-BA51-BA5BE76F7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3CB-386C-47E7-9846-797EF05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593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C0A2-C25D-4142-8854-96FA0FCDE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097612D-3A91-4156-B1EB-999EDFE18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1EA694C-0F89-4F32-B207-F0EB6A4E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31F1-4C17-4B64-89C4-6125B86D7A69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E27603-DD37-4536-9D77-7DE2DBE6F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B3AD5A-B9FA-4455-873D-0B803235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3CB-386C-47E7-9846-797EF05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493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43DC714-F5B7-484F-B51B-0C6DAE241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DB444DD-8C89-4B92-A1A1-C6740D462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E91B1E-18FE-430C-AB49-CAADD9D6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31F1-4C17-4B64-89C4-6125B86D7A69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03BF2E-0F26-416C-B692-677ADE3D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873C533-DCDC-4877-A526-C6BD4F65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3CB-386C-47E7-9846-797EF05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163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703D67-BEFE-450E-8308-E3A4996CE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F4598D-3584-42CA-84A6-DBCE8DD22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0DE480-CC6C-4095-96F5-EFCD05C0B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31F1-4C17-4B64-89C4-6125B86D7A69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1E5EA4-B679-4869-9F56-4D68185D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D850DC-CB43-43C7-B7E9-D1AE0D865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3CB-386C-47E7-9846-797EF05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054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47ADC6-06A5-49E5-8E8A-0394C2AB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931B265-0682-4CE0-9E89-D119311C4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FA26470-45B9-4C82-86BB-4F918EAC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31F1-4C17-4B64-89C4-6125B86D7A69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BBAF7D-20C8-4CBA-B8D3-7F31FC40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94CDEC-A1FB-4E6A-BE07-9D6822CE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3CB-386C-47E7-9846-797EF05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76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B975C2-AF8F-4186-872D-510B441AC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768186-1310-479B-8A23-01E63E759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1A14EF1-5452-47B8-A500-ABD00BB6E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C819BF8-19B5-4E87-B54E-32F3296C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31F1-4C17-4B64-89C4-6125B86D7A69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0357686-3CF9-4265-8FCF-DBC5A613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036784-CF3F-4A4C-921D-B9E530283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3CB-386C-47E7-9846-797EF05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49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955D27-2FDF-494E-98C1-1BA9B9C2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9ABA2A3-528B-4D30-81C5-4896C6639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8EF8A79-7D89-40A3-8B61-2E09166A3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D7CDC28-1855-4025-BB97-3F4E9FF01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3D8BCB6-20C3-477C-AC6C-CA6200DB3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C4791D0-27DD-4588-B937-153135153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31F1-4C17-4B64-89C4-6125B86D7A69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70BA783-3D3F-4F0B-8925-92F48BFBF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F0C73B0-FC07-42E7-9B17-75C5474C6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3CB-386C-47E7-9846-797EF05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892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B0778E-4D80-4F30-8C18-619B0FCB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900709B-9419-47B1-80C4-86BA1CFBB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31F1-4C17-4B64-89C4-6125B86D7A69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32AF719-EB34-43F3-A708-1D1EFF82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8144EAA-51D3-4536-80EE-9171A54A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3CB-386C-47E7-9846-797EF05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692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32FD7EC-A412-477B-83C3-BCD72B36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31F1-4C17-4B64-89C4-6125B86D7A69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9EA4461-CC0A-4DA5-BE6B-9AC99A279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225E2D2-8791-4277-9C67-FC0C6647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3CB-386C-47E7-9846-797EF05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6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1B05E0-203A-4D4D-A5C9-0E855A69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2E450F-E483-435D-91F1-8ADD74C44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A6D51EC-D82D-4E4F-9ABC-4EF23BB76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BE49194-91CB-46EF-AFFD-0F7D3E6CC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31F1-4C17-4B64-89C4-6125B86D7A69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2CCBE35-3681-4164-B8E4-E5A13D85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929DC5F-7C25-426E-B352-29A5E26A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3CB-386C-47E7-9846-797EF05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406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A94FAD-2A39-4E8D-BBCD-A5E59B6E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5A00FD7-D829-47EE-807D-99ED16796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1AF94C5-5AC3-433F-A279-26F2AC261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8ED828B-4FD5-4DDE-B1A3-BF5DFF49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31F1-4C17-4B64-89C4-6125B86D7A69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0923AB1-5B53-4FB1-9E03-1BF9B1FC3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CA316C3-B8F6-4937-8444-45E3D623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3CB-386C-47E7-9846-797EF05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716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17474B2-E411-4935-B7F2-6E14D31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89E9C7-846E-4C8F-9720-0232B9833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C53F89-3DA7-4D9A-8D1A-1FFB14353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31F1-4C17-4B64-89C4-6125B86D7A69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2BF818-189E-4D06-95F0-526DE4BBC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16F2CE-6B68-4358-8E9C-CB090FB09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B93CB-386C-47E7-9846-797EF05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054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74F58F-516C-4CC0-8F1F-21CD01FAD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529" y="4218928"/>
            <a:ext cx="5492164" cy="114929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6000" b="1" dirty="0">
                <a:solidFill>
                  <a:srgbClr val="D12FA7"/>
                </a:solidFill>
              </a:rPr>
            </a:br>
            <a:br>
              <a:rPr lang="en-US" sz="6000" b="1" dirty="0">
                <a:solidFill>
                  <a:srgbClr val="D12FA7"/>
                </a:solidFill>
              </a:rPr>
            </a:br>
            <a:br>
              <a:rPr lang="en-US" sz="6000" b="1" dirty="0">
                <a:solidFill>
                  <a:srgbClr val="D12FA7"/>
                </a:solidFill>
              </a:rPr>
            </a:br>
            <a:br>
              <a:rPr lang="en-US" sz="6000" b="1" dirty="0">
                <a:solidFill>
                  <a:srgbClr val="D12FA7"/>
                </a:solidFill>
              </a:rPr>
            </a:br>
            <a:br>
              <a:rPr lang="en-US" sz="6000" b="1" dirty="0">
                <a:solidFill>
                  <a:srgbClr val="D12FA7"/>
                </a:solidFill>
              </a:rPr>
            </a:br>
            <a:br>
              <a:rPr lang="en-US" sz="6000" b="1" dirty="0">
                <a:solidFill>
                  <a:srgbClr val="D12FA7"/>
                </a:solidFill>
              </a:rPr>
            </a:br>
            <a:r>
              <a:rPr lang="en-US" sz="6000" b="1" dirty="0" err="1">
                <a:solidFill>
                  <a:srgbClr val="D12FA7"/>
                </a:solidFill>
                <a:latin typeface="Arial Black" panose="020B0A04020102020204" pitchFamily="34" charset="0"/>
              </a:rPr>
              <a:t>Pedagogiikka</a:t>
            </a:r>
            <a:br>
              <a:rPr lang="en-US" sz="2800" b="1" dirty="0"/>
            </a:br>
            <a:endParaRPr lang="en-US" sz="280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DF3C29B-4EF3-429C-8390-8348F5B3AA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37" r="-2" b="1701"/>
          <a:stretch/>
        </p:blipFill>
        <p:spPr>
          <a:xfrm>
            <a:off x="109057" y="0"/>
            <a:ext cx="4709798" cy="3926045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27" name="Content Placeholder 14">
            <a:extLst>
              <a:ext uri="{FF2B5EF4-FFF2-40B4-BE49-F238E27FC236}">
                <a16:creationId xmlns:a16="http://schemas.microsoft.com/office/drawing/2014/main" id="{8F2AE694-CE9B-45A8-B4BC-A64EB7027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048" y="5368220"/>
            <a:ext cx="5738070" cy="1241186"/>
          </a:xfrm>
        </p:spPr>
        <p:txBody>
          <a:bodyPr>
            <a:noAutofit/>
          </a:bodyPr>
          <a:lstStyle/>
          <a:p>
            <a:r>
              <a:rPr lang="en-US" sz="3200" b="1" dirty="0"/>
              <a:t>Mitä se </a:t>
            </a:r>
            <a:r>
              <a:rPr lang="en-US" sz="3200" b="1" dirty="0" err="1"/>
              <a:t>tarkoittaa</a:t>
            </a:r>
            <a:r>
              <a:rPr lang="en-US" sz="3200" b="1" dirty="0"/>
              <a:t>?</a:t>
            </a:r>
          </a:p>
          <a:p>
            <a:r>
              <a:rPr lang="en-US" sz="3200" b="1" dirty="0" err="1"/>
              <a:t>Entä</a:t>
            </a:r>
            <a:r>
              <a:rPr lang="en-US" sz="3200" b="1" dirty="0"/>
              <a:t> </a:t>
            </a:r>
            <a:r>
              <a:rPr lang="en-US" sz="3200" b="1" dirty="0" err="1"/>
              <a:t>kokopäiväpedagogiikka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220A408-273A-48A3-93E2-939817BAE7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82" r="8856" b="3"/>
          <a:stretch/>
        </p:blipFill>
        <p:spPr>
          <a:xfrm>
            <a:off x="5094942" y="482767"/>
            <a:ext cx="2654527" cy="346702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5E08391-37DE-45FD-8C99-EA92D19BBF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5" r="12041" b="5"/>
          <a:stretch/>
        </p:blipFill>
        <p:spPr>
          <a:xfrm>
            <a:off x="8169360" y="-98010"/>
            <a:ext cx="4035016" cy="4891584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88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975FFD5-3089-470B-81BF-E7228D02B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28" y="0"/>
            <a:ext cx="7648411" cy="6902692"/>
          </a:xfrm>
          <a:prstGeom prst="rect">
            <a:avLst/>
          </a:prstGeom>
          <a:ln>
            <a:noFill/>
          </a:ln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5105" y="927069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Kasvattaja lasten kehityksen </a:t>
            </a:r>
            <a:br>
              <a:rPr lang="fi-FI" b="1" dirty="0">
                <a:solidFill>
                  <a:schemeClr val="bg1"/>
                </a:solidFill>
              </a:rPr>
            </a:br>
            <a:r>
              <a:rPr lang="fi-FI" b="1" dirty="0">
                <a:solidFill>
                  <a:schemeClr val="bg1"/>
                </a:solidFill>
              </a:rPr>
              <a:t>ja </a:t>
            </a:r>
            <a:br>
              <a:rPr lang="fi-FI" b="1" dirty="0">
                <a:solidFill>
                  <a:schemeClr val="bg1"/>
                </a:solidFill>
              </a:rPr>
            </a:br>
            <a:r>
              <a:rPr lang="fi-FI" b="1" dirty="0">
                <a:solidFill>
                  <a:schemeClr val="bg1"/>
                </a:solidFill>
              </a:rPr>
              <a:t>oppimisen tukena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47308" y="319088"/>
            <a:ext cx="7449223" cy="6219824"/>
          </a:xfrm>
        </p:spPr>
        <p:txBody>
          <a:bodyPr anchor="ctr">
            <a:normAutofit/>
          </a:bodyPr>
          <a:lstStyle/>
          <a:p>
            <a:r>
              <a:rPr lang="fi-FI" b="1" dirty="0"/>
              <a:t>Kasvatustyön lähtökohta on vuorovaikutus</a:t>
            </a:r>
            <a:br>
              <a:rPr lang="fi-FI" b="1" dirty="0"/>
            </a:br>
            <a:endParaRPr lang="fi-FI" b="1" dirty="0"/>
          </a:p>
          <a:p>
            <a:r>
              <a:rPr lang="fi-FI" b="1" dirty="0"/>
              <a:t>Ammattikasvattajalla keskeinen rooli: </a:t>
            </a:r>
            <a:r>
              <a:rPr lang="fi-FI" dirty="0"/>
              <a:t>Millaisia mahdollisuuksia lapsille tarjotaan erilaisten taitojen ja valmiuksien kehittymiseen päivän aikana? Miten nämä mahdollisuudet järjestetään?</a:t>
            </a:r>
            <a:br>
              <a:rPr lang="fi-FI" dirty="0"/>
            </a:br>
            <a:endParaRPr lang="fi-FI" dirty="0"/>
          </a:p>
          <a:p>
            <a:r>
              <a:rPr lang="fi-FI" dirty="0"/>
              <a:t>Kasvattajan tulee ammatillisen roolinsa kautta kyetä määrittelemään miten erilaisissa tilanteissa toimiminen palvelee lapsen kasvua (toiveet/tarpeet) ja perustella ratkaisunsa pedagogisesti (Miksi tehdään?).</a:t>
            </a:r>
          </a:p>
        </p:txBody>
      </p:sp>
    </p:spTree>
    <p:extLst>
      <p:ext uri="{BB962C8B-B14F-4D97-AF65-F5344CB8AC3E}">
        <p14:creationId xmlns:p14="http://schemas.microsoft.com/office/powerpoint/2010/main" val="412076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FFFFFF"/>
                </a:solidFill>
              </a:rPr>
              <a:t>PEDAGOGIIKKA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14906" y="360509"/>
            <a:ext cx="5987808" cy="6497273"/>
          </a:xfrm>
        </p:spPr>
        <p:txBody>
          <a:bodyPr anchor="t">
            <a:normAutofit lnSpcReduction="10000"/>
          </a:bodyPr>
          <a:lstStyle/>
          <a:p>
            <a:r>
              <a:rPr lang="fi-FI" sz="2400" dirty="0"/>
              <a:t>Kasvattajan </a:t>
            </a:r>
            <a:r>
              <a:rPr lang="fi-FI" sz="2400" b="1" dirty="0"/>
              <a:t>tarkoituksellista toimintaa</a:t>
            </a:r>
            <a:r>
              <a:rPr lang="fi-FI" sz="2400" dirty="0"/>
              <a:t>, joka heijastaa hänen tietämystään </a:t>
            </a:r>
            <a:r>
              <a:rPr lang="fi-FI" sz="2400" b="1" dirty="0"/>
              <a:t>lasten ikätasosta ja kyvyistä </a:t>
            </a:r>
            <a:br>
              <a:rPr lang="fi-FI" sz="2400" b="1" dirty="0"/>
            </a:br>
            <a:endParaRPr lang="fi-FI" sz="2400" b="1" dirty="0"/>
          </a:p>
          <a:p>
            <a:r>
              <a:rPr lang="fi-FI" sz="2400" b="1" dirty="0"/>
              <a:t>Käytännön tietotaitoa </a:t>
            </a:r>
            <a:r>
              <a:rPr lang="fi-FI" sz="2400" dirty="0"/>
              <a:t>siitä, </a:t>
            </a:r>
            <a:r>
              <a:rPr lang="fi-FI" sz="2400" b="1" dirty="0"/>
              <a:t>millainen toiminta ja millaiset käytännöt ovat sopivia juuri kyseiselle lapsiryhmälle</a:t>
            </a:r>
            <a:br>
              <a:rPr lang="fi-FI" sz="2400" b="1" dirty="0"/>
            </a:br>
            <a:endParaRPr lang="fi-FI" sz="2400" b="1" dirty="0"/>
          </a:p>
          <a:p>
            <a:r>
              <a:rPr lang="fi-FI" sz="2400" dirty="0"/>
              <a:t>Pedagogisesti taitava kasvattaja </a:t>
            </a:r>
            <a:r>
              <a:rPr lang="fi-FI" sz="2400" b="1" dirty="0"/>
              <a:t>osaa suunnitella </a:t>
            </a:r>
            <a:r>
              <a:rPr lang="fi-FI" sz="2400" dirty="0"/>
              <a:t>ja </a:t>
            </a:r>
            <a:r>
              <a:rPr lang="fi-FI" sz="2400" b="1" dirty="0"/>
              <a:t>toteuttaa </a:t>
            </a:r>
            <a:r>
              <a:rPr lang="fi-FI" sz="2400" dirty="0"/>
              <a:t>kasvatustyötä ottaen huomioon </a:t>
            </a:r>
            <a:r>
              <a:rPr lang="fi-FI" sz="2400" b="1" dirty="0"/>
              <a:t>lasten yksilölliset tarpeet </a:t>
            </a:r>
            <a:r>
              <a:rPr lang="fi-FI" sz="2400" dirty="0"/>
              <a:t>ja välittää </a:t>
            </a:r>
            <a:r>
              <a:rPr lang="fi-FI" sz="2400" b="1" dirty="0"/>
              <a:t>sensitiivisyyttä</a:t>
            </a:r>
            <a:r>
              <a:rPr lang="fi-FI" sz="2400" dirty="0"/>
              <a:t> jokapäiväisiin vuorovaikutustilanteisiin</a:t>
            </a:r>
            <a:br>
              <a:rPr lang="fi-FI" sz="2400" dirty="0"/>
            </a:br>
            <a:endParaRPr lang="fi-FI" sz="2400" dirty="0"/>
          </a:p>
          <a:p>
            <a:r>
              <a:rPr lang="fi-FI" sz="2400" dirty="0"/>
              <a:t>Hän </a:t>
            </a:r>
            <a:r>
              <a:rPr lang="fi-FI" sz="2400" b="1" dirty="0"/>
              <a:t>tunnistaa yksilö- ja ryhmätasoisia tarpeita ja taitoja</a:t>
            </a:r>
            <a:br>
              <a:rPr lang="fi-FI" sz="2400" b="1" dirty="0"/>
            </a:br>
            <a:endParaRPr lang="fi-FI" sz="2400" b="1" dirty="0"/>
          </a:p>
          <a:p>
            <a:r>
              <a:rPr lang="fi-FI" sz="2400" b="1" dirty="0"/>
              <a:t>Taitoa vastata lasten mielenkiinnon kohteisiin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5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BBB205-3B9E-465D-BC08-3A50262B0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fi-FI" sz="5400" b="1" dirty="0">
                <a:solidFill>
                  <a:schemeClr val="accent2"/>
                </a:solidFill>
              </a:rPr>
              <a:t>Osallisuus ja pedagogiikka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8039A1-5BAD-431E-9260-02675624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0" y="2761488"/>
            <a:ext cx="4941115" cy="3956583"/>
          </a:xfrm>
        </p:spPr>
        <p:txBody>
          <a:bodyPr>
            <a:normAutofit/>
          </a:bodyPr>
          <a:lstStyle/>
          <a:p>
            <a:r>
              <a:rPr lang="fi-FI" sz="2200" dirty="0"/>
              <a:t>Osallisuus on keskeinen osa pedagogisen toiminnan näkyvyyttä. </a:t>
            </a:r>
            <a:br>
              <a:rPr lang="fi-FI" sz="2200" dirty="0"/>
            </a:br>
            <a:endParaRPr lang="fi-FI" sz="2200" dirty="0"/>
          </a:p>
          <a:p>
            <a:r>
              <a:rPr lang="fi-FI" sz="2200" dirty="0"/>
              <a:t>Pedagogisen toiminnan keskiössä on lapsi yksilönä ja ryhmän jäsenenä.</a:t>
            </a:r>
            <a:br>
              <a:rPr lang="fi-FI" sz="2200" dirty="0"/>
            </a:br>
            <a:r>
              <a:rPr lang="fi-FI" sz="2200" dirty="0"/>
              <a:t> </a:t>
            </a:r>
          </a:p>
          <a:p>
            <a:r>
              <a:rPr lang="fi-FI" sz="2200" dirty="0"/>
              <a:t>Pedagoginen toiminnan toteutuminen edellyttää laaja-alaista suunnitelmallisuutta ja velvoitteena on pedagogisen toiminnan arviointi joka tasolla.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DA9DB57-B5A0-43ED-8B86-6C81F1AC5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0" r="1987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2516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180</Words>
  <Application>Microsoft Office PowerPoint</Application>
  <PresentationFormat>Laajakuva</PresentationFormat>
  <Paragraphs>19</Paragraphs>
  <Slides>5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Office-teema</vt:lpstr>
      <vt:lpstr>      Pedagogiikka </vt:lpstr>
      <vt:lpstr>PowerPoint-esitys</vt:lpstr>
      <vt:lpstr>Kasvattaja lasten kehityksen  ja  oppimisen tukena</vt:lpstr>
      <vt:lpstr>PEDAGOGIIKKA</vt:lpstr>
      <vt:lpstr>Osallisuus ja pedagogiikka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Pirnes Leena</dc:creator>
  <cp:lastModifiedBy>Pirnes Leena</cp:lastModifiedBy>
  <cp:revision>2</cp:revision>
  <dcterms:created xsi:type="dcterms:W3CDTF">2021-08-25T14:23:17Z</dcterms:created>
  <dcterms:modified xsi:type="dcterms:W3CDTF">2021-08-25T14:29:38Z</dcterms:modified>
</cp:coreProperties>
</file>