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50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LEIKKI PEDAGOGISENA TOIMINTANA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		                                       					 Lähde: Vasun perusteet 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912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914400" y="1019829"/>
            <a:ext cx="1036850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" dirty="0" smtClean="0">
                <a:latin typeface="ITCGaramondStd-Lt"/>
              </a:rPr>
              <a:t>			Leikki </a:t>
            </a:r>
            <a:r>
              <a:rPr lang="fi-FI" sz="2000" dirty="0">
                <a:latin typeface="ITCGaramondStd-Lt"/>
              </a:rPr>
              <a:t>on keskeinen toimintatapa varhaiskasvatuksessa. </a:t>
            </a:r>
            <a:endParaRPr lang="fi-FI" sz="2000" dirty="0" smtClean="0">
              <a:latin typeface="ITCGaramondStd-Lt"/>
            </a:endParaRPr>
          </a:p>
          <a:p>
            <a:endParaRPr lang="fi-FI" sz="2000" dirty="0" smtClean="0">
              <a:latin typeface="ITCGaramondStd-Lt"/>
            </a:endParaRPr>
          </a:p>
          <a:p>
            <a:endParaRPr lang="fi-FI" sz="2000" dirty="0">
              <a:latin typeface="ITCGaramondStd-Lt"/>
            </a:endParaRPr>
          </a:p>
          <a:p>
            <a:endParaRPr lang="fi-FI" sz="2000" dirty="0" smtClean="0">
              <a:latin typeface="ITCGaramondStd-Lt"/>
            </a:endParaRPr>
          </a:p>
          <a:p>
            <a:r>
              <a:rPr lang="fi-FI" sz="2000" dirty="0" smtClean="0">
                <a:latin typeface="ITCGaramondStd-Lt"/>
              </a:rPr>
              <a:t>Varhaiskasvatuksen </a:t>
            </a:r>
            <a:r>
              <a:rPr lang="fi-FI" sz="2000" dirty="0">
                <a:latin typeface="ITCGaramondStd-Lt"/>
              </a:rPr>
              <a:t>tehtävä on </a:t>
            </a:r>
            <a:r>
              <a:rPr lang="fi-FI" sz="2000" dirty="0" smtClean="0">
                <a:latin typeface="ITCGaramondStd-Lt"/>
              </a:rPr>
              <a:t>tarjota lapsille </a:t>
            </a:r>
            <a:r>
              <a:rPr lang="fi-FI" sz="2000" dirty="0">
                <a:latin typeface="ITCGaramondStd-Lt"/>
              </a:rPr>
              <a:t>mahdollisuuksia erilaisiin leikkeihin</a:t>
            </a:r>
            <a:r>
              <a:rPr lang="fi-FI" sz="2000" dirty="0" smtClean="0">
                <a:latin typeface="ITCGaramondStd-Lt"/>
              </a:rPr>
              <a:t>.</a:t>
            </a:r>
          </a:p>
          <a:p>
            <a:r>
              <a:rPr lang="fi-FI" sz="2000" dirty="0" smtClean="0">
                <a:latin typeface="ITCGaramondStd-Lt"/>
              </a:rPr>
              <a:t> </a:t>
            </a:r>
          </a:p>
          <a:p>
            <a:endParaRPr lang="fi-FI" sz="2000" dirty="0">
              <a:latin typeface="ITCGaramondStd-Lt"/>
            </a:endParaRPr>
          </a:p>
          <a:p>
            <a:r>
              <a:rPr lang="fi-FI" sz="2000" dirty="0" smtClean="0">
                <a:latin typeface="ITCGaramondStd-Lt"/>
              </a:rPr>
              <a:t>Leikki </a:t>
            </a:r>
            <a:r>
              <a:rPr lang="fi-FI" sz="2000" dirty="0">
                <a:latin typeface="ITCGaramondStd-Lt"/>
              </a:rPr>
              <a:t>edistää lapsen kehitystä, </a:t>
            </a:r>
            <a:r>
              <a:rPr lang="fi-FI" sz="2000" dirty="0" smtClean="0">
                <a:latin typeface="ITCGaramondStd-Lt"/>
              </a:rPr>
              <a:t>oppimista ja </a:t>
            </a:r>
            <a:r>
              <a:rPr lang="fi-FI" sz="2000" dirty="0">
                <a:latin typeface="ITCGaramondStd-Lt"/>
              </a:rPr>
              <a:t>hyvinvointia. </a:t>
            </a:r>
            <a:endParaRPr lang="fi-FI" sz="2000" dirty="0" smtClean="0">
              <a:latin typeface="ITCGaramondStd-Lt"/>
            </a:endParaRPr>
          </a:p>
          <a:p>
            <a:endParaRPr lang="fi-FI" sz="2000" dirty="0" smtClean="0">
              <a:latin typeface="ITCGaramondStd-Lt"/>
            </a:endParaRPr>
          </a:p>
          <a:p>
            <a:endParaRPr lang="fi-FI" sz="2000" dirty="0">
              <a:latin typeface="ITCGaramondStd-Lt"/>
            </a:endParaRPr>
          </a:p>
          <a:p>
            <a:r>
              <a:rPr lang="fi-FI" sz="2000" dirty="0" smtClean="0">
                <a:latin typeface="ITCGaramondStd-Lt"/>
              </a:rPr>
              <a:t>Leikissä </a:t>
            </a:r>
            <a:r>
              <a:rPr lang="fi-FI" sz="2000" dirty="0">
                <a:latin typeface="ITCGaramondStd-Lt"/>
              </a:rPr>
              <a:t>lapsi oppii, mutta lapselle </a:t>
            </a:r>
            <a:r>
              <a:rPr lang="fi-FI" sz="2000" dirty="0" err="1">
                <a:latin typeface="ITCGaramondStd-Lt"/>
              </a:rPr>
              <a:t>itselleen</a:t>
            </a:r>
            <a:r>
              <a:rPr lang="fi-FI" sz="2000" dirty="0">
                <a:latin typeface="ITCGaramondStd-Lt"/>
              </a:rPr>
              <a:t> leikki ei ole tietoisesti oppimisen</a:t>
            </a:r>
          </a:p>
          <a:p>
            <a:r>
              <a:rPr lang="fi-FI" sz="2000" dirty="0">
                <a:latin typeface="ITCGaramondStd-Lt"/>
              </a:rPr>
              <a:t>väline vaan tapa olla ja elää sekä hahmottaa maailmaa. </a:t>
            </a:r>
            <a:endParaRPr lang="fi-FI" sz="2000" dirty="0" smtClean="0">
              <a:latin typeface="ITCGaramondStd-Lt"/>
            </a:endParaRPr>
          </a:p>
          <a:p>
            <a:endParaRPr lang="fi-FI" sz="2000" dirty="0" smtClean="0">
              <a:latin typeface="ITCGaramondStd-Lt"/>
            </a:endParaRPr>
          </a:p>
          <a:p>
            <a:endParaRPr lang="fi-FI" sz="2000" dirty="0">
              <a:latin typeface="ITCGaramondStd-Lt"/>
            </a:endParaRPr>
          </a:p>
          <a:p>
            <a:r>
              <a:rPr lang="fi-FI" sz="2000" dirty="0" smtClean="0">
                <a:latin typeface="ITCGaramondStd-Lt"/>
              </a:rPr>
              <a:t>Kokemukset</a:t>
            </a:r>
            <a:r>
              <a:rPr lang="fi-FI" sz="2000" dirty="0">
                <a:latin typeface="ITCGaramondStd-Lt"/>
              </a:rPr>
              <a:t>, jotka herättävät</a:t>
            </a:r>
          </a:p>
          <a:p>
            <a:r>
              <a:rPr lang="fi-FI" sz="2000" dirty="0">
                <a:latin typeface="ITCGaramondStd-Lt"/>
              </a:rPr>
              <a:t>lapsissa tunteita, uteliaisuutta ja kiinnostusta, virittävät leikkiin</a:t>
            </a:r>
            <a:r>
              <a:rPr lang="fi-FI" sz="2400" dirty="0" smtClean="0">
                <a:latin typeface="ITCGaramondStd-Lt"/>
              </a:rPr>
              <a:t>.</a:t>
            </a:r>
          </a:p>
          <a:p>
            <a:endParaRPr lang="fi-FI" dirty="0">
              <a:latin typeface="ITCGaramondStd-Lt"/>
            </a:endParaRPr>
          </a:p>
          <a:p>
            <a:endParaRPr lang="fi-FI" dirty="0" smtClean="0">
              <a:latin typeface="ITCGaramondStd-Lt"/>
            </a:endParaRPr>
          </a:p>
          <a:p>
            <a:endParaRPr lang="fi-FI" dirty="0">
              <a:latin typeface="ITCGaramondStd-Lt"/>
            </a:endParaRPr>
          </a:p>
          <a:p>
            <a:endParaRPr lang="fi-FI" dirty="0" smtClean="0">
              <a:latin typeface="ITCGaramondStd-Lt"/>
            </a:endParaRPr>
          </a:p>
          <a:p>
            <a:endParaRPr lang="fi-FI" dirty="0">
              <a:latin typeface="ITCGaramondStd-Lt"/>
            </a:endParaRP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396" y="4542706"/>
            <a:ext cx="2305878" cy="2153643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11" y="166437"/>
            <a:ext cx="1580148" cy="192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8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421418" y="588397"/>
            <a:ext cx="1098870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latin typeface="ITCGaramondStd-Lt"/>
              </a:rPr>
              <a:t>Lapselle leikin merkitys syntyy leikistä itsestään</a:t>
            </a:r>
            <a:r>
              <a:rPr lang="fi-FI" dirty="0" smtClean="0">
                <a:latin typeface="ITCGaramondStd-Lt"/>
              </a:rPr>
              <a:t>.</a:t>
            </a:r>
          </a:p>
          <a:p>
            <a:r>
              <a:rPr lang="fi-FI" dirty="0" smtClean="0">
                <a:latin typeface="ITCGaramondStd-Lt"/>
              </a:rPr>
              <a:t> </a:t>
            </a:r>
          </a:p>
          <a:p>
            <a:endParaRPr lang="fi-FI" dirty="0" smtClean="0">
              <a:latin typeface="ITCGaramondStd-Lt"/>
            </a:endParaRPr>
          </a:p>
          <a:p>
            <a:r>
              <a:rPr lang="fi-FI" dirty="0" smtClean="0">
                <a:latin typeface="ITCGaramondStd-Lt"/>
              </a:rPr>
              <a:t>Leikki </a:t>
            </a:r>
            <a:r>
              <a:rPr lang="fi-FI" dirty="0">
                <a:latin typeface="ITCGaramondStd-Lt"/>
              </a:rPr>
              <a:t>tuottaa lapsille iloa ja mielihyvää</a:t>
            </a:r>
            <a:r>
              <a:rPr lang="fi-FI" dirty="0" smtClean="0">
                <a:latin typeface="ITCGaramondStd-Lt"/>
              </a:rPr>
              <a:t>.</a:t>
            </a:r>
          </a:p>
          <a:p>
            <a:endParaRPr lang="fi-FI" dirty="0">
              <a:latin typeface="ITCGaramondStd-Lt"/>
            </a:endParaRPr>
          </a:p>
          <a:p>
            <a:r>
              <a:rPr lang="fi-FI" dirty="0">
                <a:latin typeface="ITCGaramondStd-Lt"/>
              </a:rPr>
              <a:t>Leikkiessään lapset ovat aktiivisia toimijoita: he jäsentävät ja tutkivat ympäröivää maailmaa,</a:t>
            </a:r>
          </a:p>
          <a:p>
            <a:r>
              <a:rPr lang="fi-FI" dirty="0">
                <a:latin typeface="ITCGaramondStd-Lt"/>
              </a:rPr>
              <a:t>luovat sosiaalisia suhteita sekä muodostavat merkityksiä kokemuksistaan. </a:t>
            </a:r>
            <a:endParaRPr lang="fi-FI" dirty="0" smtClean="0">
              <a:latin typeface="ITCGaramondStd-Lt"/>
            </a:endParaRPr>
          </a:p>
          <a:p>
            <a:endParaRPr lang="fi-FI" dirty="0">
              <a:latin typeface="ITCGaramondStd-Lt"/>
            </a:endParaRPr>
          </a:p>
          <a:p>
            <a:r>
              <a:rPr lang="fi-FI" dirty="0" smtClean="0">
                <a:latin typeface="ITCGaramondStd-Lt"/>
              </a:rPr>
              <a:t>Leikissä lapset rakentavat </a:t>
            </a:r>
            <a:r>
              <a:rPr lang="fi-FI" dirty="0">
                <a:latin typeface="ITCGaramondStd-Lt"/>
              </a:rPr>
              <a:t>käsitystä itsestään ja muista ihmisistä. Leikkiessään lapset sekä </a:t>
            </a:r>
            <a:r>
              <a:rPr lang="fi-FI" dirty="0" smtClean="0">
                <a:latin typeface="ITCGaramondStd-Lt"/>
              </a:rPr>
              <a:t>jäljittelevät että luovat </a:t>
            </a:r>
            <a:r>
              <a:rPr lang="fi-FI" dirty="0">
                <a:latin typeface="ITCGaramondStd-Lt"/>
              </a:rPr>
              <a:t>uutta ja muuntavat näkemäänsä. Samalla he mallintavat ja testaavat haaveitaan ja toiveitaan</a:t>
            </a:r>
            <a:r>
              <a:rPr lang="fi-FI" dirty="0" smtClean="0">
                <a:latin typeface="ITCGaramondStd-Lt"/>
              </a:rPr>
              <a:t>.</a:t>
            </a:r>
          </a:p>
          <a:p>
            <a:endParaRPr lang="fi-FI" dirty="0" smtClean="0">
              <a:latin typeface="ITCGaramondStd-Lt"/>
            </a:endParaRPr>
          </a:p>
          <a:p>
            <a:endParaRPr lang="fi-FI" dirty="0">
              <a:latin typeface="ITCGaramondStd-Lt"/>
            </a:endParaRPr>
          </a:p>
          <a:p>
            <a:r>
              <a:rPr lang="fi-FI" dirty="0">
                <a:latin typeface="ITCGaramondStd-Lt"/>
              </a:rPr>
              <a:t>Mielikuvitus mahdollistaa sen, että lapset voivat kokeilla erilaisia rooleja ja ideoita,</a:t>
            </a:r>
          </a:p>
          <a:p>
            <a:r>
              <a:rPr lang="fi-FI" dirty="0">
                <a:latin typeface="ITCGaramondStd-Lt"/>
              </a:rPr>
              <a:t>joita he muuten eivät voisi toteuttaa. Leikkiessään lapset voivat käsitellä </a:t>
            </a:r>
            <a:r>
              <a:rPr lang="fi-FI" dirty="0" err="1">
                <a:latin typeface="ITCGaramondStd-Lt"/>
              </a:rPr>
              <a:t>itselleen</a:t>
            </a:r>
            <a:r>
              <a:rPr lang="fi-FI" dirty="0">
                <a:latin typeface="ITCGaramondStd-Lt"/>
              </a:rPr>
              <a:t> vaikeita</a:t>
            </a:r>
          </a:p>
          <a:p>
            <a:r>
              <a:rPr lang="fi-FI" dirty="0">
                <a:latin typeface="ITCGaramondStd-Lt"/>
              </a:rPr>
              <a:t>kokemuksia</a:t>
            </a:r>
            <a:r>
              <a:rPr lang="fi-FI" dirty="0" smtClean="0">
                <a:latin typeface="ITCGaramondStd-Lt"/>
              </a:rPr>
              <a:t>.</a:t>
            </a:r>
          </a:p>
          <a:p>
            <a:endParaRPr lang="fi-FI" dirty="0">
              <a:latin typeface="ITCGaramondStd-Lt"/>
            </a:endParaRPr>
          </a:p>
          <a:p>
            <a:endParaRPr lang="fi-FI" dirty="0" smtClean="0">
              <a:latin typeface="ITCGaramondStd-Lt"/>
            </a:endParaRPr>
          </a:p>
          <a:p>
            <a:r>
              <a:rPr lang="fi-FI" dirty="0" smtClean="0">
                <a:latin typeface="ITCGaramondStd-Lt"/>
              </a:rPr>
              <a:t>Leikissä </a:t>
            </a:r>
            <a:r>
              <a:rPr lang="fi-FI" dirty="0">
                <a:latin typeface="ITCGaramondStd-Lt"/>
              </a:rPr>
              <a:t>on turvallista kokeilla, yrittää ja erehtyä</a:t>
            </a:r>
            <a:r>
              <a:rPr lang="fi-FI" dirty="0" smtClean="0">
                <a:latin typeface="ITCGaramondStd-Lt"/>
              </a:rPr>
              <a:t>.</a:t>
            </a:r>
          </a:p>
          <a:p>
            <a:endParaRPr lang="fi-FI" dirty="0" smtClean="0">
              <a:latin typeface="ITCGaramondStd-Lt"/>
            </a:endParaRPr>
          </a:p>
          <a:p>
            <a:endParaRPr lang="fi-FI" dirty="0" smtClean="0">
              <a:latin typeface="ITCGaramondStd-Lt"/>
            </a:endParaRPr>
          </a:p>
          <a:p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530" y="259411"/>
            <a:ext cx="2857500" cy="1600200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8389" y="3777066"/>
            <a:ext cx="176212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8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652007" y="669971"/>
            <a:ext cx="1047186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latin typeface="ITCGaramondStd-Lt"/>
              </a:rPr>
              <a:t>Leikissä yhdistyvät keskeiset oppimista edistävät elementit: innostus, yhdessä tekeminen ja</a:t>
            </a:r>
          </a:p>
          <a:p>
            <a:r>
              <a:rPr lang="fi-FI" dirty="0">
                <a:latin typeface="ITCGaramondStd-Lt"/>
              </a:rPr>
              <a:t>omien taitojen haastaminen</a:t>
            </a:r>
            <a:r>
              <a:rPr lang="fi-FI" dirty="0" smtClean="0">
                <a:latin typeface="ITCGaramondStd-Lt"/>
              </a:rPr>
              <a:t>.</a:t>
            </a:r>
          </a:p>
          <a:p>
            <a:r>
              <a:rPr lang="fi-FI" dirty="0" smtClean="0">
                <a:latin typeface="ITCGaramondStd-Lt"/>
              </a:rPr>
              <a:t> </a:t>
            </a:r>
          </a:p>
          <a:p>
            <a:endParaRPr lang="fi-FI" dirty="0">
              <a:latin typeface="ITCGaramondStd-Lt"/>
            </a:endParaRPr>
          </a:p>
          <a:p>
            <a:r>
              <a:rPr lang="fi-FI" dirty="0" smtClean="0">
                <a:latin typeface="ITCGaramondStd-Lt"/>
              </a:rPr>
              <a:t>Leikki </a:t>
            </a:r>
            <a:r>
              <a:rPr lang="fi-FI" dirty="0">
                <a:latin typeface="ITCGaramondStd-Lt"/>
              </a:rPr>
              <a:t>kehittyy ja saa eri muotoja kokemusten karttuessa. </a:t>
            </a:r>
            <a:endParaRPr lang="fi-FI" dirty="0" smtClean="0">
              <a:latin typeface="ITCGaramondStd-Lt"/>
            </a:endParaRPr>
          </a:p>
          <a:p>
            <a:endParaRPr lang="fi-FI" dirty="0" smtClean="0">
              <a:latin typeface="ITCGaramondStd-Lt"/>
            </a:endParaRPr>
          </a:p>
          <a:p>
            <a:endParaRPr lang="fi-FI" dirty="0">
              <a:latin typeface="ITCGaramondStd-Lt"/>
            </a:endParaRPr>
          </a:p>
          <a:p>
            <a:r>
              <a:rPr lang="fi-FI" dirty="0" smtClean="0">
                <a:latin typeface="ITCGaramondStd-Lt"/>
              </a:rPr>
              <a:t>Henkilöstön ja </a:t>
            </a:r>
            <a:r>
              <a:rPr lang="fi-FI" dirty="0">
                <a:latin typeface="ITCGaramondStd-Lt"/>
              </a:rPr>
              <a:t>lasten sekä lasten keskinäinen vuorovaikutus luovat perustan ajattelun ja kielen</a:t>
            </a:r>
          </a:p>
          <a:p>
            <a:r>
              <a:rPr lang="fi-FI" dirty="0">
                <a:latin typeface="ITCGaramondStd-Lt"/>
              </a:rPr>
              <a:t>kehitykselle sekä kehittyville leikkitaidoille. </a:t>
            </a:r>
            <a:endParaRPr lang="fi-FI" dirty="0" smtClean="0">
              <a:latin typeface="ITCGaramondStd-Lt"/>
            </a:endParaRPr>
          </a:p>
          <a:p>
            <a:endParaRPr lang="fi-FI" dirty="0" smtClean="0">
              <a:latin typeface="ITCGaramondStd-Lt"/>
            </a:endParaRPr>
          </a:p>
          <a:p>
            <a:endParaRPr lang="fi-FI" dirty="0">
              <a:latin typeface="ITCGaramondStd-Lt"/>
            </a:endParaRPr>
          </a:p>
          <a:p>
            <a:r>
              <a:rPr lang="fi-FI" dirty="0" smtClean="0">
                <a:latin typeface="ITCGaramondStd-Lt"/>
              </a:rPr>
              <a:t>Lapset </a:t>
            </a:r>
            <a:r>
              <a:rPr lang="fi-FI" dirty="0">
                <a:latin typeface="ITCGaramondStd-Lt"/>
              </a:rPr>
              <a:t>havainnoivat, kokeilevat ja </a:t>
            </a:r>
            <a:r>
              <a:rPr lang="fi-FI" dirty="0" smtClean="0">
                <a:latin typeface="ITCGaramondStd-Lt"/>
              </a:rPr>
              <a:t>oppivat yhteisön </a:t>
            </a:r>
            <a:r>
              <a:rPr lang="fi-FI" dirty="0">
                <a:latin typeface="ITCGaramondStd-Lt"/>
              </a:rPr>
              <a:t>sääntöjä leikissä</a:t>
            </a:r>
            <a:r>
              <a:rPr lang="fi-FI" dirty="0" smtClean="0">
                <a:latin typeface="ITCGaramondStd-Lt"/>
              </a:rPr>
              <a:t>.</a:t>
            </a:r>
          </a:p>
          <a:p>
            <a:r>
              <a:rPr lang="fi-FI" dirty="0" smtClean="0">
                <a:latin typeface="ITCGaramondStd-Lt"/>
              </a:rPr>
              <a:t> </a:t>
            </a:r>
          </a:p>
          <a:p>
            <a:endParaRPr lang="fi-FI" dirty="0">
              <a:latin typeface="ITCGaramondStd-Lt"/>
            </a:endParaRPr>
          </a:p>
          <a:p>
            <a:endParaRPr lang="fi-FI" dirty="0" smtClean="0">
              <a:latin typeface="ITCGaramondStd-Lt"/>
            </a:endParaRPr>
          </a:p>
          <a:p>
            <a:r>
              <a:rPr lang="fi-FI" dirty="0" smtClean="0">
                <a:latin typeface="ITCGaramondStd-Lt"/>
              </a:rPr>
              <a:t>Ryhmässä </a:t>
            </a:r>
            <a:r>
              <a:rPr lang="fi-FI" dirty="0">
                <a:latin typeface="ITCGaramondStd-Lt"/>
              </a:rPr>
              <a:t>leikkiessään lapset oppivat säätelemään tunteitaan </a:t>
            </a:r>
            <a:r>
              <a:rPr lang="fi-FI" dirty="0" smtClean="0">
                <a:latin typeface="ITCGaramondStd-Lt"/>
              </a:rPr>
              <a:t>ja </a:t>
            </a:r>
            <a:r>
              <a:rPr lang="fi-FI" dirty="0"/>
              <a:t>tahtomistaan sekä huomioimaan toisten ihmisten näkökulmia. </a:t>
            </a:r>
            <a:endParaRPr lang="fi-FI" dirty="0" smtClean="0"/>
          </a:p>
          <a:p>
            <a:endParaRPr lang="fi-FI" dirty="0" smtClean="0"/>
          </a:p>
          <a:p>
            <a:endParaRPr lang="fi-FI" dirty="0"/>
          </a:p>
          <a:p>
            <a:r>
              <a:rPr lang="fi-FI" dirty="0" smtClean="0"/>
              <a:t>Yhteisöllisyys </a:t>
            </a:r>
            <a:r>
              <a:rPr lang="fi-FI" dirty="0"/>
              <a:t>kasvaa </a:t>
            </a:r>
            <a:r>
              <a:rPr lang="fi-FI" dirty="0" smtClean="0"/>
              <a:t>leikin kautta </a:t>
            </a:r>
            <a:r>
              <a:rPr lang="fi-FI" dirty="0"/>
              <a:t>ja vahvistaa myönteistä tunneilmastoa.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256" y="587569"/>
            <a:ext cx="1823550" cy="202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7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429370" y="1736742"/>
            <a:ext cx="1054342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latin typeface="ITCGaramondStd-Lt"/>
              </a:rPr>
              <a:t>Leikki on varhaiskasvatuksen keskeinen työtapa. </a:t>
            </a:r>
            <a:endParaRPr lang="fi-FI" dirty="0" smtClean="0">
              <a:latin typeface="ITCGaramondStd-Lt"/>
            </a:endParaRPr>
          </a:p>
          <a:p>
            <a:endParaRPr lang="fi-FI" dirty="0" smtClean="0">
              <a:latin typeface="ITCGaramondStd-Lt"/>
            </a:endParaRPr>
          </a:p>
          <a:p>
            <a:endParaRPr lang="fi-FI" dirty="0">
              <a:latin typeface="ITCGaramondStd-Lt"/>
            </a:endParaRPr>
          </a:p>
          <a:p>
            <a:r>
              <a:rPr lang="fi-FI" dirty="0" smtClean="0">
                <a:latin typeface="ITCGaramondStd-Lt"/>
              </a:rPr>
              <a:t>Pedagogisessa </a:t>
            </a:r>
            <a:r>
              <a:rPr lang="fi-FI" dirty="0">
                <a:latin typeface="ITCGaramondStd-Lt"/>
              </a:rPr>
              <a:t>toiminnassa voidaan </a:t>
            </a:r>
            <a:r>
              <a:rPr lang="fi-FI" dirty="0" smtClean="0">
                <a:latin typeface="ITCGaramondStd-Lt"/>
              </a:rPr>
              <a:t>leikin juonen </a:t>
            </a:r>
            <a:r>
              <a:rPr lang="fi-FI" dirty="0">
                <a:latin typeface="ITCGaramondStd-Lt"/>
              </a:rPr>
              <a:t>kehittelyssä ja leikkimaailmojen rakentamisessa yhdistää esimerkiksi </a:t>
            </a:r>
            <a:r>
              <a:rPr lang="fi-FI" dirty="0" smtClean="0">
                <a:latin typeface="ITCGaramondStd-Lt"/>
              </a:rPr>
              <a:t>draamaa, improvisaatiota </a:t>
            </a:r>
            <a:r>
              <a:rPr lang="fi-FI" dirty="0">
                <a:latin typeface="ITCGaramondStd-Lt"/>
              </a:rPr>
              <a:t>tai satuja</a:t>
            </a:r>
            <a:r>
              <a:rPr lang="fi-FI" dirty="0" smtClean="0">
                <a:latin typeface="ITCGaramondStd-Lt"/>
              </a:rPr>
              <a:t>.</a:t>
            </a:r>
          </a:p>
          <a:p>
            <a:r>
              <a:rPr lang="fi-FI" dirty="0" smtClean="0">
                <a:latin typeface="ITCGaramondStd-Lt"/>
              </a:rPr>
              <a:t> </a:t>
            </a:r>
          </a:p>
          <a:p>
            <a:endParaRPr lang="fi-FI" dirty="0">
              <a:latin typeface="ITCGaramondStd-Lt"/>
            </a:endParaRPr>
          </a:p>
          <a:p>
            <a:endParaRPr lang="fi-FI" dirty="0" smtClean="0">
              <a:latin typeface="ITCGaramondStd-Lt"/>
            </a:endParaRPr>
          </a:p>
          <a:p>
            <a:r>
              <a:rPr lang="fi-FI" dirty="0" smtClean="0">
                <a:latin typeface="ITCGaramondStd-Lt"/>
              </a:rPr>
              <a:t>Henkilöstön </a:t>
            </a:r>
            <a:r>
              <a:rPr lang="fi-FI" dirty="0">
                <a:latin typeface="ITCGaramondStd-Lt"/>
              </a:rPr>
              <a:t>tulee tiedostaa keskittyneen tutkimisen, </a:t>
            </a:r>
            <a:r>
              <a:rPr lang="fi-FI" dirty="0" smtClean="0">
                <a:latin typeface="ITCGaramondStd-Lt"/>
              </a:rPr>
              <a:t>spontaanin luovan </a:t>
            </a:r>
            <a:r>
              <a:rPr lang="fi-FI" dirty="0">
                <a:latin typeface="ITCGaramondStd-Lt"/>
              </a:rPr>
              <a:t>ilmaisun sekä vauhdikkaiden liikunta- ja peuhausleikkien merkitys lasten </a:t>
            </a:r>
            <a:r>
              <a:rPr lang="fi-FI" dirty="0" smtClean="0">
                <a:latin typeface="ITCGaramondStd-Lt"/>
              </a:rPr>
              <a:t>hyvinvoinnille ja </a:t>
            </a:r>
            <a:r>
              <a:rPr lang="fi-FI" dirty="0">
                <a:latin typeface="ITCGaramondStd-Lt"/>
              </a:rPr>
              <a:t>oppimiselle</a:t>
            </a:r>
            <a:r>
              <a:rPr lang="fi-FI" dirty="0" smtClean="0">
                <a:latin typeface="ITCGaramondStd-Lt"/>
              </a:rPr>
              <a:t>.</a:t>
            </a:r>
          </a:p>
          <a:p>
            <a:endParaRPr lang="fi-FI" dirty="0" smtClean="0">
              <a:latin typeface="ITCGaramondStd-Lt"/>
            </a:endParaRPr>
          </a:p>
          <a:p>
            <a:endParaRPr lang="fi-FI" dirty="0">
              <a:latin typeface="ITCGaramondStd-Lt"/>
            </a:endParaRPr>
          </a:p>
          <a:p>
            <a:r>
              <a:rPr lang="fi-FI" dirty="0" smtClean="0">
                <a:latin typeface="ITCGaramondStd-Lt"/>
              </a:rPr>
              <a:t> </a:t>
            </a:r>
            <a:r>
              <a:rPr lang="fi-FI" dirty="0">
                <a:latin typeface="ITCGaramondStd-Lt"/>
              </a:rPr>
              <a:t>Eri tilanteita voi rikastaa leikinomaisuudella. Lorut, sanaleikit, laulut ja</a:t>
            </a:r>
          </a:p>
          <a:p>
            <a:r>
              <a:rPr lang="fi-FI" dirty="0">
                <a:latin typeface="ITCGaramondStd-Lt"/>
              </a:rPr>
              <a:t>yhteinen hassuttelu vahvistavat myönteistä ilmapiiriä, mikä tukee oppimista ja hyvinvointia.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419" y="647534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9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833352" y="600034"/>
            <a:ext cx="10050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latin typeface="ITCGaramondStd-Lt"/>
              </a:rPr>
              <a:t>Henkilöstön tehtävä on turvata leikin edellytykset, ohjata leikkiä sopivalla tavalla ja huolehtia</a:t>
            </a:r>
          </a:p>
          <a:p>
            <a:r>
              <a:rPr lang="fi-FI" dirty="0">
                <a:latin typeface="ITCGaramondStd-Lt"/>
              </a:rPr>
              <a:t>siitä, että jokaisella lapsella on mahdollisuus olla osallisena yhteisissä leikeissä omien</a:t>
            </a:r>
          </a:p>
          <a:p>
            <a:r>
              <a:rPr lang="fi-FI" dirty="0">
                <a:latin typeface="ITCGaramondStd-Lt"/>
              </a:rPr>
              <a:t>taitojensa ja valmiuksiensa mukaisesti. </a:t>
            </a:r>
            <a:endParaRPr lang="fi-FI" dirty="0" smtClean="0">
              <a:latin typeface="ITCGaramondStd-Lt"/>
            </a:endParaRPr>
          </a:p>
          <a:p>
            <a:endParaRPr lang="fi-FI" dirty="0" smtClean="0">
              <a:latin typeface="ITCGaramondStd-Lt"/>
            </a:endParaRPr>
          </a:p>
          <a:p>
            <a:endParaRPr lang="fi-FI" dirty="0">
              <a:latin typeface="ITCGaramondStd-Lt"/>
            </a:endParaRPr>
          </a:p>
          <a:p>
            <a:r>
              <a:rPr lang="fi-FI" dirty="0" smtClean="0">
                <a:latin typeface="ITCGaramondStd-Lt"/>
              </a:rPr>
              <a:t>Henkilöstön </a:t>
            </a:r>
            <a:r>
              <a:rPr lang="fi-FI" dirty="0">
                <a:latin typeface="ITCGaramondStd-Lt"/>
              </a:rPr>
              <a:t>tulee suunnitelmallisesti ja </a:t>
            </a:r>
            <a:r>
              <a:rPr lang="fi-FI" dirty="0" smtClean="0">
                <a:latin typeface="ITCGaramondStd-Lt"/>
              </a:rPr>
              <a:t>tavoitteellisesti tukea </a:t>
            </a:r>
            <a:r>
              <a:rPr lang="fi-FI" dirty="0">
                <a:latin typeface="ITCGaramondStd-Lt"/>
              </a:rPr>
              <a:t>lasten leikin kehittymistä sekä ohjata sitä joko leikin ulkopuolelta tai </a:t>
            </a:r>
            <a:r>
              <a:rPr lang="fi-FI" dirty="0" smtClean="0">
                <a:latin typeface="ITCGaramondStd-Lt"/>
              </a:rPr>
              <a:t>olemalla itse </a:t>
            </a:r>
            <a:r>
              <a:rPr lang="fi-FI" dirty="0">
                <a:latin typeface="ITCGaramondStd-Lt"/>
              </a:rPr>
              <a:t>mukana leikissä. </a:t>
            </a:r>
            <a:endParaRPr lang="fi-FI" dirty="0" smtClean="0">
              <a:latin typeface="ITCGaramondStd-Lt"/>
            </a:endParaRPr>
          </a:p>
          <a:p>
            <a:endParaRPr lang="fi-FI" dirty="0">
              <a:latin typeface="ITCGaramondStd-Lt"/>
            </a:endParaRPr>
          </a:p>
          <a:p>
            <a:endParaRPr lang="fi-FI" dirty="0" smtClean="0">
              <a:latin typeface="ITCGaramondStd-Lt"/>
            </a:endParaRPr>
          </a:p>
          <a:p>
            <a:endParaRPr lang="fi-FI" dirty="0">
              <a:latin typeface="ITCGaramondStd-Lt"/>
            </a:endParaRPr>
          </a:p>
          <a:p>
            <a:r>
              <a:rPr lang="fi-FI" dirty="0" smtClean="0">
                <a:latin typeface="ITCGaramondStd-Lt"/>
              </a:rPr>
              <a:t>Henkilöstön </a:t>
            </a:r>
            <a:r>
              <a:rPr lang="fi-FI" dirty="0">
                <a:latin typeface="ITCGaramondStd-Lt"/>
              </a:rPr>
              <a:t>fyysinen ja psyykkinen läsnäolo tukee lasten välistä vuorovaikutusta</a:t>
            </a:r>
          </a:p>
          <a:p>
            <a:r>
              <a:rPr lang="fi-FI" dirty="0">
                <a:latin typeface="ITCGaramondStd-Lt"/>
              </a:rPr>
              <a:t>ja ehkäisee ristiriitatilanteiden syntymistä.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716" y="4420603"/>
            <a:ext cx="3336758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6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697831" y="3257144"/>
            <a:ext cx="1023486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latin typeface="ITCGaramondStd-Lt"/>
              </a:rPr>
              <a:t>Henkilöstön tulee havainnoida ja dokumentoida lasten leikkiä. </a:t>
            </a:r>
            <a:endParaRPr lang="fi-FI" dirty="0" smtClean="0">
              <a:latin typeface="ITCGaramondStd-Lt"/>
            </a:endParaRPr>
          </a:p>
          <a:p>
            <a:endParaRPr lang="fi-FI" dirty="0">
              <a:latin typeface="ITCGaramondStd-Lt"/>
            </a:endParaRPr>
          </a:p>
          <a:p>
            <a:r>
              <a:rPr lang="fi-FI" dirty="0" smtClean="0">
                <a:latin typeface="ITCGaramondStd-Lt"/>
              </a:rPr>
              <a:t>Leikin </a:t>
            </a:r>
            <a:r>
              <a:rPr lang="fi-FI" dirty="0">
                <a:latin typeface="ITCGaramondStd-Lt"/>
              </a:rPr>
              <a:t>havainnointi </a:t>
            </a:r>
            <a:r>
              <a:rPr lang="fi-FI" dirty="0" smtClean="0">
                <a:latin typeface="ITCGaramondStd-Lt"/>
              </a:rPr>
              <a:t>lisää henkilöstön </a:t>
            </a:r>
            <a:r>
              <a:rPr lang="fi-FI" dirty="0">
                <a:latin typeface="ITCGaramondStd-Lt"/>
              </a:rPr>
              <a:t>ymmärrystä lasten ajattelusta ja kiinnostuksen kohteista sekä heidän </a:t>
            </a:r>
            <a:r>
              <a:rPr lang="fi-FI" dirty="0" smtClean="0">
                <a:latin typeface="ITCGaramondStd-Lt"/>
              </a:rPr>
              <a:t>tunteistaan ja </a:t>
            </a:r>
            <a:r>
              <a:rPr lang="fi-FI" dirty="0">
                <a:latin typeface="ITCGaramondStd-Lt"/>
              </a:rPr>
              <a:t>kokemuksistaan. </a:t>
            </a:r>
            <a:endParaRPr lang="fi-FI" dirty="0" smtClean="0">
              <a:latin typeface="ITCGaramondStd-Lt"/>
            </a:endParaRPr>
          </a:p>
          <a:p>
            <a:endParaRPr lang="fi-FI" dirty="0">
              <a:latin typeface="ITCGaramondStd-Lt"/>
            </a:endParaRPr>
          </a:p>
          <a:p>
            <a:r>
              <a:rPr lang="fi-FI" dirty="0" smtClean="0">
                <a:latin typeface="ITCGaramondStd-Lt"/>
              </a:rPr>
              <a:t>Havaintoja </a:t>
            </a:r>
            <a:r>
              <a:rPr lang="fi-FI" dirty="0">
                <a:latin typeface="ITCGaramondStd-Lt"/>
              </a:rPr>
              <a:t>käytetään leikin ja muun toiminnan </a:t>
            </a:r>
            <a:r>
              <a:rPr lang="fi-FI" dirty="0" smtClean="0">
                <a:latin typeface="ITCGaramondStd-Lt"/>
              </a:rPr>
              <a:t>suunnittelussa ja ohjaamisessa.</a:t>
            </a:r>
          </a:p>
          <a:p>
            <a:endParaRPr lang="fi-FI" dirty="0">
              <a:latin typeface="ITCGaramondStd-Lt"/>
            </a:endParaRPr>
          </a:p>
          <a:p>
            <a:r>
              <a:rPr lang="fi-FI" dirty="0">
                <a:latin typeface="ITCGaramondStd-Lt"/>
              </a:rPr>
              <a:t>Henkilöstöltä edellytetään herkkyyttä ja ammattitaitoa </a:t>
            </a:r>
            <a:r>
              <a:rPr lang="fi-FI" dirty="0" smtClean="0">
                <a:latin typeface="ITCGaramondStd-Lt"/>
              </a:rPr>
              <a:t>sekä sukupuolisensitiivisyyttä havaita </a:t>
            </a:r>
            <a:r>
              <a:rPr lang="fi-FI" dirty="0">
                <a:latin typeface="ITCGaramondStd-Lt"/>
              </a:rPr>
              <a:t>lasten leikkialoitteita ja vastata niihin sopivalla tavalla.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23" y="1025440"/>
            <a:ext cx="2619375" cy="1743075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426" y="1025440"/>
            <a:ext cx="2619375" cy="1743075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8730" y="102544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0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577514" y="3369983"/>
            <a:ext cx="88311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latin typeface="ITCGaramondStd-Lt"/>
              </a:rPr>
              <a:t>Pitkäkestoiseen leikkiin tarvitaan aikaa, rauhaa ja tilaa sekä sopivia ja lasten saatavilla </a:t>
            </a:r>
            <a:r>
              <a:rPr lang="fi-FI" dirty="0" smtClean="0">
                <a:latin typeface="ITCGaramondStd-Lt"/>
              </a:rPr>
              <a:t>olevia leikkivälineitä </a:t>
            </a:r>
            <a:r>
              <a:rPr lang="fi-FI" dirty="0">
                <a:latin typeface="ITCGaramondStd-Lt"/>
              </a:rPr>
              <a:t>ja materiaaleja. </a:t>
            </a:r>
            <a:endParaRPr lang="fi-FI" dirty="0" smtClean="0">
              <a:latin typeface="ITCGaramondStd-Lt"/>
            </a:endParaRPr>
          </a:p>
          <a:p>
            <a:endParaRPr lang="fi-FI" dirty="0">
              <a:latin typeface="ITCGaramondStd-Lt"/>
            </a:endParaRPr>
          </a:p>
          <a:p>
            <a:endParaRPr lang="fi-FI" dirty="0" smtClean="0">
              <a:latin typeface="ITCGaramondStd-Lt"/>
            </a:endParaRPr>
          </a:p>
          <a:p>
            <a:endParaRPr lang="fi-FI" u="sng" dirty="0">
              <a:latin typeface="ITCGaramondStd-Lt"/>
            </a:endParaRPr>
          </a:p>
          <a:p>
            <a:endParaRPr lang="fi-FI" u="sng" dirty="0" smtClean="0">
              <a:latin typeface="ITCGaramondStd-Lt"/>
            </a:endParaRPr>
          </a:p>
          <a:p>
            <a:r>
              <a:rPr lang="fi-FI" dirty="0" smtClean="0">
                <a:latin typeface="ITCGaramondStd-Lt"/>
              </a:rPr>
              <a:t>Oppimisympäristöjen </a:t>
            </a:r>
            <a:r>
              <a:rPr lang="fi-FI" dirty="0">
                <a:latin typeface="ITCGaramondStd-Lt"/>
              </a:rPr>
              <a:t>tulee joustaa leikkien mukaan, sillä</a:t>
            </a:r>
          </a:p>
          <a:p>
            <a:r>
              <a:rPr lang="fi-FI" dirty="0">
                <a:latin typeface="ITCGaramondStd-Lt"/>
              </a:rPr>
              <a:t>leikit eivät välttämättä pysy paikallaan niille nimetyissä tiloissa.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203" y="1206416"/>
            <a:ext cx="2714625" cy="1685925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2144" y="3991226"/>
            <a:ext cx="2314575" cy="1971675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4543" y="1475622"/>
            <a:ext cx="344805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4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898358" y="1997839"/>
            <a:ext cx="82456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latin typeface="ITCGaramondStd-Lt"/>
              </a:rPr>
              <a:t>Lasten kulttuurin ja lapsille suunnatun median tunteminen auttaa henkilöstöä </a:t>
            </a:r>
            <a:r>
              <a:rPr lang="fi-FI" dirty="0" smtClean="0">
                <a:latin typeface="ITCGaramondStd-Lt"/>
              </a:rPr>
              <a:t>ymmärtämään lasten </a:t>
            </a:r>
            <a:r>
              <a:rPr lang="fi-FI" dirty="0">
                <a:latin typeface="ITCGaramondStd-Lt"/>
              </a:rPr>
              <a:t>leikkejä. </a:t>
            </a:r>
            <a:endParaRPr lang="fi-FI" dirty="0" smtClean="0">
              <a:latin typeface="ITCGaramondStd-Lt"/>
            </a:endParaRPr>
          </a:p>
          <a:p>
            <a:endParaRPr lang="fi-FI" dirty="0">
              <a:latin typeface="ITCGaramondStd-Lt"/>
            </a:endParaRPr>
          </a:p>
          <a:p>
            <a:endParaRPr lang="fi-FI" dirty="0" smtClean="0">
              <a:latin typeface="ITCGaramondStd-Lt"/>
            </a:endParaRPr>
          </a:p>
          <a:p>
            <a:endParaRPr lang="fi-FI" dirty="0">
              <a:latin typeface="ITCGaramondStd-Lt"/>
            </a:endParaRPr>
          </a:p>
          <a:p>
            <a:r>
              <a:rPr lang="fi-FI" dirty="0" smtClean="0">
                <a:latin typeface="ITCGaramondStd-Lt"/>
              </a:rPr>
              <a:t>Myös </a:t>
            </a:r>
            <a:r>
              <a:rPr lang="fi-FI" dirty="0">
                <a:latin typeface="ITCGaramondStd-Lt"/>
              </a:rPr>
              <a:t>erilaiset pelit ja digitaaliset välineet tarjoavat niihin </a:t>
            </a:r>
            <a:r>
              <a:rPr lang="fi-FI" dirty="0" smtClean="0">
                <a:latin typeface="ITCGaramondStd-Lt"/>
              </a:rPr>
              <a:t>monenlaisia   mahdollisuuksia.</a:t>
            </a:r>
          </a:p>
          <a:p>
            <a:endParaRPr lang="fi-FI" dirty="0">
              <a:latin typeface="ITCGaramondStd-Lt"/>
            </a:endParaRPr>
          </a:p>
          <a:p>
            <a:endParaRPr lang="fi-FI" dirty="0" smtClean="0">
              <a:latin typeface="ITCGaramondStd-Lt"/>
            </a:endParaRPr>
          </a:p>
          <a:p>
            <a:endParaRPr lang="fi-FI" dirty="0">
              <a:latin typeface="ITCGaramondStd-Lt"/>
            </a:endParaRPr>
          </a:p>
          <a:p>
            <a:r>
              <a:rPr lang="fi-FI" dirty="0">
                <a:latin typeface="ITCGaramondStd-Lt"/>
              </a:rPr>
              <a:t>Leikkiin kannustavassa oppimisympäristössä myös aikuinen on oppija. </a:t>
            </a:r>
            <a:r>
              <a:rPr lang="fi-FI" dirty="0" smtClean="0">
                <a:latin typeface="ITCGaramondStd-Lt"/>
              </a:rPr>
              <a:t>Henkilöstö keskustelee </a:t>
            </a:r>
            <a:r>
              <a:rPr lang="fi-FI" dirty="0">
                <a:latin typeface="ITCGaramondStd-Lt"/>
              </a:rPr>
              <a:t>leikin merkityksestä ja lasten leikkeihin liittyvistä havainnoista </a:t>
            </a:r>
            <a:r>
              <a:rPr lang="fi-FI" dirty="0" smtClean="0">
                <a:latin typeface="ITCGaramondStd-Lt"/>
              </a:rPr>
              <a:t>huoltajien kanssa</a:t>
            </a:r>
            <a:r>
              <a:rPr lang="fi-FI" dirty="0">
                <a:latin typeface="ITCGaramondStd-Lt"/>
              </a:rPr>
              <a:t>. Tällä tavoin voidaan edistää leikkien jatkumista kotona tai varhaiskasvatuksessa</a:t>
            </a:r>
            <a:r>
              <a:rPr lang="fi-FI" dirty="0" smtClean="0">
                <a:latin typeface="ITCGaramondStd-Lt"/>
              </a:rPr>
              <a:t>.           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8949" y="3560094"/>
            <a:ext cx="2619375" cy="1743075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924" y="565985"/>
            <a:ext cx="2819400" cy="161925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881" y="19125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0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uorovärinen">
  <a:themeElements>
    <a:clrScheme name="Banded">
      <a:dk1>
        <a:srgbClr val="2C2C2C"/>
      </a:dk1>
      <a:lt1>
        <a:srgbClr val="FFFFFF"/>
      </a:lt1>
      <a:dk2>
        <a:srgbClr val="F56617"/>
      </a:dk2>
      <a:lt2>
        <a:srgbClr val="DDDDDD"/>
      </a:lt2>
      <a:accent1>
        <a:srgbClr val="FFC0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0"/>
      </a:accent6>
      <a:hlink>
        <a:srgbClr val="FF9933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TM03090430[[fn=Vaihtuvavärinen]]</Template>
  <TotalTime>68</TotalTime>
  <Words>454</Words>
  <Application>Microsoft Office PowerPoint</Application>
  <PresentationFormat>Laajakuva</PresentationFormat>
  <Paragraphs>105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Arial</vt:lpstr>
      <vt:lpstr>Corbel</vt:lpstr>
      <vt:lpstr>ITCGaramondStd-Lt</vt:lpstr>
      <vt:lpstr>Wingdings</vt:lpstr>
      <vt:lpstr>Vuorovärinen</vt:lpstr>
      <vt:lpstr>LEIKKI PEDAGOGISENA TOIMINTANA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Kouvola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LEIKKI PEDAGOGISENA TOIMINTANA</dc:title>
  <dc:creator>Paronen Johanna</dc:creator>
  <cp:lastModifiedBy>Paronen Johanna</cp:lastModifiedBy>
  <cp:revision>13</cp:revision>
  <dcterms:created xsi:type="dcterms:W3CDTF">2019-05-03T09:56:14Z</dcterms:created>
  <dcterms:modified xsi:type="dcterms:W3CDTF">2019-05-03T11:04:53Z</dcterms:modified>
</cp:coreProperties>
</file>