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3" r:id="rId4"/>
    <p:sldId id="257" r:id="rId5"/>
    <p:sldId id="264" r:id="rId6"/>
    <p:sldId id="258" r:id="rId7"/>
    <p:sldId id="265" r:id="rId8"/>
    <p:sldId id="266" r:id="rId9"/>
    <p:sldId id="259" r:id="rId10"/>
    <p:sldId id="261" r:id="rId11"/>
    <p:sldId id="273" r:id="rId12"/>
    <p:sldId id="268" r:id="rId13"/>
    <p:sldId id="269" r:id="rId14"/>
    <p:sldId id="276" r:id="rId15"/>
    <p:sldId id="270" r:id="rId16"/>
    <p:sldId id="271" r:id="rId17"/>
    <p:sldId id="274" r:id="rId18"/>
    <p:sldId id="267" r:id="rId19"/>
    <p:sldId id="26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253B9-70CF-2165-5B41-010863A6322C}" v="1728" dt="2022-09-21T19:01:51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TPmLA9JnU" TargetMode="External"/><Relationship Id="rId1" Type="http://schemas.openxmlformats.org/officeDocument/2006/relationships/hyperlink" Target="https://www.youtube.com/watch?v=sT1N8mlFy-w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TPmLA9JnU" TargetMode="External"/><Relationship Id="rId1" Type="http://schemas.openxmlformats.org/officeDocument/2006/relationships/hyperlink" Target="https://www.youtube.com/watch?v=sT1N8mlFy-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F0A84-18CB-4D12-AA5C-EC814DC547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53E052-017F-401D-9D6B-631616756A8F}">
      <dgm:prSet/>
      <dgm:spPr/>
      <dgm:t>
        <a:bodyPr/>
        <a:lstStyle/>
        <a:p>
          <a:r>
            <a:rPr lang="fi-FI"/>
            <a:t>Yhteistyötä tarvitaan varsinkin silloin, jos lapsella on tuen tarvetta ja tällöin yhteistyötahoja voi olla useitakin</a:t>
          </a:r>
          <a:endParaRPr lang="en-US"/>
        </a:p>
      </dgm:t>
    </dgm:pt>
    <dgm:pt modelId="{9E5198C0-1F86-427B-8B0F-1C19D9E39B01}" type="parTrans" cxnId="{6D728C4B-9AD9-47A1-A001-417D1C739BB0}">
      <dgm:prSet/>
      <dgm:spPr/>
      <dgm:t>
        <a:bodyPr/>
        <a:lstStyle/>
        <a:p>
          <a:endParaRPr lang="en-US"/>
        </a:p>
      </dgm:t>
    </dgm:pt>
    <dgm:pt modelId="{3E979E5E-8432-4C9A-90C2-CF081D555928}" type="sibTrans" cxnId="{6D728C4B-9AD9-47A1-A001-417D1C739BB0}">
      <dgm:prSet/>
      <dgm:spPr/>
      <dgm:t>
        <a:bodyPr/>
        <a:lstStyle/>
        <a:p>
          <a:endParaRPr lang="en-US"/>
        </a:p>
      </dgm:t>
    </dgm:pt>
    <dgm:pt modelId="{AF0011C8-3362-4C59-92B2-EE7FC5977FA9}">
      <dgm:prSet/>
      <dgm:spPr/>
      <dgm:t>
        <a:bodyPr/>
        <a:lstStyle/>
        <a:p>
          <a:r>
            <a:rPr lang="fi-FI"/>
            <a:t>Yhdistyy vanhempien ja ammattilaisten lasta koskevat tiedot ja kokemukset</a:t>
          </a:r>
          <a:endParaRPr lang="en-US"/>
        </a:p>
      </dgm:t>
    </dgm:pt>
    <dgm:pt modelId="{0FE22DFF-9BE6-4AF0-AF34-D1559DA88428}" type="parTrans" cxnId="{5DC21BF2-21D8-4650-89CD-511733FA1A67}">
      <dgm:prSet/>
      <dgm:spPr/>
      <dgm:t>
        <a:bodyPr/>
        <a:lstStyle/>
        <a:p>
          <a:endParaRPr lang="en-US"/>
        </a:p>
      </dgm:t>
    </dgm:pt>
    <dgm:pt modelId="{251D4BCB-C325-4C7F-8A63-053371BF01C2}" type="sibTrans" cxnId="{5DC21BF2-21D8-4650-89CD-511733FA1A67}">
      <dgm:prSet/>
      <dgm:spPr/>
      <dgm:t>
        <a:bodyPr/>
        <a:lstStyle/>
        <a:p>
          <a:endParaRPr lang="en-US"/>
        </a:p>
      </dgm:t>
    </dgm:pt>
    <dgm:pt modelId="{D9B87B69-29DD-45F5-928B-40B0F6674E94}">
      <dgm:prSet/>
      <dgm:spPr/>
      <dgm:t>
        <a:bodyPr/>
        <a:lstStyle/>
        <a:p>
          <a:r>
            <a:rPr lang="fi-FI"/>
            <a:t>Vanhemmilla on lastensa ensisijainen kasvatusoikeus ja -vastuu sekä oman lapsensa tuntemus ja henkilöstöllä ammatillinen tieto ja osaaminen sekä vastuu tasavertaisen kasvatusyhteistyön edellytysten luomisesta</a:t>
          </a:r>
          <a:endParaRPr lang="en-US"/>
        </a:p>
      </dgm:t>
    </dgm:pt>
    <dgm:pt modelId="{8FBEB67C-867B-41DC-B998-AE395CB3D15C}" type="parTrans" cxnId="{B4EFC0BF-F132-4BA9-A6F3-12980785F8FF}">
      <dgm:prSet/>
      <dgm:spPr/>
      <dgm:t>
        <a:bodyPr/>
        <a:lstStyle/>
        <a:p>
          <a:endParaRPr lang="en-US"/>
        </a:p>
      </dgm:t>
    </dgm:pt>
    <dgm:pt modelId="{E251044E-6781-4AE7-82CC-D27B50C439BE}" type="sibTrans" cxnId="{B4EFC0BF-F132-4BA9-A6F3-12980785F8FF}">
      <dgm:prSet/>
      <dgm:spPr/>
      <dgm:t>
        <a:bodyPr/>
        <a:lstStyle/>
        <a:p>
          <a:endParaRPr lang="en-US"/>
        </a:p>
      </dgm:t>
    </dgm:pt>
    <dgm:pt modelId="{9B873BBF-F476-4FC1-A7F5-B3F26FDD4036}" type="pres">
      <dgm:prSet presAssocID="{A36F0A84-18CB-4D12-AA5C-EC814DC547C8}" presName="linear" presStyleCnt="0">
        <dgm:presLayoutVars>
          <dgm:animLvl val="lvl"/>
          <dgm:resizeHandles val="exact"/>
        </dgm:presLayoutVars>
      </dgm:prSet>
      <dgm:spPr/>
    </dgm:pt>
    <dgm:pt modelId="{611BDDB2-0268-40C5-A8A3-75841FEDD9DD}" type="pres">
      <dgm:prSet presAssocID="{DE53E052-017F-401D-9D6B-631616756A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5CCCE6-EB83-4FB3-A9E9-13BA0E1AD35A}" type="pres">
      <dgm:prSet presAssocID="{3E979E5E-8432-4C9A-90C2-CF081D555928}" presName="spacer" presStyleCnt="0"/>
      <dgm:spPr/>
    </dgm:pt>
    <dgm:pt modelId="{27BC1EDB-EF8C-4166-8B91-3B7272496F82}" type="pres">
      <dgm:prSet presAssocID="{AF0011C8-3362-4C59-92B2-EE7FC5977F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98AAAE-4869-43A3-A7F8-DF4271A8886B}" type="pres">
      <dgm:prSet presAssocID="{251D4BCB-C325-4C7F-8A63-053371BF01C2}" presName="spacer" presStyleCnt="0"/>
      <dgm:spPr/>
    </dgm:pt>
    <dgm:pt modelId="{F38B3E18-FFC9-4F40-A144-7D44FEE630AB}" type="pres">
      <dgm:prSet presAssocID="{D9B87B69-29DD-45F5-928B-40B0F6674E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B02037-7E1C-4D2D-94AE-CFC9EC0126CB}" type="presOf" srcId="{D9B87B69-29DD-45F5-928B-40B0F6674E94}" destId="{F38B3E18-FFC9-4F40-A144-7D44FEE630AB}" srcOrd="0" destOrd="0" presId="urn:microsoft.com/office/officeart/2005/8/layout/vList2"/>
    <dgm:cxn modelId="{5094AF3B-9AF2-4B58-A21D-1C8BF723F7D7}" type="presOf" srcId="{AF0011C8-3362-4C59-92B2-EE7FC5977FA9}" destId="{27BC1EDB-EF8C-4166-8B91-3B7272496F82}" srcOrd="0" destOrd="0" presId="urn:microsoft.com/office/officeart/2005/8/layout/vList2"/>
    <dgm:cxn modelId="{B2B06D4A-6443-4CBA-90D4-BEFFAF6A9E88}" type="presOf" srcId="{DE53E052-017F-401D-9D6B-631616756A8F}" destId="{611BDDB2-0268-40C5-A8A3-75841FEDD9DD}" srcOrd="0" destOrd="0" presId="urn:microsoft.com/office/officeart/2005/8/layout/vList2"/>
    <dgm:cxn modelId="{6D728C4B-9AD9-47A1-A001-417D1C739BB0}" srcId="{A36F0A84-18CB-4D12-AA5C-EC814DC547C8}" destId="{DE53E052-017F-401D-9D6B-631616756A8F}" srcOrd="0" destOrd="0" parTransId="{9E5198C0-1F86-427B-8B0F-1C19D9E39B01}" sibTransId="{3E979E5E-8432-4C9A-90C2-CF081D555928}"/>
    <dgm:cxn modelId="{F1DF988C-D6BF-4AD9-8502-493C02BDE586}" type="presOf" srcId="{A36F0A84-18CB-4D12-AA5C-EC814DC547C8}" destId="{9B873BBF-F476-4FC1-A7F5-B3F26FDD4036}" srcOrd="0" destOrd="0" presId="urn:microsoft.com/office/officeart/2005/8/layout/vList2"/>
    <dgm:cxn modelId="{B4EFC0BF-F132-4BA9-A6F3-12980785F8FF}" srcId="{A36F0A84-18CB-4D12-AA5C-EC814DC547C8}" destId="{D9B87B69-29DD-45F5-928B-40B0F6674E94}" srcOrd="2" destOrd="0" parTransId="{8FBEB67C-867B-41DC-B998-AE395CB3D15C}" sibTransId="{E251044E-6781-4AE7-82CC-D27B50C439BE}"/>
    <dgm:cxn modelId="{5DC21BF2-21D8-4650-89CD-511733FA1A67}" srcId="{A36F0A84-18CB-4D12-AA5C-EC814DC547C8}" destId="{AF0011C8-3362-4C59-92B2-EE7FC5977FA9}" srcOrd="1" destOrd="0" parTransId="{0FE22DFF-9BE6-4AF0-AF34-D1559DA88428}" sibTransId="{251D4BCB-C325-4C7F-8A63-053371BF01C2}"/>
    <dgm:cxn modelId="{AC23BED6-8C6A-4C30-BB1D-D07F702970C9}" type="presParOf" srcId="{9B873BBF-F476-4FC1-A7F5-B3F26FDD4036}" destId="{611BDDB2-0268-40C5-A8A3-75841FEDD9DD}" srcOrd="0" destOrd="0" presId="urn:microsoft.com/office/officeart/2005/8/layout/vList2"/>
    <dgm:cxn modelId="{8130005F-1A00-4BCB-BE44-E2187533E375}" type="presParOf" srcId="{9B873BBF-F476-4FC1-A7F5-B3F26FDD4036}" destId="{505CCCE6-EB83-4FB3-A9E9-13BA0E1AD35A}" srcOrd="1" destOrd="0" presId="urn:microsoft.com/office/officeart/2005/8/layout/vList2"/>
    <dgm:cxn modelId="{3875DD1F-1362-4C86-8A09-D9108E19696D}" type="presParOf" srcId="{9B873BBF-F476-4FC1-A7F5-B3F26FDD4036}" destId="{27BC1EDB-EF8C-4166-8B91-3B7272496F82}" srcOrd="2" destOrd="0" presId="urn:microsoft.com/office/officeart/2005/8/layout/vList2"/>
    <dgm:cxn modelId="{6216973E-E725-4ABB-A5F2-9BE847991916}" type="presParOf" srcId="{9B873BBF-F476-4FC1-A7F5-B3F26FDD4036}" destId="{8C98AAAE-4869-43A3-A7F8-DF4271A8886B}" srcOrd="3" destOrd="0" presId="urn:microsoft.com/office/officeart/2005/8/layout/vList2"/>
    <dgm:cxn modelId="{81F3E41E-C0E6-4A9C-837B-92E55E624CE9}" type="presParOf" srcId="{9B873BBF-F476-4FC1-A7F5-B3F26FDD4036}" destId="{F38B3E18-FFC9-4F40-A144-7D44FEE630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9EA58-C495-48C3-8681-72361BC690D6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CA56D5-91A2-4591-95EB-5C28043E08A0}">
      <dgm:prSet/>
      <dgm:spPr/>
      <dgm:t>
        <a:bodyPr/>
        <a:lstStyle/>
        <a:p>
          <a:r>
            <a:rPr lang="fi-FI">
              <a:hlinkClick xmlns:r="http://schemas.openxmlformats.org/officeDocument/2006/relationships" r:id="rId1"/>
            </a:rPr>
            <a:t>Miten vanhempien kannattaisi olla mukana päiväkodissa? - YouTube</a:t>
          </a:r>
          <a:endParaRPr lang="en-US"/>
        </a:p>
      </dgm:t>
    </dgm:pt>
    <dgm:pt modelId="{CE3E4753-3954-474D-8275-15AE14F38F1F}" type="parTrans" cxnId="{9B3E9561-F857-4A61-A811-A2AE3C5FBCAF}">
      <dgm:prSet/>
      <dgm:spPr/>
      <dgm:t>
        <a:bodyPr/>
        <a:lstStyle/>
        <a:p>
          <a:endParaRPr lang="en-US"/>
        </a:p>
      </dgm:t>
    </dgm:pt>
    <dgm:pt modelId="{6F5F0440-7C63-4F71-A08F-1C1C773064A0}" type="sibTrans" cxnId="{9B3E9561-F857-4A61-A811-A2AE3C5FBCAF}">
      <dgm:prSet/>
      <dgm:spPr/>
      <dgm:t>
        <a:bodyPr/>
        <a:lstStyle/>
        <a:p>
          <a:endParaRPr lang="en-US"/>
        </a:p>
      </dgm:t>
    </dgm:pt>
    <dgm:pt modelId="{C48B16EB-99DD-462A-A151-3701B90A1DD3}">
      <dgm:prSet/>
      <dgm:spPr/>
      <dgm:t>
        <a:bodyPr/>
        <a:lstStyle/>
        <a:p>
          <a:r>
            <a:rPr lang="fi-FI">
              <a:hlinkClick xmlns:r="http://schemas.openxmlformats.org/officeDocument/2006/relationships" r:id="rId2"/>
            </a:rPr>
            <a:t>Päiväkodilla - Siskonpeti - Kasvatuspuntari – YouTube</a:t>
          </a:r>
          <a:endParaRPr lang="en-US"/>
        </a:p>
      </dgm:t>
    </dgm:pt>
    <dgm:pt modelId="{27C39A9E-1F7D-4E3B-BC59-56710EBFDD78}" type="parTrans" cxnId="{E6368BB1-2D4D-443E-8CB7-D46CD9F51269}">
      <dgm:prSet/>
      <dgm:spPr/>
      <dgm:t>
        <a:bodyPr/>
        <a:lstStyle/>
        <a:p>
          <a:endParaRPr lang="en-US"/>
        </a:p>
      </dgm:t>
    </dgm:pt>
    <dgm:pt modelId="{9A892B36-0C2F-4D86-937A-AB3D05764A3F}" type="sibTrans" cxnId="{E6368BB1-2D4D-443E-8CB7-D46CD9F51269}">
      <dgm:prSet/>
      <dgm:spPr/>
      <dgm:t>
        <a:bodyPr/>
        <a:lstStyle/>
        <a:p>
          <a:endParaRPr lang="en-US"/>
        </a:p>
      </dgm:t>
    </dgm:pt>
    <dgm:pt modelId="{B658A1F9-77FC-4D65-BF51-08EDA08580EB}" type="pres">
      <dgm:prSet presAssocID="{9D99EA58-C495-48C3-8681-72361BC690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2BC3B1-A187-45F3-8049-1DD2E10652B0}" type="pres">
      <dgm:prSet presAssocID="{12CA56D5-91A2-4591-95EB-5C28043E08A0}" presName="hierRoot1" presStyleCnt="0"/>
      <dgm:spPr/>
    </dgm:pt>
    <dgm:pt modelId="{A8346C3A-D7D7-41C8-BD8A-BB294879004E}" type="pres">
      <dgm:prSet presAssocID="{12CA56D5-91A2-4591-95EB-5C28043E08A0}" presName="composite" presStyleCnt="0"/>
      <dgm:spPr/>
    </dgm:pt>
    <dgm:pt modelId="{7C7CDB9E-BF3C-4A63-8FDD-ADA4A3FBD8E6}" type="pres">
      <dgm:prSet presAssocID="{12CA56D5-91A2-4591-95EB-5C28043E08A0}" presName="background" presStyleLbl="node0" presStyleIdx="0" presStyleCnt="2"/>
      <dgm:spPr/>
    </dgm:pt>
    <dgm:pt modelId="{4823C4D8-7F62-4C40-A6A1-60C99964B628}" type="pres">
      <dgm:prSet presAssocID="{12CA56D5-91A2-4591-95EB-5C28043E08A0}" presName="text" presStyleLbl="fgAcc0" presStyleIdx="0" presStyleCnt="2">
        <dgm:presLayoutVars>
          <dgm:chPref val="3"/>
        </dgm:presLayoutVars>
      </dgm:prSet>
      <dgm:spPr/>
    </dgm:pt>
    <dgm:pt modelId="{1C30AE15-4469-4D5E-81D0-A3E661F4C258}" type="pres">
      <dgm:prSet presAssocID="{12CA56D5-91A2-4591-95EB-5C28043E08A0}" presName="hierChild2" presStyleCnt="0"/>
      <dgm:spPr/>
    </dgm:pt>
    <dgm:pt modelId="{F9BCCB0C-FE9F-4695-832D-AD75E86BAFB1}" type="pres">
      <dgm:prSet presAssocID="{C48B16EB-99DD-462A-A151-3701B90A1DD3}" presName="hierRoot1" presStyleCnt="0"/>
      <dgm:spPr/>
    </dgm:pt>
    <dgm:pt modelId="{AB491205-0949-4080-B2C3-EC00421FD5FB}" type="pres">
      <dgm:prSet presAssocID="{C48B16EB-99DD-462A-A151-3701B90A1DD3}" presName="composite" presStyleCnt="0"/>
      <dgm:spPr/>
    </dgm:pt>
    <dgm:pt modelId="{1ED01FAF-AF9A-4E92-A33D-B767247BDABD}" type="pres">
      <dgm:prSet presAssocID="{C48B16EB-99DD-462A-A151-3701B90A1DD3}" presName="background" presStyleLbl="node0" presStyleIdx="1" presStyleCnt="2"/>
      <dgm:spPr/>
    </dgm:pt>
    <dgm:pt modelId="{69418197-BB8C-4E6C-9E14-A8A72643117A}" type="pres">
      <dgm:prSet presAssocID="{C48B16EB-99DD-462A-A151-3701B90A1DD3}" presName="text" presStyleLbl="fgAcc0" presStyleIdx="1" presStyleCnt="2">
        <dgm:presLayoutVars>
          <dgm:chPref val="3"/>
        </dgm:presLayoutVars>
      </dgm:prSet>
      <dgm:spPr/>
    </dgm:pt>
    <dgm:pt modelId="{B190F879-13AC-4446-9DD1-F7D111FC9F86}" type="pres">
      <dgm:prSet presAssocID="{C48B16EB-99DD-462A-A151-3701B90A1DD3}" presName="hierChild2" presStyleCnt="0"/>
      <dgm:spPr/>
    </dgm:pt>
  </dgm:ptLst>
  <dgm:cxnLst>
    <dgm:cxn modelId="{6C87FA3B-14B2-4FF2-9A7E-36E3C8BC689B}" type="presOf" srcId="{9D99EA58-C495-48C3-8681-72361BC690D6}" destId="{B658A1F9-77FC-4D65-BF51-08EDA08580EB}" srcOrd="0" destOrd="0" presId="urn:microsoft.com/office/officeart/2005/8/layout/hierarchy1"/>
    <dgm:cxn modelId="{9B3E9561-F857-4A61-A811-A2AE3C5FBCAF}" srcId="{9D99EA58-C495-48C3-8681-72361BC690D6}" destId="{12CA56D5-91A2-4591-95EB-5C28043E08A0}" srcOrd="0" destOrd="0" parTransId="{CE3E4753-3954-474D-8275-15AE14F38F1F}" sibTransId="{6F5F0440-7C63-4F71-A08F-1C1C773064A0}"/>
    <dgm:cxn modelId="{12880150-0F28-4BC5-80A6-2B92781AF2FC}" type="presOf" srcId="{12CA56D5-91A2-4591-95EB-5C28043E08A0}" destId="{4823C4D8-7F62-4C40-A6A1-60C99964B628}" srcOrd="0" destOrd="0" presId="urn:microsoft.com/office/officeart/2005/8/layout/hierarchy1"/>
    <dgm:cxn modelId="{60CCA880-EEFE-49B1-97D9-11DB0F5449DD}" type="presOf" srcId="{C48B16EB-99DD-462A-A151-3701B90A1DD3}" destId="{69418197-BB8C-4E6C-9E14-A8A72643117A}" srcOrd="0" destOrd="0" presId="urn:microsoft.com/office/officeart/2005/8/layout/hierarchy1"/>
    <dgm:cxn modelId="{E6368BB1-2D4D-443E-8CB7-D46CD9F51269}" srcId="{9D99EA58-C495-48C3-8681-72361BC690D6}" destId="{C48B16EB-99DD-462A-A151-3701B90A1DD3}" srcOrd="1" destOrd="0" parTransId="{27C39A9E-1F7D-4E3B-BC59-56710EBFDD78}" sibTransId="{9A892B36-0C2F-4D86-937A-AB3D05764A3F}"/>
    <dgm:cxn modelId="{07E5AC83-AA5E-4D29-B1E1-09E845F7B673}" type="presParOf" srcId="{B658A1F9-77FC-4D65-BF51-08EDA08580EB}" destId="{132BC3B1-A187-45F3-8049-1DD2E10652B0}" srcOrd="0" destOrd="0" presId="urn:microsoft.com/office/officeart/2005/8/layout/hierarchy1"/>
    <dgm:cxn modelId="{DA4E405C-03F2-4F13-ABBE-A5A15CC90C79}" type="presParOf" srcId="{132BC3B1-A187-45F3-8049-1DD2E10652B0}" destId="{A8346C3A-D7D7-41C8-BD8A-BB294879004E}" srcOrd="0" destOrd="0" presId="urn:microsoft.com/office/officeart/2005/8/layout/hierarchy1"/>
    <dgm:cxn modelId="{45F5AFA1-A176-4A0D-9674-5EDCAB15BB27}" type="presParOf" srcId="{A8346C3A-D7D7-41C8-BD8A-BB294879004E}" destId="{7C7CDB9E-BF3C-4A63-8FDD-ADA4A3FBD8E6}" srcOrd="0" destOrd="0" presId="urn:microsoft.com/office/officeart/2005/8/layout/hierarchy1"/>
    <dgm:cxn modelId="{7AE67178-5E1D-497D-9137-1A06286FB4BD}" type="presParOf" srcId="{A8346C3A-D7D7-41C8-BD8A-BB294879004E}" destId="{4823C4D8-7F62-4C40-A6A1-60C99964B628}" srcOrd="1" destOrd="0" presId="urn:microsoft.com/office/officeart/2005/8/layout/hierarchy1"/>
    <dgm:cxn modelId="{A281A492-B73E-40DE-AC4D-4FD60709CCF6}" type="presParOf" srcId="{132BC3B1-A187-45F3-8049-1DD2E10652B0}" destId="{1C30AE15-4469-4D5E-81D0-A3E661F4C258}" srcOrd="1" destOrd="0" presId="urn:microsoft.com/office/officeart/2005/8/layout/hierarchy1"/>
    <dgm:cxn modelId="{DB0A68C1-BB16-4B7C-A7EC-4347E316DD80}" type="presParOf" srcId="{B658A1F9-77FC-4D65-BF51-08EDA08580EB}" destId="{F9BCCB0C-FE9F-4695-832D-AD75E86BAFB1}" srcOrd="1" destOrd="0" presId="urn:microsoft.com/office/officeart/2005/8/layout/hierarchy1"/>
    <dgm:cxn modelId="{FDE86E8B-7323-49BB-82A6-85C6E5BCDBB9}" type="presParOf" srcId="{F9BCCB0C-FE9F-4695-832D-AD75E86BAFB1}" destId="{AB491205-0949-4080-B2C3-EC00421FD5FB}" srcOrd="0" destOrd="0" presId="urn:microsoft.com/office/officeart/2005/8/layout/hierarchy1"/>
    <dgm:cxn modelId="{446D5D1F-3AF7-4209-9691-C55B246390C4}" type="presParOf" srcId="{AB491205-0949-4080-B2C3-EC00421FD5FB}" destId="{1ED01FAF-AF9A-4E92-A33D-B767247BDABD}" srcOrd="0" destOrd="0" presId="urn:microsoft.com/office/officeart/2005/8/layout/hierarchy1"/>
    <dgm:cxn modelId="{5B194A56-6659-43EC-AB49-5EA32DD0E205}" type="presParOf" srcId="{AB491205-0949-4080-B2C3-EC00421FD5FB}" destId="{69418197-BB8C-4E6C-9E14-A8A72643117A}" srcOrd="1" destOrd="0" presId="urn:microsoft.com/office/officeart/2005/8/layout/hierarchy1"/>
    <dgm:cxn modelId="{C902C20B-8F1D-4290-AB59-DD98878A24F2}" type="presParOf" srcId="{F9BCCB0C-FE9F-4695-832D-AD75E86BAFB1}" destId="{B190F879-13AC-4446-9DD1-F7D111FC9F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DDB2-0268-40C5-A8A3-75841FEDD9DD}">
      <dsp:nvSpPr>
        <dsp:cNvPr id="0" name=""/>
        <dsp:cNvSpPr/>
      </dsp:nvSpPr>
      <dsp:spPr>
        <a:xfrm>
          <a:off x="0" y="275212"/>
          <a:ext cx="8915400" cy="1039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Yhteistyötä tarvitaan varsinkin silloin, jos lapsella on tuen tarvetta ja tällöin yhteistyötahoja voi olla useitakin</a:t>
          </a:r>
          <a:endParaRPr lang="en-US" sz="1900" kern="1200"/>
        </a:p>
      </dsp:txBody>
      <dsp:txXfrm>
        <a:off x="50732" y="325944"/>
        <a:ext cx="8813936" cy="937788"/>
      </dsp:txXfrm>
    </dsp:sp>
    <dsp:sp modelId="{27BC1EDB-EF8C-4166-8B91-3B7272496F82}">
      <dsp:nvSpPr>
        <dsp:cNvPr id="0" name=""/>
        <dsp:cNvSpPr/>
      </dsp:nvSpPr>
      <dsp:spPr>
        <a:xfrm>
          <a:off x="0" y="1369184"/>
          <a:ext cx="8915400" cy="1039252"/>
        </a:xfrm>
        <a:prstGeom prst="round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Yhdistyy vanhempien ja ammattilaisten lasta koskevat tiedot ja kokemukset</a:t>
          </a:r>
          <a:endParaRPr lang="en-US" sz="1900" kern="1200"/>
        </a:p>
      </dsp:txBody>
      <dsp:txXfrm>
        <a:off x="50732" y="1419916"/>
        <a:ext cx="8813936" cy="937788"/>
      </dsp:txXfrm>
    </dsp:sp>
    <dsp:sp modelId="{F38B3E18-FFC9-4F40-A144-7D44FEE630AB}">
      <dsp:nvSpPr>
        <dsp:cNvPr id="0" name=""/>
        <dsp:cNvSpPr/>
      </dsp:nvSpPr>
      <dsp:spPr>
        <a:xfrm>
          <a:off x="0" y="2463157"/>
          <a:ext cx="8915400" cy="1039252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Vanhemmilla on lastensa ensisijainen kasvatusoikeus ja -vastuu sekä oman lapsensa tuntemus ja henkilöstöllä ammatillinen tieto ja osaaminen sekä vastuu tasavertaisen kasvatusyhteistyön edellytysten luomisesta</a:t>
          </a:r>
          <a:endParaRPr lang="en-US" sz="1900" kern="1200"/>
        </a:p>
      </dsp:txBody>
      <dsp:txXfrm>
        <a:off x="50732" y="2513889"/>
        <a:ext cx="8813936" cy="93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CDB9E-BF3C-4A63-8FDD-ADA4A3FBD8E6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3C4D8-7F62-4C40-A6A1-60C99964B628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>
              <a:hlinkClick xmlns:r="http://schemas.openxmlformats.org/officeDocument/2006/relationships" r:id="rId1"/>
            </a:rPr>
            <a:t>Miten vanhempien kannattaisi olla mukana päiväkodissa? - YouTube</a:t>
          </a:r>
          <a:endParaRPr lang="en-US" sz="3000" kern="1200"/>
        </a:p>
      </dsp:txBody>
      <dsp:txXfrm>
        <a:off x="988134" y="497231"/>
        <a:ext cx="3848361" cy="2389442"/>
      </dsp:txXfrm>
    </dsp:sp>
    <dsp:sp modelId="{1ED01FAF-AF9A-4E92-A33D-B767247BDABD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18197-BB8C-4E6C-9E14-A8A72643117A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>
              <a:hlinkClick xmlns:r="http://schemas.openxmlformats.org/officeDocument/2006/relationships" r:id="rId2"/>
            </a:rPr>
            <a:t>Päiväkodilla - Siskonpeti - Kasvatuspuntari – YouTube</a:t>
          </a:r>
          <a:endParaRPr lang="en-US" sz="3000" kern="1200"/>
        </a:p>
      </dsp:txBody>
      <dsp:txXfrm>
        <a:off x="5873405" y="497231"/>
        <a:ext cx="3848361" cy="238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eus.fi/bitstream/handle/10024/143534/Vinkkivihko%20vanhempien%20osallisuus%20varhaiskasvatuksessa.pdf?sequence=1&amp;isAllowed=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uvokasperhe.fi/ammattilaiset/perheiden-kanssa-tehtava-yhteistyo/" TargetMode="External"/><Relationship Id="rId2" Type="http://schemas.openxmlformats.org/officeDocument/2006/relationships/hyperlink" Target="https://www.youtube.com/watch?v=7oDn-KlFz4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fi-FI"/>
              <a:t>Kasvatusyhteistyö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fi-FI" err="1"/>
              <a:t>Perto</a:t>
            </a:r>
            <a:r>
              <a:rPr lang="fi-FI"/>
              <a:t> / Jenni Paukkuri</a:t>
            </a:r>
          </a:p>
          <a:p>
            <a:r>
              <a:rPr lang="fi-FI"/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89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fi-FI"/>
              <a:t>Olennaista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34606-2B10-BEF8-142B-188A23284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48" r="33138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b="1"/>
              <a:t>Positiivinen asenne</a:t>
            </a:r>
            <a:endParaRPr lang="fi-FI"/>
          </a:p>
          <a:p>
            <a:pPr>
              <a:lnSpc>
                <a:spcPct val="90000"/>
              </a:lnSpc>
            </a:pPr>
            <a:r>
              <a:rPr lang="fi-FI" b="1"/>
              <a:t>Läsnäolo</a:t>
            </a:r>
          </a:p>
          <a:p>
            <a:pPr>
              <a:lnSpc>
                <a:spcPct val="90000"/>
              </a:lnSpc>
            </a:pPr>
            <a:r>
              <a:rPr lang="fi-FI" b="1"/>
              <a:t> Usko lapseen ja mahdollisuuksien näkeminen</a:t>
            </a:r>
            <a:endParaRPr lang="fi-FI"/>
          </a:p>
          <a:p>
            <a:pPr>
              <a:lnSpc>
                <a:spcPct val="90000"/>
              </a:lnSpc>
            </a:pPr>
            <a:r>
              <a:rPr lang="fi-FI" b="1"/>
              <a:t>Lapsen arvokkuus sellaisena kuin on</a:t>
            </a:r>
            <a:endParaRPr lang="fi-FI"/>
          </a:p>
          <a:p>
            <a:pPr>
              <a:lnSpc>
                <a:spcPct val="90000"/>
              </a:lnSpc>
            </a:pPr>
            <a:r>
              <a:rPr lang="fi-FI" b="1"/>
              <a:t>Realistinen ja rehellinen kuvaus miten lapsi toimii ja pärjää päiväkodissa (tuen merkitys)</a:t>
            </a:r>
            <a:endParaRPr lang="fi-FI"/>
          </a:p>
          <a:p>
            <a:pPr marL="0" indent="0">
              <a:lnSpc>
                <a:spcPct val="90000"/>
              </a:lnSpc>
              <a:buNone/>
            </a:pPr>
            <a:endParaRPr lang="fi-FI"/>
          </a:p>
          <a:p>
            <a:pPr marL="0" indent="0">
              <a:lnSpc>
                <a:spcPct val="90000"/>
              </a:lnSpc>
              <a:buNone/>
            </a:pPr>
            <a:r>
              <a:rPr lang="fi-FI" b="1" i="1"/>
              <a:t>Parhaimmillaan luottamuksellisia keskusteluja, jossa jaetaan tunteita ja kokemuksia</a:t>
            </a:r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  <a:p>
            <a:pPr>
              <a:lnSpc>
                <a:spcPct val="90000"/>
              </a:lnSpc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13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9CC1-53C8-E9F9-6285-F6750259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Palauta</a:t>
            </a:r>
            <a:r>
              <a:rPr lang="en-US"/>
              <a:t> </a:t>
            </a:r>
            <a:r>
              <a:rPr lang="en-US" err="1"/>
              <a:t>mieleesi</a:t>
            </a:r>
            <a:r>
              <a:rPr lang="en-US"/>
              <a:t> </a:t>
            </a:r>
            <a:r>
              <a:rPr lang="en-US" err="1"/>
              <a:t>yksi</a:t>
            </a:r>
            <a:r>
              <a:rPr lang="en-US"/>
              <a:t> </a:t>
            </a:r>
            <a:r>
              <a:rPr lang="en-US" err="1"/>
              <a:t>onnistunut</a:t>
            </a:r>
            <a:r>
              <a:rPr lang="en-US"/>
              <a:t> ja </a:t>
            </a:r>
            <a:r>
              <a:rPr lang="en-US" err="1"/>
              <a:t>yksi</a:t>
            </a:r>
            <a:r>
              <a:rPr lang="en-US"/>
              <a:t> </a:t>
            </a:r>
            <a:r>
              <a:rPr lang="en-US" err="1"/>
              <a:t>vähemmän</a:t>
            </a:r>
            <a:r>
              <a:rPr lang="en-US"/>
              <a:t> </a:t>
            </a:r>
            <a:r>
              <a:rPr lang="en-US" err="1"/>
              <a:t>onnistunut</a:t>
            </a:r>
            <a:r>
              <a:rPr lang="en-US"/>
              <a:t> </a:t>
            </a:r>
            <a:r>
              <a:rPr lang="en-US" err="1"/>
              <a:t>kohtaaminen</a:t>
            </a:r>
            <a:r>
              <a:rPr lang="en-US"/>
              <a:t> </a:t>
            </a:r>
            <a:r>
              <a:rPr lang="en-US" err="1"/>
              <a:t>vanhempien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0A182-696E-E7CF-44EB-4CC2E7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068098"/>
          </a:xfrm>
        </p:spPr>
        <p:txBody>
          <a:bodyPr>
            <a:normAutofit lnSpcReduction="10000"/>
          </a:bodyPr>
          <a:lstStyle/>
          <a:p>
            <a:r>
              <a:rPr lang="en-US" err="1"/>
              <a:t>Mikä</a:t>
            </a:r>
            <a:r>
              <a:rPr lang="en-US"/>
              <a:t> </a:t>
            </a:r>
            <a:r>
              <a:rPr lang="en-US" err="1"/>
              <a:t>vaikutti</a:t>
            </a:r>
            <a:r>
              <a:rPr lang="en-US"/>
              <a:t> </a:t>
            </a:r>
            <a:r>
              <a:rPr lang="en-US" err="1"/>
              <a:t>tilanteeseen</a:t>
            </a:r>
            <a:r>
              <a:rPr lang="en-US"/>
              <a:t>?</a:t>
            </a:r>
          </a:p>
          <a:p>
            <a:r>
              <a:rPr lang="en-US"/>
              <a:t>- </a:t>
            </a:r>
            <a:r>
              <a:rPr lang="en-US" err="1"/>
              <a:t>oma</a:t>
            </a:r>
            <a:r>
              <a:rPr lang="en-US"/>
              <a:t> </a:t>
            </a:r>
            <a:r>
              <a:rPr lang="en-US" err="1"/>
              <a:t>olotila</a:t>
            </a:r>
            <a:r>
              <a:rPr lang="en-US"/>
              <a:t> (</a:t>
            </a:r>
            <a:r>
              <a:rPr lang="en-US" err="1"/>
              <a:t>vireys</a:t>
            </a:r>
            <a:r>
              <a:rPr lang="en-US"/>
              <a:t>, </a:t>
            </a:r>
            <a:r>
              <a:rPr lang="en-US" err="1"/>
              <a:t>elämäntilanne</a:t>
            </a:r>
            <a:r>
              <a:rPr lang="en-US"/>
              <a:t> </a:t>
            </a:r>
            <a:r>
              <a:rPr lang="en-US" err="1"/>
              <a:t>tms</a:t>
            </a:r>
            <a:r>
              <a:rPr lang="en-US"/>
              <a:t>..</a:t>
            </a:r>
          </a:p>
          <a:p>
            <a:r>
              <a:rPr lang="en-US"/>
              <a:t>- </a:t>
            </a:r>
            <a:r>
              <a:rPr lang="en-US" err="1"/>
              <a:t>oman</a:t>
            </a:r>
            <a:r>
              <a:rPr lang="en-US"/>
              <a:t> </a:t>
            </a:r>
            <a:r>
              <a:rPr lang="en-US" err="1"/>
              <a:t>vuorovaikutuksen</a:t>
            </a:r>
            <a:r>
              <a:rPr lang="en-US"/>
              <a:t> </a:t>
            </a:r>
            <a:r>
              <a:rPr lang="en-US" err="1"/>
              <a:t>laatu</a:t>
            </a:r>
          </a:p>
          <a:p>
            <a:r>
              <a:rPr lang="en-US"/>
              <a:t>- </a:t>
            </a:r>
            <a:r>
              <a:rPr lang="en-US" err="1"/>
              <a:t>historia</a:t>
            </a:r>
            <a:r>
              <a:rPr lang="en-US"/>
              <a:t> </a:t>
            </a:r>
            <a:r>
              <a:rPr lang="en-US" err="1"/>
              <a:t>kyseisen</a:t>
            </a:r>
            <a:r>
              <a:rPr lang="en-US"/>
              <a:t> </a:t>
            </a:r>
            <a:r>
              <a:rPr lang="en-US" err="1"/>
              <a:t>perheen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 (</a:t>
            </a:r>
            <a:r>
              <a:rPr lang="en-US" err="1"/>
              <a:t>vanhemmat</a:t>
            </a:r>
            <a:r>
              <a:rPr lang="en-US"/>
              <a:t> ja/tai </a:t>
            </a:r>
            <a:r>
              <a:rPr lang="en-US" err="1"/>
              <a:t>lapsi</a:t>
            </a:r>
            <a:r>
              <a:rPr lang="en-US"/>
              <a:t>)</a:t>
            </a:r>
          </a:p>
          <a:p>
            <a:r>
              <a:rPr lang="en-US"/>
              <a:t>- </a:t>
            </a:r>
            <a:r>
              <a:rPr lang="en-US" err="1"/>
              <a:t>tapaamiselle</a:t>
            </a:r>
            <a:r>
              <a:rPr lang="en-US"/>
              <a:t> </a:t>
            </a:r>
            <a:r>
              <a:rPr lang="en-US" err="1"/>
              <a:t>asetetut</a:t>
            </a:r>
            <a:r>
              <a:rPr lang="en-US"/>
              <a:t> </a:t>
            </a:r>
            <a:r>
              <a:rPr lang="en-US" err="1"/>
              <a:t>tavoitteet</a:t>
            </a:r>
          </a:p>
        </p:txBody>
      </p:sp>
    </p:spTree>
    <p:extLst>
      <p:ext uri="{BB962C8B-B14F-4D97-AF65-F5344CB8AC3E}">
        <p14:creationId xmlns:p14="http://schemas.microsoft.com/office/powerpoint/2010/main" val="2515394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E285B888-4968-261D-DB31-05A22E08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fi-FI" sz="3300"/>
              <a:t>Miksi vanhempien osallisuus on tärkeää?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Kahden aikuisille ja lasten yläreunassa kunkin muun">
            <a:extLst>
              <a:ext uri="{FF2B5EF4-FFF2-40B4-BE49-F238E27FC236}">
                <a16:creationId xmlns:a16="http://schemas.microsoft.com/office/drawing/2014/main" id="{E153C70E-C5CC-14FF-6BD8-D430C3B31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0" r="23665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6880D9-7AF0-9ADB-C9D9-585C6145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fi-FI"/>
              <a:t>Vanhempien osallisuus tukee lasten osallisuutta ja kokonaisvaltaista hyvinvointia</a:t>
            </a:r>
          </a:p>
          <a:p>
            <a:r>
              <a:rPr lang="fi-FI"/>
              <a:t>Vanhempien asiantuntijuutta tarvitaan, jotta lapsen arkea ja yksilöllisiä piirteitä ymmärretään paremmin</a:t>
            </a:r>
          </a:p>
          <a:p>
            <a:r>
              <a:rPr lang="fi-FI"/>
              <a:t>Vain yhteistyön avulla lapsi voidaan nähdä ”kokonaisena”</a:t>
            </a:r>
          </a:p>
        </p:txBody>
      </p:sp>
    </p:spTree>
    <p:extLst>
      <p:ext uri="{BB962C8B-B14F-4D97-AF65-F5344CB8AC3E}">
        <p14:creationId xmlns:p14="http://schemas.microsoft.com/office/powerpoint/2010/main" val="386179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86BBB31-1CF6-5AA1-971A-CE10AE68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fi-FI"/>
              <a:t>Vanhempien osallisuus arjessa supistuu herkästi: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Käsi piirros kuva lajiteltu jälki ruuat ja juomat">
            <a:extLst>
              <a:ext uri="{FF2B5EF4-FFF2-40B4-BE49-F238E27FC236}">
                <a16:creationId xmlns:a16="http://schemas.microsoft.com/office/drawing/2014/main" id="{EAD8C255-5FD7-5D5F-4B93-E5B123F9A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7" r="37589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4BF51D-BDAE-4506-06CA-5DA2AC9C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fi-FI"/>
              <a:t>Vienti- ja hakutilanteisiin: keskustelun pääpaino perushoidossa (ruokailu, päiväunet)</a:t>
            </a:r>
          </a:p>
          <a:p>
            <a:r>
              <a:rPr lang="fi-FI"/>
              <a:t>Lapsen vasukeskusteluihin: keskustelua ohjaa lapsivasun runko ja varhaiskasvattajien asiantuntijuus</a:t>
            </a:r>
          </a:p>
          <a:p>
            <a:pPr marL="0" indent="0">
              <a:buNone/>
            </a:pPr>
            <a:r>
              <a:rPr lang="fi-FI"/>
              <a:t>( Liisa Ahonen, Kasvatusyhteistyö-koulutus)</a:t>
            </a:r>
          </a:p>
        </p:txBody>
      </p:sp>
    </p:spTree>
    <p:extLst>
      <p:ext uri="{BB962C8B-B14F-4D97-AF65-F5344CB8AC3E}">
        <p14:creationId xmlns:p14="http://schemas.microsoft.com/office/powerpoint/2010/main" val="121218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EAC5F4-C8F1-0789-D951-E391BB59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dirty="0" err="1"/>
              <a:t>Osallisuutta</a:t>
            </a:r>
            <a:r>
              <a:rPr lang="en-US" dirty="0"/>
              <a:t> </a:t>
            </a:r>
            <a:r>
              <a:rPr lang="en-US" dirty="0" err="1"/>
              <a:t>tukeva</a:t>
            </a:r>
            <a:r>
              <a:rPr lang="en-US" dirty="0"/>
              <a:t> </a:t>
            </a:r>
            <a:r>
              <a:rPr lang="en-US" dirty="0" err="1"/>
              <a:t>yhteistyö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Käsi kädessä kunkin muun">
            <a:extLst>
              <a:ext uri="{FF2B5EF4-FFF2-40B4-BE49-F238E27FC236}">
                <a16:creationId xmlns:a16="http://schemas.microsoft.com/office/drawing/2014/main" id="{B1DE4AE5-77A0-EDBD-6920-EBC59A6B6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6" r="36833" b="-3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AF8F-D6D6-9DC9-C834-B630468E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Vastavuoroisuus</a:t>
            </a:r>
          </a:p>
          <a:p>
            <a:r>
              <a:rPr lang="en-US" dirty="0" err="1"/>
              <a:t>Molemminpuolinen</a:t>
            </a:r>
            <a:r>
              <a:rPr lang="en-US" dirty="0"/>
              <a:t> </a:t>
            </a:r>
            <a:r>
              <a:rPr lang="en-US" dirty="0" err="1"/>
              <a:t>arvostava</a:t>
            </a:r>
            <a:r>
              <a:rPr lang="en-US" dirty="0"/>
              <a:t> </a:t>
            </a:r>
            <a:r>
              <a:rPr lang="en-US" dirty="0" err="1"/>
              <a:t>suhtautuminen</a:t>
            </a:r>
          </a:p>
          <a:p>
            <a:r>
              <a:rPr lang="en-US" dirty="0" err="1"/>
              <a:t>Sensitiivisyys</a:t>
            </a:r>
            <a:r>
              <a:rPr lang="en-US" dirty="0"/>
              <a:t> – </a:t>
            </a:r>
            <a:r>
              <a:rPr lang="en-US" dirty="0" err="1"/>
              <a:t>lasta</a:t>
            </a:r>
            <a:r>
              <a:rPr lang="en-US" dirty="0"/>
              <a:t> ja </a:t>
            </a:r>
            <a:r>
              <a:rPr lang="en-US" dirty="0" err="1"/>
              <a:t>perhettä</a:t>
            </a:r>
            <a:r>
              <a:rPr lang="en-US" dirty="0"/>
              <a:t> </a:t>
            </a:r>
            <a:r>
              <a:rPr lang="en-US" dirty="0" err="1"/>
              <a:t>arvostava</a:t>
            </a:r>
            <a:r>
              <a:rPr lang="en-US" dirty="0"/>
              <a:t> </a:t>
            </a:r>
            <a:r>
              <a:rPr lang="en-US" dirty="0" err="1"/>
              <a:t>puhe</a:t>
            </a:r>
          </a:p>
          <a:p>
            <a:r>
              <a:rPr lang="en-US" dirty="0" err="1"/>
              <a:t>Hyvän</a:t>
            </a:r>
            <a:r>
              <a:rPr lang="en-US" dirty="0"/>
              <a:t> </a:t>
            </a:r>
            <a:r>
              <a:rPr lang="en-US" dirty="0" err="1"/>
              <a:t>näkeminen</a:t>
            </a:r>
          </a:p>
          <a:p>
            <a:r>
              <a:rPr lang="en-US" dirty="0" err="1"/>
              <a:t>Jaettu</a:t>
            </a:r>
            <a:r>
              <a:rPr lang="en-US" dirty="0"/>
              <a:t> </a:t>
            </a:r>
            <a:r>
              <a:rPr lang="en-US" dirty="0" err="1"/>
              <a:t>yhteinen</a:t>
            </a:r>
            <a:r>
              <a:rPr lang="en-US" dirty="0"/>
              <a:t> </a:t>
            </a:r>
            <a:r>
              <a:rPr lang="en-US" dirty="0" err="1"/>
              <a:t>näkemys</a:t>
            </a:r>
            <a:r>
              <a:rPr lang="en-US" dirty="0"/>
              <a:t> (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toiminta</a:t>
            </a:r>
            <a:r>
              <a:rPr lang="en-US" dirty="0"/>
              <a:t> </a:t>
            </a:r>
            <a:r>
              <a:rPr lang="en-US" dirty="0" err="1"/>
              <a:t>erilaista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konteksteissa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 err="1"/>
              <a:t>Epäonnistunut</a:t>
            </a:r>
            <a:r>
              <a:rPr lang="en-US" b="1" dirty="0"/>
              <a:t> </a:t>
            </a:r>
            <a:r>
              <a:rPr lang="en-US" b="1" dirty="0" err="1"/>
              <a:t>yhteistyö</a:t>
            </a:r>
            <a:r>
              <a:rPr lang="en-US" b="1" dirty="0"/>
              <a:t> </a:t>
            </a:r>
            <a:r>
              <a:rPr lang="en-US" b="1" dirty="0" err="1"/>
              <a:t>voi</a:t>
            </a:r>
            <a:r>
              <a:rPr lang="en-US" b="1" dirty="0"/>
              <a:t> olla </a:t>
            </a:r>
            <a:r>
              <a:rPr lang="en-US" b="1" dirty="0" err="1"/>
              <a:t>vahingollista</a:t>
            </a:r>
            <a:r>
              <a:rPr lang="en-US" b="1" dirty="0"/>
              <a:t> </a:t>
            </a:r>
            <a:r>
              <a:rPr lang="en-US" b="1" dirty="0" err="1"/>
              <a:t>lapsen</a:t>
            </a:r>
            <a:r>
              <a:rPr lang="en-US" b="1" dirty="0"/>
              <a:t> </a:t>
            </a:r>
            <a:r>
              <a:rPr lang="en-US" b="1" dirty="0" err="1"/>
              <a:t>terveelle</a:t>
            </a:r>
            <a:r>
              <a:rPr lang="en-US" b="1" dirty="0"/>
              <a:t> </a:t>
            </a:r>
            <a:r>
              <a:rPr lang="en-US" b="1" dirty="0" err="1"/>
              <a:t>kasvulle</a:t>
            </a:r>
            <a:r>
              <a:rPr lang="en-US" b="1" dirty="0"/>
              <a:t>, </a:t>
            </a:r>
            <a:r>
              <a:rPr lang="en-US" b="1" dirty="0" err="1"/>
              <a:t>kehitykselle</a:t>
            </a:r>
            <a:r>
              <a:rPr lang="en-US" b="1" dirty="0"/>
              <a:t> ja </a:t>
            </a:r>
            <a:r>
              <a:rPr lang="en-US" b="1" dirty="0" err="1"/>
              <a:t>oppimiselle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644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CDDB-8374-3B75-5F56-A1B02A55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tukea vanhempien osallisuutta?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2AE543-9BCA-6ADE-4A77-BBC408A2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Uudenlaisten toimintatapojen tietoinen etsiminen ja rakentaminen (tieto --&gt; ymmärrys --&gt; osallisuus)</a:t>
            </a:r>
            <a:endParaRPr lang="en-US" dirty="0"/>
          </a:p>
          <a:p>
            <a:r>
              <a:rPr lang="fi-FI" dirty="0"/>
              <a:t>Arvokeskustelut työyhteisössä</a:t>
            </a:r>
          </a:p>
          <a:p>
            <a:r>
              <a:rPr lang="fi-FI" dirty="0"/>
              <a:t>Perusta luodaan kun lapsi aloittaa varhaiskasvatuksessa (pehmeä siirtymä, keskustelujen kautta tutustuminen vanhempiin jo alussa)</a:t>
            </a:r>
          </a:p>
          <a:p>
            <a:r>
              <a:rPr lang="fi-FI" dirty="0"/>
              <a:t>Vakan arki näkyväksi pedagogisen dokumentoinnin avulla --&gt; ymmärrys varhaiskasvatuksen arjesta lisää vanhempien aktiivisuutta ja tiedonkulku tehostuu</a:t>
            </a:r>
          </a:p>
          <a:p>
            <a:r>
              <a:rPr lang="fi-FI" dirty="0"/>
              <a:t>Vanhemmat mukaan arkeen (tieto- ja viestintäteknologian hyödyntäminen, yhteisen ajan viettäminen)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Liisa Ahonen: Kasvatusyhteistyö-koulutus, 2022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011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4E07725-09D7-82C1-B3AB-965A5A25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fi-FI"/>
              <a:t>Kysymyksiä keskusteltavaksi: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Kysymys merkit rivillä ja yksi kysymys merkki kynttilöitä">
            <a:extLst>
              <a:ext uri="{FF2B5EF4-FFF2-40B4-BE49-F238E27FC236}">
                <a16:creationId xmlns:a16="http://schemas.microsoft.com/office/drawing/2014/main" id="{DA16921E-2614-CCB5-42E4-369759C9C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3" r="59217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B2C8FB-FFDD-F8E7-59E5-07CC9326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Mitä vanhempien/huoltajien osallisuus tarkoittaa? Millaisia mahdollisuuksia ja ulottuvuuksia siihen sisältyy? </a:t>
            </a:r>
            <a:endParaRPr lang="en-US" dirty="0"/>
          </a:p>
          <a:p>
            <a:r>
              <a:rPr lang="fi-FI" dirty="0"/>
              <a:t>Miten vanhempien/huoltajien osallisuus toteutuu on toteutunut ryhmissä, joissa olen työskennellyt? </a:t>
            </a:r>
          </a:p>
          <a:p>
            <a:r>
              <a:rPr lang="fi-FI" dirty="0"/>
              <a:t>Millä tavalla suhtaudun kasvatusyhteistyöhön? </a:t>
            </a:r>
          </a:p>
          <a:p>
            <a:r>
              <a:rPr lang="fi-FI" dirty="0"/>
              <a:t>Miten kohtaan vanhemmat/huoltajat? </a:t>
            </a:r>
          </a:p>
          <a:p>
            <a:r>
              <a:rPr lang="fi-FI" dirty="0"/>
              <a:t>Mitkä piirteet ovat vahvuuksiani kasvatusyhteistyössä? </a:t>
            </a:r>
          </a:p>
          <a:p>
            <a:r>
              <a:rPr lang="fi-FI" dirty="0"/>
              <a:t>Millainen toimintani edistää myönteistä vuorovaikutusta vanhempien/huoltajien kanssa? </a:t>
            </a:r>
          </a:p>
          <a:p>
            <a:r>
              <a:rPr lang="fi-FI" dirty="0"/>
              <a:t>Millaisissa tilanteissa minun on vaikeaa tehdä yhteistyötä? </a:t>
            </a:r>
          </a:p>
          <a:p>
            <a:r>
              <a:rPr lang="fi-FI" dirty="0"/>
              <a:t>Miten voisin kehittää vuorovaikutustaitojani ja toimintaani siten, että kasvatusyhteistyö mahdollistuisi vielä aiempaakin paremmin?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28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BC04D-0837-8677-6006-0043B8F9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err="1"/>
              <a:t>Vanhempien</a:t>
            </a:r>
            <a:r>
              <a:rPr lang="en-US" sz="2800"/>
              <a:t> </a:t>
            </a:r>
            <a:r>
              <a:rPr lang="en-US" sz="2800" err="1"/>
              <a:t>osallisuus</a:t>
            </a:r>
            <a:r>
              <a:rPr lang="en-US" sz="2800"/>
              <a:t> </a:t>
            </a:r>
            <a:r>
              <a:rPr lang="en-US" sz="2800" err="1"/>
              <a:t>varhaiskasvatuksessa</a:t>
            </a:r>
            <a:r>
              <a:rPr lang="en-US" sz="2800"/>
              <a:t>- </a:t>
            </a:r>
            <a:r>
              <a:rPr lang="en-US" sz="2800" err="1"/>
              <a:t>vinkkivihko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7A5B-4EE1-087A-9A91-7B985EA1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hlinkClick r:id="rId2"/>
              </a:rPr>
              <a:t>Vinkkivihko vanhempien osallisuus varhaiskasvatuksessa.pdf (theseus.fi)</a:t>
            </a:r>
            <a:r>
              <a:rPr lang="en-US" dirty="0"/>
              <a:t> </a:t>
            </a:r>
          </a:p>
          <a:p>
            <a:r>
              <a:rPr lang="en-US" dirty="0" err="1"/>
              <a:t>Tutustu</a:t>
            </a:r>
            <a:r>
              <a:rPr lang="en-US" dirty="0"/>
              <a:t> </a:t>
            </a:r>
            <a:r>
              <a:rPr lang="en-US" dirty="0" err="1"/>
              <a:t>vinkkivihkoon</a:t>
            </a:r>
            <a:r>
              <a:rPr lang="en-US" dirty="0"/>
              <a:t> ja </a:t>
            </a:r>
            <a:r>
              <a:rPr lang="en-US" dirty="0" err="1"/>
              <a:t>poimi</a:t>
            </a:r>
            <a:r>
              <a:rPr lang="en-US" dirty="0"/>
              <a:t> </a:t>
            </a:r>
            <a:r>
              <a:rPr lang="en-US" dirty="0" err="1"/>
              <a:t>sieltä</a:t>
            </a:r>
            <a:r>
              <a:rPr lang="en-US" dirty="0"/>
              <a:t> </a:t>
            </a:r>
            <a:r>
              <a:rPr lang="en-US" b="1" dirty="0" err="1"/>
              <a:t>kolme</a:t>
            </a:r>
            <a:r>
              <a:rPr lang="en-US" b="1" dirty="0"/>
              <a:t> </a:t>
            </a:r>
            <a:r>
              <a:rPr lang="en-US" b="1" dirty="0" err="1"/>
              <a:t>itsellesi</a:t>
            </a:r>
            <a:r>
              <a:rPr lang="en-US" b="1" dirty="0"/>
              <a:t> </a:t>
            </a:r>
            <a:r>
              <a:rPr lang="en-US" b="1" dirty="0" err="1"/>
              <a:t>tuttua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jollakin</a:t>
            </a:r>
            <a:r>
              <a:rPr lang="en-US" dirty="0"/>
              <a:t> </a:t>
            </a:r>
            <a:r>
              <a:rPr lang="en-US" dirty="0" err="1"/>
              <a:t>tavoin</a:t>
            </a:r>
            <a:r>
              <a:rPr lang="en-US" dirty="0"/>
              <a:t> </a:t>
            </a:r>
            <a:r>
              <a:rPr lang="en-US" dirty="0" err="1"/>
              <a:t>merkittävää</a:t>
            </a:r>
            <a:r>
              <a:rPr lang="en-US" dirty="0"/>
              <a:t> </a:t>
            </a:r>
            <a:r>
              <a:rPr lang="en-US" dirty="0" err="1"/>
              <a:t>vinkkiä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 </a:t>
            </a:r>
            <a:r>
              <a:rPr lang="en-US" b="1" dirty="0" err="1"/>
              <a:t>yksi</a:t>
            </a:r>
            <a:r>
              <a:rPr lang="en-US" b="1" dirty="0"/>
              <a:t> </a:t>
            </a:r>
            <a:r>
              <a:rPr lang="en-US" b="1" dirty="0" err="1"/>
              <a:t>täysin</a:t>
            </a:r>
            <a:r>
              <a:rPr lang="en-US" b="1" dirty="0"/>
              <a:t> </a:t>
            </a:r>
            <a:r>
              <a:rPr lang="en-US" b="1" dirty="0" err="1"/>
              <a:t>uusi</a:t>
            </a:r>
            <a:r>
              <a:rPr lang="en-US" b="1" dirty="0"/>
              <a:t> </a:t>
            </a:r>
            <a:r>
              <a:rPr lang="en-US" b="1" dirty="0" err="1"/>
              <a:t>vinkki</a:t>
            </a:r>
            <a:r>
              <a:rPr lang="en-US" dirty="0"/>
              <a:t>, jota </a:t>
            </a:r>
            <a:r>
              <a:rPr lang="en-US" dirty="0" err="1"/>
              <a:t>voisit</a:t>
            </a:r>
            <a:r>
              <a:rPr lang="en-US" dirty="0"/>
              <a:t> </a:t>
            </a:r>
            <a:r>
              <a:rPr lang="en-US" dirty="0" err="1"/>
              <a:t>ajatella</a:t>
            </a:r>
            <a:r>
              <a:rPr lang="en-US" dirty="0"/>
              <a:t> </a:t>
            </a:r>
            <a:r>
              <a:rPr lang="en-US" dirty="0" err="1"/>
              <a:t>hyödyntää</a:t>
            </a:r>
            <a:r>
              <a:rPr lang="en-US" dirty="0"/>
              <a:t> </a:t>
            </a:r>
            <a:r>
              <a:rPr lang="en-US" dirty="0" err="1"/>
              <a:t>työpaikalla</a:t>
            </a:r>
            <a:r>
              <a:rPr lang="en-US" dirty="0"/>
              <a:t>/</a:t>
            </a:r>
            <a:r>
              <a:rPr lang="en-US" dirty="0" err="1"/>
              <a:t>teo-jaksolla</a:t>
            </a:r>
            <a:r>
              <a:rPr lang="en-US" dirty="0"/>
              <a:t>. </a:t>
            </a:r>
          </a:p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nämä</a:t>
            </a:r>
            <a:r>
              <a:rPr lang="en-US" dirty="0"/>
              <a:t> </a:t>
            </a:r>
            <a:r>
              <a:rPr lang="en-US" dirty="0" err="1"/>
              <a:t>itsellesi</a:t>
            </a:r>
            <a:r>
              <a:rPr lang="en-US" dirty="0"/>
              <a:t> </a:t>
            </a:r>
            <a:r>
              <a:rPr lang="en-US" dirty="0" err="1"/>
              <a:t>ylös</a:t>
            </a:r>
          </a:p>
          <a:p>
            <a:r>
              <a:rPr lang="en-US" dirty="0" err="1"/>
              <a:t>Vertaa</a:t>
            </a:r>
            <a:r>
              <a:rPr lang="en-US" dirty="0"/>
              <a:t> </a:t>
            </a:r>
            <a:r>
              <a:rPr lang="en-US" dirty="0" err="1"/>
              <a:t>valintojasi</a:t>
            </a:r>
            <a:r>
              <a:rPr lang="en-US" dirty="0"/>
              <a:t> </a:t>
            </a:r>
            <a:r>
              <a:rPr lang="en-US" dirty="0" err="1"/>
              <a:t>vierustoverin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ja </a:t>
            </a:r>
            <a:r>
              <a:rPr lang="en-US" dirty="0" err="1"/>
              <a:t>perustele</a:t>
            </a:r>
            <a:r>
              <a:rPr lang="en-US" dirty="0"/>
              <a:t>, </a:t>
            </a: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valitsit</a:t>
            </a:r>
            <a:r>
              <a:rPr lang="en-US" dirty="0"/>
              <a:t> </a:t>
            </a:r>
            <a:r>
              <a:rPr lang="en-US" dirty="0" err="1"/>
              <a:t>juuri</a:t>
            </a:r>
            <a:r>
              <a:rPr lang="en-US" dirty="0"/>
              <a:t> </a:t>
            </a:r>
            <a:r>
              <a:rPr lang="en-US" dirty="0" err="1"/>
              <a:t>nämä</a:t>
            </a:r>
            <a:r>
              <a:rPr lang="en-US" dirty="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87ED54-E090-573E-F96D-DAD2FCFE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Videoita: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BC029D8-B52E-E8FB-BAD6-0C79C3CB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26504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4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Yhteistyön välineitä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>
              <a:hlinkClick r:id="rId2"/>
            </a:endParaRPr>
          </a:p>
          <a:p>
            <a:r>
              <a:rPr lang="fi-FI" dirty="0">
                <a:hlinkClick r:id="rId2"/>
              </a:rPr>
              <a:t>Lapset puheeksi - YouTube</a:t>
            </a:r>
          </a:p>
          <a:p>
            <a:r>
              <a:rPr lang="fi-FI" dirty="0"/>
              <a:t>Neuvokas perhe: </a:t>
            </a:r>
            <a:r>
              <a:rPr lang="fi-FI" dirty="0">
                <a:ea typeface="+mn-lt"/>
                <a:cs typeface="+mn-lt"/>
                <a:hlinkClick r:id="rId3"/>
              </a:rPr>
              <a:t>Perheiden kanssa tehtävä yhteistyö - Neuvokas perhe -ammattilaiset</a:t>
            </a:r>
          </a:p>
          <a:p>
            <a:r>
              <a:rPr lang="fi-FI" dirty="0">
                <a:ea typeface="+mn-lt"/>
                <a:cs typeface="+mn-lt"/>
              </a:rPr>
              <a:t>Huomaa hyvä- materiaali</a:t>
            </a:r>
          </a:p>
        </p:txBody>
      </p:sp>
    </p:spTree>
    <p:extLst>
      <p:ext uri="{BB962C8B-B14F-4D97-AF65-F5344CB8AC3E}">
        <p14:creationId xmlns:p14="http://schemas.microsoft.com/office/powerpoint/2010/main" val="236645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713141-2402-9564-1E01-316BD066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905" y="580978"/>
            <a:ext cx="5978706" cy="619532"/>
          </a:xfrm>
        </p:spPr>
        <p:txBody>
          <a:bodyPr>
            <a:normAutofit fontScale="90000"/>
          </a:bodyPr>
          <a:lstStyle/>
          <a:p>
            <a:r>
              <a:rPr lang="fi-FI" b="1"/>
              <a:t>Ammattitaitovaatimukset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DD7C90-2002-C74E-96E5-4BF176AAE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8090" y="1722049"/>
            <a:ext cx="4194015" cy="1309507"/>
          </a:xfrm>
        </p:spPr>
        <p:txBody>
          <a:bodyPr/>
          <a:lstStyle/>
          <a:p>
            <a:r>
              <a:rPr lang="fi-FI" b="1"/>
              <a:t>Opiskelija toimii yhteistyössä lapsen ja perheen kanssa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65FCA7-AA84-0F05-D764-63A647812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3275971"/>
            <a:ext cx="4342893" cy="3354060"/>
          </a:xfrm>
        </p:spPr>
        <p:txBody>
          <a:bodyPr>
            <a:normAutofit/>
          </a:bodyPr>
          <a:lstStyle/>
          <a:p>
            <a:r>
              <a:rPr lang="fi-FI"/>
              <a:t>toimii </a:t>
            </a:r>
            <a:r>
              <a:rPr lang="fi-FI" b="1"/>
              <a:t>yhteistyössä</a:t>
            </a:r>
            <a:r>
              <a:rPr lang="fi-FI"/>
              <a:t> huoltajan kanssa käyttäen </a:t>
            </a:r>
            <a:r>
              <a:rPr lang="fi-FI" b="1"/>
              <a:t>yhteistyön menetelmiä ja välineitä </a:t>
            </a:r>
            <a:r>
              <a:rPr lang="fi-FI"/>
              <a:t>tilanteeseen sopivalla tavalla sekä ymmärtää </a:t>
            </a:r>
            <a:r>
              <a:rPr lang="fi-FI" b="1"/>
              <a:t>yhteistyön merkityksen </a:t>
            </a:r>
            <a:r>
              <a:rPr lang="fi-FI"/>
              <a:t>lapsen oppimiselle, kehitykselle ja hyvinvoinnille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7F9C82-4DF7-C784-E8CB-F0BF50D59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56184" y="2699709"/>
            <a:ext cx="3999001" cy="576262"/>
          </a:xfrm>
        </p:spPr>
        <p:txBody>
          <a:bodyPr/>
          <a:lstStyle/>
          <a:p>
            <a:r>
              <a:rPr lang="fi-FI" b="1"/>
              <a:t>Opiskelija tukee vanhemmuutta sekä edistää perheen hyvinvointia ja osallisuutta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6C371BC-591D-86B7-0988-32C5648A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5937" y="3275971"/>
            <a:ext cx="4338674" cy="3354060"/>
          </a:xfrm>
        </p:spPr>
        <p:txBody>
          <a:bodyPr>
            <a:normAutofit/>
          </a:bodyPr>
          <a:lstStyle/>
          <a:p>
            <a:r>
              <a:rPr lang="fi-FI"/>
              <a:t>kunnioittaa vanhempia ja huoltajia lapsen ensisijaisina kasvattajina ja huomioi heidän aloitteitaan ja toiveitaan sekä kannustaa vanhempia ja huoltajia </a:t>
            </a:r>
            <a:r>
              <a:rPr lang="fi-FI" b="1"/>
              <a:t>kasvatusyhteistyöhön, osallisuuteen ja vaikuttamiseen </a:t>
            </a:r>
            <a:r>
              <a:rPr lang="fi-FI"/>
              <a:t>lasta ja perhettä koskevissa asioissa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803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62144-5014-16C7-AD95-F00027E9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Suunnitelkaa ryhmässä vanhempainillan runko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959C2-73C1-17E8-8ACA-C953A112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Huomioon</a:t>
            </a:r>
            <a:r>
              <a:rPr lang="en-US" dirty="0"/>
              <a:t> </a:t>
            </a:r>
            <a:r>
              <a:rPr lang="en-US" dirty="0" err="1"/>
              <a:t>otettavaa</a:t>
            </a:r>
            <a:r>
              <a:rPr lang="en-US" dirty="0"/>
              <a:t> </a:t>
            </a:r>
            <a:r>
              <a:rPr lang="en-US" dirty="0" err="1"/>
              <a:t>vanhempainillan</a:t>
            </a:r>
            <a:r>
              <a:rPr lang="en-US" dirty="0"/>
              <a:t> </a:t>
            </a:r>
            <a:r>
              <a:rPr lang="en-US" dirty="0" err="1"/>
              <a:t>teema</a:t>
            </a:r>
            <a:r>
              <a:rPr lang="en-US" dirty="0"/>
              <a:t> ja </a:t>
            </a:r>
            <a:r>
              <a:rPr lang="en-US" dirty="0" err="1"/>
              <a:t>vanhempien</a:t>
            </a:r>
            <a:r>
              <a:rPr lang="en-US" dirty="0"/>
              <a:t> </a:t>
            </a:r>
            <a:r>
              <a:rPr lang="en-US" dirty="0" err="1"/>
              <a:t>osallisuus</a:t>
            </a:r>
            <a:endParaRPr lang="en-US" dirty="0"/>
          </a:p>
          <a:p>
            <a:r>
              <a:rPr lang="en-US" dirty="0" err="1"/>
              <a:t>Tuotoksena</a:t>
            </a:r>
            <a:r>
              <a:rPr lang="en-US" dirty="0"/>
              <a:t> </a:t>
            </a:r>
            <a:r>
              <a:rPr lang="en-US" dirty="0" err="1"/>
              <a:t>joko</a:t>
            </a:r>
            <a:r>
              <a:rPr lang="en-US" dirty="0"/>
              <a:t> word tai </a:t>
            </a:r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, </a:t>
            </a:r>
            <a:r>
              <a:rPr lang="en-US" dirty="0" err="1"/>
              <a:t>minkä</a:t>
            </a:r>
            <a:r>
              <a:rPr lang="en-US" dirty="0"/>
              <a:t> </a:t>
            </a:r>
            <a:r>
              <a:rPr lang="en-US" dirty="0" err="1"/>
              <a:t>voitte</a:t>
            </a:r>
            <a:r>
              <a:rPr lang="en-US" dirty="0"/>
              <a:t> </a:t>
            </a:r>
            <a:r>
              <a:rPr lang="en-US" dirty="0" err="1"/>
              <a:t>esitellä</a:t>
            </a:r>
            <a:r>
              <a:rPr lang="en-US" dirty="0"/>
              <a:t>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ryhmälle</a:t>
            </a:r>
          </a:p>
        </p:txBody>
      </p:sp>
    </p:spTree>
    <p:extLst>
      <p:ext uri="{BB962C8B-B14F-4D97-AF65-F5344CB8AC3E}">
        <p14:creationId xmlns:p14="http://schemas.microsoft.com/office/powerpoint/2010/main" val="333622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4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13" name="Group 5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4" name="Rectangle 7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D13911-D5D4-24F7-68AA-BCB80A5F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Yhteistyö</a:t>
            </a:r>
            <a:br>
              <a:rPr lang="en-US" sz="2400"/>
            </a:br>
            <a:br>
              <a:rPr lang="en-US" sz="2400"/>
            </a:br>
            <a:r>
              <a:rPr lang="en-US" sz="2400"/>
              <a:t>Mitä ajatuksia käsite herättää?</a:t>
            </a:r>
            <a:br>
              <a:rPr lang="en-US" sz="2400"/>
            </a:br>
            <a:br>
              <a:rPr lang="en-US" sz="2400"/>
            </a:br>
            <a:r>
              <a:rPr lang="en-US" sz="2400"/>
              <a:t>Millaisissa yhteistyötilanteissa olet ollut mukana?</a:t>
            </a:r>
            <a:br>
              <a:rPr lang="en-US" sz="2400"/>
            </a:br>
            <a:br>
              <a:rPr lang="en-US" sz="2400"/>
            </a:br>
            <a:r>
              <a:rPr lang="en-US" sz="2400"/>
              <a:t>Työpaikalla/työssäoppimisen jaksoilla? Entäpä vapaa-ajalla?</a:t>
            </a:r>
          </a:p>
        </p:txBody>
      </p:sp>
      <p:pic>
        <p:nvPicPr>
          <p:cNvPr id="5" name="Picture 4" descr="Handsfree-kunkin muun">
            <a:extLst>
              <a:ext uri="{FF2B5EF4-FFF2-40B4-BE49-F238E27FC236}">
                <a16:creationId xmlns:a16="http://schemas.microsoft.com/office/drawing/2014/main" id="{91EBF0A2-0477-3F73-3685-EFE7B6F10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39" r="8491" b="-1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41888" y="422827"/>
            <a:ext cx="5021516" cy="1280890"/>
          </a:xfrm>
        </p:spPr>
        <p:txBody>
          <a:bodyPr>
            <a:normAutofit/>
          </a:bodyPr>
          <a:lstStyle/>
          <a:p>
            <a:r>
              <a:rPr lang="fi-FI"/>
              <a:t>Kasvatusyhteistyö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Handsfree-wrists ja interlinked voit piirtää ympyrän">
            <a:extLst>
              <a:ext uri="{FF2B5EF4-FFF2-40B4-BE49-F238E27FC236}">
                <a16:creationId xmlns:a16="http://schemas.microsoft.com/office/drawing/2014/main" id="{F463C0EF-2ACC-0411-1086-A9B03B9F3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7" r="25448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18041" y="1112808"/>
            <a:ext cx="6561663" cy="5632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i-FI" sz="2400"/>
              <a:t> </a:t>
            </a:r>
            <a:r>
              <a:rPr lang="fi-FI" i="1">
                <a:latin typeface="Calibri"/>
                <a:cs typeface="Calibri"/>
              </a:rPr>
              <a:t>Huoltajien</a:t>
            </a:r>
            <a:r>
              <a:rPr lang="fi-FI" i="1">
                <a:effectLst/>
                <a:latin typeface="Calibri"/>
                <a:ea typeface="Calibri" panose="020F0502020204030204" pitchFamily="34" charset="0"/>
                <a:cs typeface="ITCGaramondStd-Lt"/>
              </a:rPr>
              <a:t> kanssa tehtävällä yhteistyöllä on tärkeä merkitys varhaiskasvatuksessa. Yhteistyön tavoitteena on huoltajien ja henkilöstön yhteinen sitoutuminen lasten terveen ja turvallisen kasvun, kehityksen ja oppimisen edistämiseen. Luottamuksen rakentaminen sekä tasa-arvoinen vuorovaikutus ja keskinäinen kunnioitus tukevat kasvatusyhteistyötä.</a:t>
            </a:r>
            <a:r>
              <a:rPr lang="fi-FI" i="1">
                <a:latin typeface="Calibri"/>
                <a:ea typeface="Calibri" panose="020F0502020204030204" pitchFamily="34" charset="0"/>
                <a:cs typeface="Arial"/>
              </a:rPr>
              <a:t> </a:t>
            </a:r>
            <a:r>
              <a:rPr lang="fi-FI" i="1">
                <a:effectLst/>
                <a:latin typeface="Calibri"/>
                <a:ea typeface="Calibri" panose="020F0502020204030204" pitchFamily="34" charset="0"/>
                <a:cs typeface="ITCGaramondStd-Lt"/>
              </a:rPr>
              <a:t>Kasvatustyöhön liittyvistä arvoista, tavoitteista ja vastuista keskustellaan sekä henkilöstön kesken että huoltajien kanssa. Yhteistyö on vuorovaikutteista ja edellyttää varhaiskasvatuksen henkilöstöltä aloitteellisuutta ja aktiivisuutta</a:t>
            </a:r>
            <a:r>
              <a:rPr lang="fi-FI">
                <a:effectLst/>
                <a:latin typeface="Calibri"/>
                <a:ea typeface="Calibri" panose="020F0502020204030204" pitchFamily="34" charset="0"/>
                <a:cs typeface="ITCGaramondStd-Lt"/>
              </a:rPr>
              <a:t>.</a:t>
            </a:r>
            <a:r>
              <a:rPr lang="fi-FI">
                <a:latin typeface="Calibri"/>
                <a:ea typeface="Calibri" panose="020F0502020204030204" pitchFamily="34" charset="0"/>
                <a:cs typeface="ITCGaramondStd-Lt"/>
              </a:rPr>
              <a:t> </a:t>
            </a:r>
            <a:r>
              <a:rPr lang="fi-FI">
                <a:effectLst/>
                <a:latin typeface="Calibri"/>
                <a:ea typeface="Calibri" panose="020F0502020204030204" pitchFamily="34" charset="0"/>
                <a:cs typeface="ITCGaramondStd-Lt"/>
              </a:rPr>
              <a:t> (Vasu 2022)</a:t>
            </a:r>
            <a:endParaRPr lang="fi-FI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i-FI">
                <a:latin typeface="Calibri"/>
                <a:cs typeface="Calibri"/>
              </a:rPr>
              <a:t>Kouvolan vasun mukaisesti varhaiskasvatus Kouvolassa on vanhemmuutta vaalivaa, jolloin mm. henkilöstön ja huoltajien keskinäinen luottamus, tasavertaisuus ja kunnioitus luovat edellytykset lapsen oppimiselle ja hyvinvoinnille</a:t>
            </a:r>
          </a:p>
        </p:txBody>
      </p:sp>
    </p:spTree>
    <p:extLst>
      <p:ext uri="{BB962C8B-B14F-4D97-AF65-F5344CB8AC3E}">
        <p14:creationId xmlns:p14="http://schemas.microsoft.com/office/powerpoint/2010/main" val="391857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835A2D0-2B89-89BD-5EC5-171D1435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066" y="2514600"/>
            <a:ext cx="5681134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Sananselitys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03D028-0B92-DCCE-D053-7875FD05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5066" y="4777379"/>
            <a:ext cx="5681134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Keksi kuusi sanaa, jotka mielestäsi liittyvät kasvatusyhteistyöhön varhaiskasvatuksessa. Selitä ne parille. Pari arvaa.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Piparimuotti ja taikinasta leikattuja tähti- ja sydänmuotoja">
            <a:extLst>
              <a:ext uri="{FF2B5EF4-FFF2-40B4-BE49-F238E27FC236}">
                <a16:creationId xmlns:a16="http://schemas.microsoft.com/office/drawing/2014/main" id="{12AFF5A4-CFDA-C65A-7296-F1BC8A84E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9" r="45376" b="4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7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4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fi-FI"/>
              <a:t>Kasvatusyhteistyö on…</a:t>
            </a: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8" name="Picture 4" descr="Kahden aikuisille ja lasten yläreunassa kunkin muun">
            <a:extLst>
              <a:ext uri="{FF2B5EF4-FFF2-40B4-BE49-F238E27FC236}">
                <a16:creationId xmlns:a16="http://schemas.microsoft.com/office/drawing/2014/main" id="{5ECC11ED-9427-425B-C0BB-AE962C2B3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3" r="33157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500" dirty="0"/>
              <a:t>kunnioittavaa ja dialogiseen (vastavuoroinen)vuorovaikutukseen perustuvaa yhteistyötä lapsen hyväksi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vanhempien ja ammattilaisten tietoista sitoutumista toimia yhdessä lasten kasvun, kehityksen ja oppimisen tukemiseksi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aiemmin puhuttu kasvatuskumppanuudesta </a:t>
            </a:r>
            <a:endParaRPr lang="fi-FI" sz="15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500" dirty="0"/>
              <a:t>toteutuu monien toimijoiden välisessä vuorovaikutuksessa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yleensä käsitetään lähinnä varhaiskasvatuksen henkilöstön ja lapsen huoltajan väliseksi kumppanuusperustaiseksi yhteistyöksi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on myös yhteistyötä varhaiskasvatuksen henkilöstön kesken, varhaiskasvatuksen henkilöstön ja monialaisen yhteistyöverkoston kesken ja varhaiskasvatushenkilöstön ja lapsen/lapsiryhmän välillä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/>
          </a:p>
          <a:p>
            <a:pPr>
              <a:lnSpc>
                <a:spcPct val="90000"/>
              </a:lnSpc>
            </a:pP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176421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05058C-1E2B-1897-1325-3AA69648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03" y="942108"/>
            <a:ext cx="3817266" cy="4969113"/>
          </a:xfrm>
        </p:spPr>
        <p:txBody>
          <a:bodyPr anchor="ctr">
            <a:normAutofit/>
          </a:bodyPr>
          <a:lstStyle/>
          <a:p>
            <a:r>
              <a:rPr lang="fi-FI" sz="2800">
                <a:solidFill>
                  <a:schemeClr val="tx2">
                    <a:lumMod val="75000"/>
                  </a:schemeClr>
                </a:solidFill>
              </a:rPr>
              <a:t>Täsmennyksiä kasvatusyhteistyöstä varhaiskasvatuksessa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0EA44-415B-2668-CA26-DFE9B07C7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17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00">
                <a:solidFill>
                  <a:schemeClr val="tx2">
                    <a:lumMod val="75000"/>
                  </a:schemeClr>
                </a:solidFill>
              </a:rPr>
              <a:t>Varhaiskasvatuksen yhtenä tavoitteena on toimia yhdessä lapsen sekä lapsen vanhemman/muun huoltajan kanssa lapsen tasapainoisen kehityksen ja kokonaisvaltaisen hyvinvoinnin parhaaksi sekä tukea lapsen vanhempaa kasvatustyössä</a:t>
            </a:r>
          </a:p>
          <a:p>
            <a:pPr>
              <a:lnSpc>
                <a:spcPct val="90000"/>
              </a:lnSpc>
            </a:pPr>
            <a:r>
              <a:rPr lang="fi-FI" sz="1700">
                <a:solidFill>
                  <a:schemeClr val="tx2">
                    <a:lumMod val="75000"/>
                  </a:schemeClr>
                </a:solidFill>
              </a:rPr>
              <a:t>Vanhemmilla/huoltajilla ensisijainen vastuu kasvatuksesta, </a:t>
            </a:r>
            <a:r>
              <a:rPr lang="fi-FI" sz="1700" err="1">
                <a:solidFill>
                  <a:schemeClr val="tx2">
                    <a:lumMod val="75000"/>
                  </a:schemeClr>
                </a:solidFill>
              </a:rPr>
              <a:t>vaka</a:t>
            </a:r>
            <a:r>
              <a:rPr lang="fi-FI" sz="1700">
                <a:solidFill>
                  <a:schemeClr val="tx2">
                    <a:lumMod val="75000"/>
                  </a:schemeClr>
                </a:solidFill>
              </a:rPr>
              <a:t> tukee ja täydentää kotien kasvatustehtävää ja vastaa omalta osaltaan lasten hyvinvoinnista</a:t>
            </a:r>
          </a:p>
          <a:p>
            <a:pPr>
              <a:lnSpc>
                <a:spcPct val="90000"/>
              </a:lnSpc>
            </a:pPr>
            <a:r>
              <a:rPr lang="fi-FI" sz="1700">
                <a:solidFill>
                  <a:schemeClr val="tx2">
                    <a:lumMod val="75000"/>
                  </a:schemeClr>
                </a:solidFill>
              </a:rPr>
              <a:t>Lapsen vanhemmille on annettava mahdollisuus osallistua ja vaikuttaa lapsensa varhaiskasvatuksen suunnitteluun, toteuttamiseen ja arviointiin sekä toimipaikassa on järjestettävä säännöllisesti mahdollisuus osallistua varhaiskasvatuksen suunnitteluun ja arviointiin</a:t>
            </a:r>
          </a:p>
          <a:p>
            <a:pPr>
              <a:lnSpc>
                <a:spcPct val="90000"/>
              </a:lnSpc>
            </a:pPr>
            <a:r>
              <a:rPr lang="fi-FI" sz="1700">
                <a:solidFill>
                  <a:schemeClr val="tx2">
                    <a:lumMod val="75000"/>
                  </a:schemeClr>
                </a:solidFill>
              </a:rPr>
              <a:t>Kaupungin/kunnan on myös järjestettävä lapsen vanhemmille/huoltajalle neuvontaa tai ohjausta heidän käytettävissä olevista palveluista</a:t>
            </a:r>
          </a:p>
          <a:p>
            <a:pPr>
              <a:lnSpc>
                <a:spcPct val="90000"/>
              </a:lnSpc>
            </a:pPr>
            <a:endParaRPr lang="fi-FI" sz="17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E4EC11-178B-AB85-EA40-35C4EEC8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27" y="685800"/>
            <a:ext cx="3649085" cy="5225422"/>
          </a:xfrm>
        </p:spPr>
        <p:txBody>
          <a:bodyPr anchor="ctr">
            <a:normAutofit/>
          </a:bodyPr>
          <a:lstStyle/>
          <a:p>
            <a:r>
              <a:rPr lang="fi-FI" sz="3100"/>
              <a:t>Kasvatusyhteistyö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EA4FE2-5DC5-33BA-C9CE-037E5FEE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554" y="685800"/>
            <a:ext cx="5970162" cy="52254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/>
              <a:t>Taataan jokaiselle lapselle oman kehityksen ja tarpeiden mukaista kasvatusta, opetusta ja hoitoa. </a:t>
            </a:r>
          </a:p>
          <a:p>
            <a:pPr>
              <a:lnSpc>
                <a:spcPct val="90000"/>
              </a:lnSpc>
            </a:pPr>
            <a:r>
              <a:rPr lang="fi-FI"/>
              <a:t>Vastuu yhteistyön toteutumisesta ja suunnitelmallisuudesta on varhaiskasvatuksen järjestäjillä. He vastaavat myös yhteistyön monialaisuudesta</a:t>
            </a:r>
          </a:p>
          <a:p>
            <a:pPr>
              <a:lnSpc>
                <a:spcPct val="90000"/>
              </a:lnSpc>
            </a:pPr>
            <a:r>
              <a:rPr lang="fi-FI" b="1"/>
              <a:t>Luottamuksen rakentaminen sekä tasa-arvoinen vuorovaikutus ja keskinäinen kunnioitus</a:t>
            </a:r>
            <a:r>
              <a:rPr lang="fi-FI"/>
              <a:t> yhteistyön pohjana</a:t>
            </a:r>
          </a:p>
          <a:p>
            <a:pPr>
              <a:lnSpc>
                <a:spcPct val="90000"/>
              </a:lnSpc>
            </a:pPr>
            <a:r>
              <a:rPr lang="fi-FI"/>
              <a:t>Henkilöstön kesken että huoltajien kanssa kasvatustyöhön liittyvistä arvoista, tavoitteista ja vastuista keskustelu</a:t>
            </a:r>
          </a:p>
          <a:p>
            <a:pPr>
              <a:lnSpc>
                <a:spcPct val="90000"/>
              </a:lnSpc>
            </a:pPr>
            <a:r>
              <a:rPr lang="fi-FI" b="1"/>
              <a:t>Edellyttää varhaiskasvatuksen henkilöstöltä aloitteellisuutta ja aktiivisuutta</a:t>
            </a:r>
          </a:p>
          <a:p>
            <a:pPr>
              <a:lnSpc>
                <a:spcPct val="90000"/>
              </a:lnSpc>
            </a:pPr>
            <a:r>
              <a:rPr lang="fi-FI"/>
              <a:t>Huomioidaan perheiden moninaisuus, lasten yksilölliset tarpeet sekä huoltajuuteen ja vanhemmuuteen liittyvät kysymykset</a:t>
            </a:r>
          </a:p>
          <a:p>
            <a:pPr>
              <a:lnSpc>
                <a:spcPct val="90000"/>
              </a:lnSpc>
            </a:pPr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fi-FI"/>
              <a:t>Mihin yhteistyötä tarvitaan?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8" name="Sisällön paikkamerkki 2">
            <a:extLst>
              <a:ext uri="{FF2B5EF4-FFF2-40B4-BE49-F238E27FC236}">
                <a16:creationId xmlns:a16="http://schemas.microsoft.com/office/drawing/2014/main" id="{875ED946-FBEF-7BB9-730F-FF3B95E0C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334565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670849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Kuiskaus</vt:lpstr>
      <vt:lpstr>Kasvatusyhteistyö</vt:lpstr>
      <vt:lpstr>Ammattitaitovaatimukset</vt:lpstr>
      <vt:lpstr>Yhteistyö  Mitä ajatuksia käsite herättää?  Millaisissa yhteistyötilanteissa olet ollut mukana?  Työpaikalla/työssäoppimisen jaksoilla? Entäpä vapaa-ajalla?</vt:lpstr>
      <vt:lpstr>Kasvatusyhteistyö</vt:lpstr>
      <vt:lpstr>Sananselitys</vt:lpstr>
      <vt:lpstr>Kasvatusyhteistyö on…</vt:lpstr>
      <vt:lpstr>Täsmennyksiä kasvatusyhteistyöstä varhaiskasvatuksessa</vt:lpstr>
      <vt:lpstr>Kasvatusyhteistyö</vt:lpstr>
      <vt:lpstr>Mihin yhteistyötä tarvitaan?</vt:lpstr>
      <vt:lpstr>Olennaista</vt:lpstr>
      <vt:lpstr>Palauta mieleesi yksi onnistunut ja yksi vähemmän onnistunut kohtaaminen vanhempien kanssa.</vt:lpstr>
      <vt:lpstr>Miksi vanhempien osallisuus on tärkeää?</vt:lpstr>
      <vt:lpstr>Vanhempien osallisuus arjessa supistuu herkästi:</vt:lpstr>
      <vt:lpstr>Osallisuutta tukeva yhteistyö</vt:lpstr>
      <vt:lpstr>Miten tukea vanhempien osallisuutta?</vt:lpstr>
      <vt:lpstr>Kysymyksiä keskusteltavaksi:</vt:lpstr>
      <vt:lpstr>Vanhempien osallisuus varhaiskasvatuksessa- vinkkivihko</vt:lpstr>
      <vt:lpstr>Videoita:</vt:lpstr>
      <vt:lpstr>Yhteistyön välineitä</vt:lpstr>
      <vt:lpstr>Suunnitelkaa ryhmässä vanhempainillan runko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Kasvatusyhteistyö</dc:title>
  <dc:creator>Paukkuri Jenni</dc:creator>
  <cp:revision>149</cp:revision>
  <dcterms:created xsi:type="dcterms:W3CDTF">2021-01-07T14:00:08Z</dcterms:created>
  <dcterms:modified xsi:type="dcterms:W3CDTF">2022-09-22T05:11:42Z</dcterms:modified>
</cp:coreProperties>
</file>